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3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4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5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6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7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8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9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0.xml" ContentType="application/vnd.openxmlformats-officedocument.themeOverr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31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32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3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34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35.xml" ContentType="application/vnd.openxmlformats-officedocument.themeOverr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2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7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  <p:sldMasterId id="2147483669" r:id="rId3"/>
  </p:sldMasterIdLst>
  <p:notesMasterIdLst>
    <p:notesMasterId r:id="rId37"/>
  </p:notesMasterIdLst>
  <p:sldIdLst>
    <p:sldId id="266" r:id="rId4"/>
    <p:sldId id="2007582213" r:id="rId5"/>
    <p:sldId id="2007582215" r:id="rId6"/>
    <p:sldId id="2007582216" r:id="rId7"/>
    <p:sldId id="2007582180" r:id="rId8"/>
    <p:sldId id="2007582217" r:id="rId9"/>
    <p:sldId id="2007582218" r:id="rId10"/>
    <p:sldId id="2007582219" r:id="rId11"/>
    <p:sldId id="2007582220" r:id="rId12"/>
    <p:sldId id="2007582221" r:id="rId13"/>
    <p:sldId id="11089996" r:id="rId14"/>
    <p:sldId id="380" r:id="rId15"/>
    <p:sldId id="11089999" r:id="rId16"/>
    <p:sldId id="11090000" r:id="rId17"/>
    <p:sldId id="11090002" r:id="rId18"/>
    <p:sldId id="2007582234" r:id="rId19"/>
    <p:sldId id="2007582223" r:id="rId20"/>
    <p:sldId id="2007582224" r:id="rId21"/>
    <p:sldId id="11089997" r:id="rId22"/>
    <p:sldId id="11089998" r:id="rId23"/>
    <p:sldId id="2007582225" r:id="rId24"/>
    <p:sldId id="2007582226" r:id="rId25"/>
    <p:sldId id="2007582229" r:id="rId26"/>
    <p:sldId id="2007582230" r:id="rId27"/>
    <p:sldId id="2007582231" r:id="rId28"/>
    <p:sldId id="2007582227" r:id="rId29"/>
    <p:sldId id="2007582228" r:id="rId30"/>
    <p:sldId id="11089995" r:id="rId31"/>
    <p:sldId id="383" r:id="rId32"/>
    <p:sldId id="2007582232" r:id="rId33"/>
    <p:sldId id="261" r:id="rId34"/>
    <p:sldId id="265" r:id="rId35"/>
    <p:sldId id="2007582233" r:id="rId36"/>
  </p:sldIdLst>
  <p:sldSz cx="12192000" cy="6858000"/>
  <p:notesSz cx="6858000" cy="9144000"/>
  <p:embeddedFontLst>
    <p:embeddedFont>
      <p:font typeface="等线" panose="02010600030101010101" pitchFamily="2" charset="-122"/>
      <p:regular r:id="rId38"/>
      <p:bold r:id="rId39"/>
    </p:embeddedFont>
    <p:embeddedFont>
      <p:font typeface="OPPOSans R" pitchFamily="18" charset="-122"/>
      <p:regular r:id="rId40"/>
    </p:embeddedFont>
    <p:embeddedFont>
      <p:font typeface="Aptos Narrow" panose="020B000402020202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KaiTi" panose="02010609060101010101" pitchFamily="49" charset="-122"/>
      <p:regular r:id="rId46"/>
    </p:embeddedFont>
    <p:embeddedFont>
      <p:font typeface="Palatino Linotype" panose="02040502050505030304" pitchFamily="18" charset="0"/>
      <p:regular r:id="rId47"/>
      <p:bold r:id="rId48"/>
      <p:italic r:id="rId49"/>
      <p:boldItalic r:id="rId50"/>
    </p:embeddedFont>
    <p:embeddedFont>
      <p:font typeface="Roboto Condensed" panose="02000000000000000000" pitchFamily="2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88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orient="horz" pos="472" userDrawn="1">
          <p15:clr>
            <a:srgbClr val="A4A3A4"/>
          </p15:clr>
        </p15:guide>
        <p15:guide id="5" orient="horz" pos="4110" userDrawn="1">
          <p15:clr>
            <a:srgbClr val="A4A3A4"/>
          </p15:clr>
        </p15:guide>
        <p15:guide id="6" orient="horz" pos="4065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DEE"/>
    <a:srgbClr val="F8CCCF"/>
    <a:srgbClr val="000000"/>
    <a:srgbClr val="F12237"/>
    <a:srgbClr val="F4AEB3"/>
    <a:srgbClr val="F2A0A6"/>
    <a:srgbClr val="26E071"/>
    <a:srgbClr val="26CEE0"/>
    <a:srgbClr val="2649E0"/>
    <a:srgbClr val="872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/>
    <p:restoredTop sz="91433"/>
  </p:normalViewPr>
  <p:slideViewPr>
    <p:cSldViewPr showGuides="1">
      <p:cViewPr varScale="1">
        <p:scale>
          <a:sx n="107" d="100"/>
          <a:sy n="107" d="100"/>
        </p:scale>
        <p:origin x="792" y="160"/>
      </p:cViewPr>
      <p:guideLst>
        <p:guide pos="192"/>
        <p:guide pos="7488"/>
        <p:guide orient="horz" pos="482"/>
        <p:guide orient="horz" pos="472"/>
        <p:guide orient="horz" pos="4110"/>
        <p:guide orient="horz" pos="40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7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Users/lanyang/Desktop/&#25968;&#25454;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/Users/lanyang/Desktop/moredata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/Users/lanyang/Desktop/moredata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/lanyang/Desktop/moredata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/Users/lanyang/Desktop/moredata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/lanyang/Desktop/&#25968;&#25454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/lanyang/Desktop/moredata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/lanyang/Desktop/moredata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/lanyang/Desktop/moredata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/Users/lanyang/Desktop/moredata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lanyang/Desktop/moredata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lanyang/Desktop/moredata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/Users/lanyang/Desktop/more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Market Size 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Sheet1!$A$13:$A$19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Sheet1!$B$13:$B$19</c:f>
              <c:numCache>
                <c:formatCode>General</c:formatCode>
                <c:ptCount val="7"/>
                <c:pt idx="0">
                  <c:v>529</c:v>
                </c:pt>
                <c:pt idx="1">
                  <c:v>645</c:v>
                </c:pt>
                <c:pt idx="2">
                  <c:v>715</c:v>
                </c:pt>
                <c:pt idx="3">
                  <c:v>931</c:v>
                </c:pt>
                <c:pt idx="4">
                  <c:v>1005</c:v>
                </c:pt>
                <c:pt idx="5">
                  <c:v>784</c:v>
                </c:pt>
                <c:pt idx="6">
                  <c:v>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8D-0E4C-8355-C154502E4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Sheet1!$C$12</c:f>
              <c:strCache>
                <c:ptCount val="1"/>
                <c:pt idx="0">
                  <c:v>Online Sales Proportion 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Sheet1!$A$13:$A$19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Sheet1!$C$13:$C$19</c:f>
              <c:numCache>
                <c:formatCode>0.00%</c:formatCode>
                <c:ptCount val="7"/>
                <c:pt idx="0">
                  <c:v>8.0000000000000002E-3</c:v>
                </c:pt>
                <c:pt idx="1">
                  <c:v>1.4E-2</c:v>
                </c:pt>
                <c:pt idx="2">
                  <c:v>1.7999999999999999E-2</c:v>
                </c:pt>
                <c:pt idx="3">
                  <c:v>1.9E-2</c:v>
                </c:pt>
                <c:pt idx="4">
                  <c:v>2.1999999999999999E-2</c:v>
                </c:pt>
                <c:pt idx="5">
                  <c:v>0.05</c:v>
                </c:pt>
                <c:pt idx="6">
                  <c:v>6.5000000000000002E-2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98D-0E4C-8355-C154502E4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Sheet1!$B$179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FD4F0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B3-CF45-8ECF-BB9AEDEEC70B}"/>
              </c:ext>
            </c:extLst>
          </c:dPt>
          <c:dPt>
            <c:idx val="1"/>
            <c:bubble3D val="0"/>
            <c:spPr>
              <a:solidFill>
                <a:srgbClr val="E025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B3-CF45-8ECF-BB9AEDEEC7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4B3-CF45-8ECF-BB9AEDEEC70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4B3-CF45-8ECF-BB9AEDEEC7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Sheet1!$A$180:$A$183</c:f>
              <c:strCache>
                <c:ptCount val="4"/>
                <c:pt idx="0">
                  <c:v>Sales to Franchisees</c:v>
                </c:pt>
                <c:pt idx="1">
                  <c:v>Sales to Distributors</c:v>
                </c:pt>
                <c:pt idx="2">
                  <c:v>Direct Store Sales</c:v>
                </c:pt>
                <c:pt idx="3">
                  <c:v>Other Channels</c:v>
                </c:pt>
              </c:strCache>
            </c:strRef>
          </c:cat>
          <c:val>
            <c:numRef>
              <c:f>Sheet1!$B$180:$B$183</c:f>
              <c:numCache>
                <c:formatCode>0%</c:formatCode>
                <c:ptCount val="4"/>
                <c:pt idx="0">
                  <c:v>0.56999999999999995</c:v>
                </c:pt>
                <c:pt idx="1">
                  <c:v>0.33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B3-CF45-8ECF-BB9AEDEEC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910326651587366"/>
          <c:y val="0.70393587384644496"/>
          <c:w val="0.58487347931940614"/>
          <c:h val="0.182738657191348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Sheet1!$B$111</c:f>
              <c:strCache>
                <c:ptCount val="1"/>
                <c:pt idx="0">
                  <c:v>Self-operated Stores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Sheet1!$B$112:$B$114</c:f>
              <c:numCache>
                <c:formatCode>General</c:formatCode>
                <c:ptCount val="3"/>
                <c:pt idx="0">
                  <c:v>83</c:v>
                </c:pt>
                <c:pt idx="1">
                  <c:v>129</c:v>
                </c:pt>
                <c:pt idx="2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62-C347-8397-40D54F9AB67B}"/>
            </c:ext>
          </c:extLst>
        </c:ser>
        <c:ser>
          <c:idx val="1"/>
          <c:order val="1"/>
          <c:tx>
            <c:strRef>
              <c:f>Sheet1!$C$111</c:f>
              <c:strCache>
                <c:ptCount val="1"/>
                <c:pt idx="0">
                  <c:v>Partnership Stores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462-C347-8397-40D54F9AB67B}"/>
              </c:ext>
            </c:extLst>
          </c:dPt>
          <c:dPt>
            <c:idx val="1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462-C347-8397-40D54F9AB67B}"/>
              </c:ext>
            </c:extLst>
          </c:dPt>
          <c:dPt>
            <c:idx val="2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462-C347-8397-40D54F9AB6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Sheet1!$C$112:$C$114</c:f>
              <c:numCache>
                <c:formatCode>General</c:formatCode>
                <c:ptCount val="3"/>
                <c:pt idx="0">
                  <c:v>2453</c:v>
                </c:pt>
                <c:pt idx="1">
                  <c:v>2706</c:v>
                </c:pt>
                <c:pt idx="2">
                  <c:v>3114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462-C347-8397-40D54F9AB67B}"/>
            </c:ext>
          </c:extLst>
        </c:ser>
        <c:ser>
          <c:idx val="2"/>
          <c:order val="2"/>
          <c:tx>
            <c:strRef>
              <c:f>Sheet1!$D$111</c:f>
              <c:strCache>
                <c:ptCount val="1"/>
                <c:pt idx="0">
                  <c:v>Franchise Stores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Sheet1!$D$112:$D$114</c:f>
              <c:numCache>
                <c:formatCode>General</c:formatCode>
                <c:ptCount val="3"/>
                <c:pt idx="0">
                  <c:v>1189</c:v>
                </c:pt>
                <c:pt idx="1">
                  <c:v>1387</c:v>
                </c:pt>
                <c:pt idx="2">
                  <c:v>1503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62-C347-8397-40D54F9AB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9460783"/>
        <c:axId val="549999327"/>
      </c:barChart>
      <c:catAx>
        <c:axId val="58946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49999327"/>
        <c:crosses val="autoZero"/>
        <c:auto val="1"/>
        <c:lblAlgn val="ctr"/>
        <c:lblOffset val="100"/>
        <c:noMultiLvlLbl val="0"/>
      </c:catAx>
      <c:valAx>
        <c:axId val="54999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8946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Sheet1!$B$127</c:f>
              <c:strCache>
                <c:ptCount val="1"/>
                <c:pt idx="0">
                  <c:v>The PRC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Sheet1!$B$128:$B$135</c:f>
              <c:numCache>
                <c:formatCode>General</c:formatCode>
                <c:ptCount val="8"/>
                <c:pt idx="0">
                  <c:v>2535</c:v>
                </c:pt>
                <c:pt idx="1">
                  <c:v>2533</c:v>
                </c:pt>
                <c:pt idx="2">
                  <c:v>2633</c:v>
                </c:pt>
                <c:pt idx="3">
                  <c:v>2768</c:v>
                </c:pt>
                <c:pt idx="4">
                  <c:v>2812</c:v>
                </c:pt>
                <c:pt idx="5">
                  <c:v>2935</c:v>
                </c:pt>
                <c:pt idx="6">
                  <c:v>3036</c:v>
                </c:pt>
                <c:pt idx="7">
                  <c:v>3168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AA-114D-89C9-B275E208EB3F}"/>
            </c:ext>
          </c:extLst>
        </c:ser>
        <c:ser>
          <c:idx val="1"/>
          <c:order val="1"/>
          <c:tx>
            <c:strRef>
              <c:f>Sheet1!$C$127</c:f>
              <c:strCache>
                <c:ptCount val="1"/>
                <c:pt idx="0">
                  <c:v>Overseas</c:v>
                </c:pt>
              </c:strCache>
            </c:strRef>
          </c:tx>
          <c:spPr>
            <a:solidFill>
              <a:srgbClr val="F46914"/>
            </a:solidFill>
            <a:ln>
              <a:solidFill>
                <a:srgbClr val="FF3100"/>
              </a:solidFill>
            </a:ln>
            <a:effectLst/>
          </c:spPr>
          <c:invertIfNegative val="0"/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Sheet1!$C$128:$C$135</c:f>
              <c:numCache>
                <c:formatCode>General</c:formatCode>
                <c:ptCount val="8"/>
                <c:pt idx="0">
                  <c:v>1688</c:v>
                </c:pt>
                <c:pt idx="1">
                  <c:v>1689</c:v>
                </c:pt>
                <c:pt idx="2">
                  <c:v>1697</c:v>
                </c:pt>
                <c:pt idx="3">
                  <c:v>1746</c:v>
                </c:pt>
                <c:pt idx="4">
                  <c:v>1775</c:v>
                </c:pt>
                <c:pt idx="5">
                  <c:v>1810</c:v>
                </c:pt>
                <c:pt idx="6">
                  <c:v>1836</c:v>
                </c:pt>
                <c:pt idx="7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AA-114D-89C9-B275E208E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9280207"/>
        <c:axId val="559563391"/>
      </c:barChart>
      <c:lineChart>
        <c:grouping val="standard"/>
        <c:varyColors val="0"/>
        <c:ser>
          <c:idx val="2"/>
          <c:order val="2"/>
          <c:tx>
            <c:strRef>
              <c:f>Sheet1!$D$127</c:f>
              <c:strCache>
                <c:ptCount val="1"/>
                <c:pt idx="0">
                  <c:v>yoy(%)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Sheet1!$D$128:$D$135</c:f>
              <c:numCache>
                <c:formatCode>0.00%</c:formatCode>
                <c:ptCount val="8"/>
                <c:pt idx="1">
                  <c:v>-5.0000000000000001E-3</c:v>
                </c:pt>
                <c:pt idx="2">
                  <c:v>3.1E-2</c:v>
                </c:pt>
                <c:pt idx="3">
                  <c:v>4.4999999999999998E-2</c:v>
                </c:pt>
                <c:pt idx="4">
                  <c:v>0.02</c:v>
                </c:pt>
                <c:pt idx="5">
                  <c:v>3.5000000000000003E-2</c:v>
                </c:pt>
                <c:pt idx="6">
                  <c:v>0.03</c:v>
                </c:pt>
                <c:pt idx="7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AA-114D-89C9-B275E208E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930399"/>
        <c:axId val="559928015"/>
      </c:lineChart>
      <c:catAx>
        <c:axId val="55928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59563391"/>
        <c:crosses val="autoZero"/>
        <c:auto val="1"/>
        <c:lblAlgn val="ctr"/>
        <c:lblOffset val="100"/>
        <c:noMultiLvlLbl val="0"/>
      </c:catAx>
      <c:valAx>
        <c:axId val="55956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59280207"/>
        <c:crosses val="autoZero"/>
        <c:crossBetween val="between"/>
      </c:valAx>
      <c:valAx>
        <c:axId val="559928015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59930399"/>
        <c:crosses val="max"/>
        <c:crossBetween val="between"/>
      </c:valAx>
      <c:catAx>
        <c:axId val="5599303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99280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Sheet1!$B$150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Sheet1!$B$151:$B$154</c:f>
              <c:numCache>
                <c:formatCode>General</c:formatCode>
                <c:ptCount val="4"/>
                <c:pt idx="0">
                  <c:v>6364</c:v>
                </c:pt>
                <c:pt idx="1">
                  <c:v>6044.1</c:v>
                </c:pt>
                <c:pt idx="2">
                  <c:v>7291.22</c:v>
                </c:pt>
                <c:pt idx="3">
                  <c:v>4086.29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A9-F448-B955-2708F1EB8A7C}"/>
            </c:ext>
          </c:extLst>
        </c:ser>
        <c:ser>
          <c:idx val="1"/>
          <c:order val="1"/>
          <c:tx>
            <c:strRef>
              <c:f>Sheet1!$C$150</c:f>
              <c:strCache>
                <c:ptCount val="1"/>
                <c:pt idx="0">
                  <c:v>Other Countries in Asia Except for China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5A9-F448-B955-2708F1EB8A7C}"/>
              </c:ext>
            </c:extLst>
          </c:dPt>
          <c:dPt>
            <c:idx val="1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5A9-F448-B955-2708F1EB8A7C}"/>
              </c:ext>
            </c:extLst>
          </c:dPt>
          <c:dPt>
            <c:idx val="2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5A9-F448-B955-2708F1EB8A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Sheet1!$C$151:$C$154</c:f>
              <c:numCache>
                <c:formatCode>General</c:formatCode>
                <c:ptCount val="4"/>
                <c:pt idx="0">
                  <c:v>1738.35</c:v>
                </c:pt>
                <c:pt idx="1">
                  <c:v>1428.04</c:v>
                </c:pt>
                <c:pt idx="2">
                  <c:v>961.62</c:v>
                </c:pt>
                <c:pt idx="3">
                  <c:v>595.63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5A9-F448-B955-2708F1EB8A7C}"/>
            </c:ext>
          </c:extLst>
        </c:ser>
        <c:ser>
          <c:idx val="2"/>
          <c:order val="2"/>
          <c:tx>
            <c:strRef>
              <c:f>Sheet1!$D$150</c:f>
              <c:strCache>
                <c:ptCount val="1"/>
                <c:pt idx="0">
                  <c:v>America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Sheet1!$D$151:$D$154</c:f>
              <c:numCache>
                <c:formatCode>General</c:formatCode>
                <c:ptCount val="4"/>
                <c:pt idx="0">
                  <c:v>1049.33</c:v>
                </c:pt>
                <c:pt idx="1">
                  <c:v>1221.06</c:v>
                </c:pt>
                <c:pt idx="2">
                  <c:v>584.63</c:v>
                </c:pt>
                <c:pt idx="3">
                  <c:v>571.64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5A9-F448-B955-2708F1EB8A7C}"/>
            </c:ext>
          </c:extLst>
        </c:ser>
        <c:ser>
          <c:idx val="3"/>
          <c:order val="3"/>
          <c:tx>
            <c:strRef>
              <c:f>Sheet1!$E$150</c:f>
              <c:strCache>
                <c:ptCount val="1"/>
                <c:pt idx="0">
                  <c:v>Europe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Sheet1!$E$151:$E$154</c:f>
              <c:numCache>
                <c:formatCode>General</c:formatCode>
                <c:ptCount val="4"/>
                <c:pt idx="0">
                  <c:v>124.6</c:v>
                </c:pt>
                <c:pt idx="1">
                  <c:v>172.17</c:v>
                </c:pt>
                <c:pt idx="2">
                  <c:v>117.21</c:v>
                </c:pt>
                <c:pt idx="3">
                  <c:v>119.01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5A9-F448-B955-2708F1EB8A7C}"/>
            </c:ext>
          </c:extLst>
        </c:ser>
        <c:ser>
          <c:idx val="4"/>
          <c:order val="4"/>
          <c:tx>
            <c:strRef>
              <c:f>Sheet1!$F$150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Sheet1!$F$151:$F$154</c:f>
              <c:numCache>
                <c:formatCode>General</c:formatCode>
                <c:ptCount val="4"/>
                <c:pt idx="0">
                  <c:v>123.5</c:v>
                </c:pt>
                <c:pt idx="1">
                  <c:v>136.87</c:v>
                </c:pt>
                <c:pt idx="2">
                  <c:v>109.37</c:v>
                </c:pt>
                <c:pt idx="3">
                  <c:v>39.950000000000003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5A9-F448-B955-2708F1EB8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9460783"/>
        <c:axId val="549999327"/>
      </c:barChart>
      <c:catAx>
        <c:axId val="58946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49999327"/>
        <c:crosses val="autoZero"/>
        <c:auto val="1"/>
        <c:lblAlgn val="ctr"/>
        <c:lblOffset val="100"/>
        <c:noMultiLvlLbl val="0"/>
      </c:catAx>
      <c:valAx>
        <c:axId val="54999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8946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CA"/>
              <a:t>HSI/MNSO Regression</a:t>
            </a:r>
            <a:endParaRPr lang="zh-CN"/>
          </a:p>
        </c:rich>
      </c:tx>
      <c:layout>
        <c:manualLayout>
          <c:xMode val="edge"/>
          <c:yMode val="edge"/>
          <c:x val="0.3213611111111111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title>
    <c:autoTitleDeleted val="0"/>
    <c:plotArea>
      <c:layout>
        <c:manualLayout>
          <c:layoutTarget val="inner"/>
          <c:xMode val="edge"/>
          <c:yMode val="edge"/>
          <c:x val="4.5520778652668417E-2"/>
          <c:y val="0.12083333333333335"/>
          <c:w val="0.91472244094488175"/>
          <c:h val="0.7763655584718577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regression!$J$1</c:f>
              <c:strCache>
                <c:ptCount val="1"/>
                <c:pt idx="0">
                  <c:v>mnso涨跌幅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DC2731"/>
              </a:solidFill>
              <a:ln w="3175">
                <a:noFill/>
              </a:ln>
              <a:effectLst/>
            </c:spPr>
          </c:marker>
          <c:trendline>
            <c:spPr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regression!$E$2:$E$1085</c:f>
              <c:numCache>
                <c:formatCode>General</c:formatCode>
                <c:ptCount val="1084"/>
                <c:pt idx="0">
                  <c:v>-2.06E-2</c:v>
                </c:pt>
                <c:pt idx="1">
                  <c:v>9.4000000000000004E-3</c:v>
                </c:pt>
                <c:pt idx="2">
                  <c:v>6.4000000000000003E-3</c:v>
                </c:pt>
                <c:pt idx="3">
                  <c:v>1.1000000000000001E-3</c:v>
                </c:pt>
                <c:pt idx="4">
                  <c:v>7.4999999999999997E-3</c:v>
                </c:pt>
                <c:pt idx="5">
                  <c:v>1.2999999999999999E-3</c:v>
                </c:pt>
                <c:pt idx="6">
                  <c:v>5.4000000000000003E-3</c:v>
                </c:pt>
                <c:pt idx="7">
                  <c:v>-3.2000000000000002E-3</c:v>
                </c:pt>
                <c:pt idx="8">
                  <c:v>-4.8999999999999998E-3</c:v>
                </c:pt>
                <c:pt idx="9">
                  <c:v>-1.95E-2</c:v>
                </c:pt>
                <c:pt idx="10">
                  <c:v>1.46E-2</c:v>
                </c:pt>
                <c:pt idx="11">
                  <c:v>1.9599999999999999E-2</c:v>
                </c:pt>
                <c:pt idx="12">
                  <c:v>-2.0999999999999999E-3</c:v>
                </c:pt>
                <c:pt idx="13">
                  <c:v>3.2500000000000001E-2</c:v>
                </c:pt>
                <c:pt idx="14">
                  <c:v>6.9999999999999999E-4</c:v>
                </c:pt>
                <c:pt idx="15">
                  <c:v>1.18E-2</c:v>
                </c:pt>
                <c:pt idx="16">
                  <c:v>1.0999999999999999E-2</c:v>
                </c:pt>
                <c:pt idx="17">
                  <c:v>-2.8E-3</c:v>
                </c:pt>
                <c:pt idx="18">
                  <c:v>-2.2000000000000001E-3</c:v>
                </c:pt>
                <c:pt idx="19">
                  <c:v>-5.0000000000000001E-4</c:v>
                </c:pt>
                <c:pt idx="20">
                  <c:v>8.6E-3</c:v>
                </c:pt>
                <c:pt idx="21">
                  <c:v>1.2999999999999999E-3</c:v>
                </c:pt>
                <c:pt idx="22">
                  <c:v>4.8999999999999998E-3</c:v>
                </c:pt>
                <c:pt idx="23">
                  <c:v>-7.1000000000000004E-3</c:v>
                </c:pt>
                <c:pt idx="24">
                  <c:v>3.5999999999999999E-3</c:v>
                </c:pt>
                <c:pt idx="25">
                  <c:v>1.2999999999999999E-3</c:v>
                </c:pt>
                <c:pt idx="26">
                  <c:v>3.8999999999999998E-3</c:v>
                </c:pt>
                <c:pt idx="27">
                  <c:v>3.0999999999999999E-3</c:v>
                </c:pt>
                <c:pt idx="28">
                  <c:v>2.8E-3</c:v>
                </c:pt>
                <c:pt idx="29">
                  <c:v>-2.06E-2</c:v>
                </c:pt>
                <c:pt idx="30">
                  <c:v>8.6E-3</c:v>
                </c:pt>
                <c:pt idx="31">
                  <c:v>-1.2999999999999999E-3</c:v>
                </c:pt>
                <c:pt idx="32">
                  <c:v>7.4000000000000003E-3</c:v>
                </c:pt>
                <c:pt idx="33">
                  <c:v>4.0000000000000001E-3</c:v>
                </c:pt>
                <c:pt idx="34">
                  <c:v>-1.23E-2</c:v>
                </c:pt>
                <c:pt idx="35">
                  <c:v>-7.6E-3</c:v>
                </c:pt>
                <c:pt idx="36">
                  <c:v>7.4999999999999997E-3</c:v>
                </c:pt>
                <c:pt idx="37">
                  <c:v>-3.5000000000000001E-3</c:v>
                </c:pt>
                <c:pt idx="38">
                  <c:v>3.5999999999999999E-3</c:v>
                </c:pt>
                <c:pt idx="39">
                  <c:v>-4.4000000000000003E-3</c:v>
                </c:pt>
                <c:pt idx="40">
                  <c:v>-6.8999999999999999E-3</c:v>
                </c:pt>
                <c:pt idx="41">
                  <c:v>9.7000000000000003E-3</c:v>
                </c:pt>
                <c:pt idx="42">
                  <c:v>8.2000000000000007E-3</c:v>
                </c:pt>
                <c:pt idx="43">
                  <c:v>-6.7000000000000002E-3</c:v>
                </c:pt>
                <c:pt idx="44">
                  <c:v>-7.1999999999999998E-3</c:v>
                </c:pt>
                <c:pt idx="45">
                  <c:v>-7.1000000000000004E-3</c:v>
                </c:pt>
                <c:pt idx="46">
                  <c:v>8.6E-3</c:v>
                </c:pt>
                <c:pt idx="47">
                  <c:v>1.6000000000000001E-3</c:v>
                </c:pt>
                <c:pt idx="48">
                  <c:v>-2.7000000000000001E-3</c:v>
                </c:pt>
                <c:pt idx="49">
                  <c:v>9.5999999999999992E-3</c:v>
                </c:pt>
                <c:pt idx="50">
                  <c:v>2.18E-2</c:v>
                </c:pt>
                <c:pt idx="51">
                  <c:v>3.0999999999999999E-3</c:v>
                </c:pt>
                <c:pt idx="52">
                  <c:v>8.8999999999999999E-3</c:v>
                </c:pt>
                <c:pt idx="53">
                  <c:v>6.4000000000000003E-3</c:v>
                </c:pt>
                <c:pt idx="54">
                  <c:v>1.5E-3</c:v>
                </c:pt>
                <c:pt idx="55">
                  <c:v>-5.1999999999999998E-3</c:v>
                </c:pt>
                <c:pt idx="56">
                  <c:v>1.2E-2</c:v>
                </c:pt>
                <c:pt idx="57">
                  <c:v>1.1000000000000001E-3</c:v>
                </c:pt>
                <c:pt idx="58">
                  <c:v>1.32E-2</c:v>
                </c:pt>
                <c:pt idx="59">
                  <c:v>-1.5E-3</c:v>
                </c:pt>
                <c:pt idx="60">
                  <c:v>9.2999999999999992E-3</c:v>
                </c:pt>
                <c:pt idx="61">
                  <c:v>2.7000000000000001E-3</c:v>
                </c:pt>
                <c:pt idx="62">
                  <c:v>2.7E-2</c:v>
                </c:pt>
                <c:pt idx="63">
                  <c:v>1.0800000000000001E-2</c:v>
                </c:pt>
                <c:pt idx="64">
                  <c:v>-1.1999999999999999E-3</c:v>
                </c:pt>
                <c:pt idx="65">
                  <c:v>-1.6E-2</c:v>
                </c:pt>
                <c:pt idx="66">
                  <c:v>2.41E-2</c:v>
                </c:pt>
                <c:pt idx="67">
                  <c:v>-2.5499999999999998E-2</c:v>
                </c:pt>
                <c:pt idx="68">
                  <c:v>-3.2000000000000002E-3</c:v>
                </c:pt>
                <c:pt idx="69">
                  <c:v>-2.5499999999999998E-2</c:v>
                </c:pt>
                <c:pt idx="70">
                  <c:v>-9.4000000000000004E-3</c:v>
                </c:pt>
                <c:pt idx="71">
                  <c:v>2.1499999999999998E-2</c:v>
                </c:pt>
                <c:pt idx="72">
                  <c:v>1.23E-2</c:v>
                </c:pt>
                <c:pt idx="73">
                  <c:v>2E-3</c:v>
                </c:pt>
                <c:pt idx="74">
                  <c:v>-6.6E-3</c:v>
                </c:pt>
                <c:pt idx="75">
                  <c:v>6.0000000000000001E-3</c:v>
                </c:pt>
                <c:pt idx="76">
                  <c:v>1.1000000000000001E-3</c:v>
                </c:pt>
                <c:pt idx="77">
                  <c:v>5.3E-3</c:v>
                </c:pt>
                <c:pt idx="78">
                  <c:v>1.9099999999999999E-2</c:v>
                </c:pt>
                <c:pt idx="79">
                  <c:v>1.9E-2</c:v>
                </c:pt>
                <c:pt idx="80">
                  <c:v>1.0999999999999999E-2</c:v>
                </c:pt>
                <c:pt idx="81">
                  <c:v>-1.5800000000000002E-2</c:v>
                </c:pt>
                <c:pt idx="82">
                  <c:v>1.6000000000000001E-3</c:v>
                </c:pt>
                <c:pt idx="83">
                  <c:v>-1.06E-2</c:v>
                </c:pt>
                <c:pt idx="84">
                  <c:v>1.03E-2</c:v>
                </c:pt>
                <c:pt idx="85">
                  <c:v>-2.9899999999999999E-2</c:v>
                </c:pt>
                <c:pt idx="86">
                  <c:v>1.2E-2</c:v>
                </c:pt>
                <c:pt idx="87">
                  <c:v>-3.6400000000000002E-2</c:v>
                </c:pt>
                <c:pt idx="88">
                  <c:v>1.6299999999999999E-2</c:v>
                </c:pt>
                <c:pt idx="89">
                  <c:v>-1.21E-2</c:v>
                </c:pt>
                <c:pt idx="90">
                  <c:v>2.7E-2</c:v>
                </c:pt>
                <c:pt idx="91">
                  <c:v>-2.1499999999999998E-2</c:v>
                </c:pt>
                <c:pt idx="92">
                  <c:v>-4.7000000000000002E-3</c:v>
                </c:pt>
                <c:pt idx="93">
                  <c:v>-1.9199999999999998E-2</c:v>
                </c:pt>
                <c:pt idx="94">
                  <c:v>8.0999999999999996E-3</c:v>
                </c:pt>
                <c:pt idx="95">
                  <c:v>4.7000000000000002E-3</c:v>
                </c:pt>
                <c:pt idx="96">
                  <c:v>1.6500000000000001E-2</c:v>
                </c:pt>
                <c:pt idx="97">
                  <c:v>-2.1999999999999999E-2</c:v>
                </c:pt>
                <c:pt idx="98">
                  <c:v>3.3E-3</c:v>
                </c:pt>
                <c:pt idx="99">
                  <c:v>6.7000000000000002E-3</c:v>
                </c:pt>
                <c:pt idx="100">
                  <c:v>2.0000000000000001E-4</c:v>
                </c:pt>
                <c:pt idx="101">
                  <c:v>1.2800000000000001E-2</c:v>
                </c:pt>
                <c:pt idx="102">
                  <c:v>-1.41E-2</c:v>
                </c:pt>
                <c:pt idx="103">
                  <c:v>-3.5999999999999999E-3</c:v>
                </c:pt>
                <c:pt idx="104">
                  <c:v>-1.34E-2</c:v>
                </c:pt>
                <c:pt idx="105">
                  <c:v>-2.0299999999999999E-2</c:v>
                </c:pt>
                <c:pt idx="106">
                  <c:v>-6.9999999999999999E-4</c:v>
                </c:pt>
                <c:pt idx="107">
                  <c:v>1.5699999999999999E-2</c:v>
                </c:pt>
                <c:pt idx="108">
                  <c:v>1E-4</c:v>
                </c:pt>
                <c:pt idx="109">
                  <c:v>8.3999999999999995E-3</c:v>
                </c:pt>
                <c:pt idx="110">
                  <c:v>-7.0000000000000001E-3</c:v>
                </c:pt>
                <c:pt idx="111">
                  <c:v>1.9699999999999999E-2</c:v>
                </c:pt>
                <c:pt idx="112">
                  <c:v>-1.0699999999999999E-2</c:v>
                </c:pt>
                <c:pt idx="113">
                  <c:v>-8.6E-3</c:v>
                </c:pt>
                <c:pt idx="114">
                  <c:v>1.5E-3</c:v>
                </c:pt>
                <c:pt idx="115">
                  <c:v>1.4200000000000001E-2</c:v>
                </c:pt>
                <c:pt idx="116">
                  <c:v>-3.7000000000000002E-3</c:v>
                </c:pt>
                <c:pt idx="117">
                  <c:v>6.1000000000000004E-3</c:v>
                </c:pt>
                <c:pt idx="118">
                  <c:v>4.7000000000000002E-3</c:v>
                </c:pt>
                <c:pt idx="119">
                  <c:v>1E-3</c:v>
                </c:pt>
                <c:pt idx="120">
                  <c:v>-1.7600000000000001E-2</c:v>
                </c:pt>
                <c:pt idx="121">
                  <c:v>4.7000000000000002E-3</c:v>
                </c:pt>
                <c:pt idx="122">
                  <c:v>1.12E-2</c:v>
                </c:pt>
                <c:pt idx="123">
                  <c:v>-4.3E-3</c:v>
                </c:pt>
                <c:pt idx="124">
                  <c:v>-4.0000000000000002E-4</c:v>
                </c:pt>
                <c:pt idx="125">
                  <c:v>4.4999999999999997E-3</c:v>
                </c:pt>
                <c:pt idx="126">
                  <c:v>8.0000000000000002E-3</c:v>
                </c:pt>
                <c:pt idx="127">
                  <c:v>-1.9699999999999999E-2</c:v>
                </c:pt>
                <c:pt idx="128">
                  <c:v>-1.2800000000000001E-2</c:v>
                </c:pt>
                <c:pt idx="129">
                  <c:v>7.0000000000000001E-3</c:v>
                </c:pt>
                <c:pt idx="130">
                  <c:v>-4.8999999999999998E-3</c:v>
                </c:pt>
                <c:pt idx="131">
                  <c:v>7.7000000000000002E-3</c:v>
                </c:pt>
                <c:pt idx="132">
                  <c:v>-8.9999999999999998E-4</c:v>
                </c:pt>
                <c:pt idx="133">
                  <c:v>-5.0000000000000001E-4</c:v>
                </c:pt>
                <c:pt idx="134">
                  <c:v>-2.0299999999999999E-2</c:v>
                </c:pt>
                <c:pt idx="135">
                  <c:v>7.7999999999999996E-3</c:v>
                </c:pt>
                <c:pt idx="136">
                  <c:v>-1.8100000000000002E-2</c:v>
                </c:pt>
                <c:pt idx="137">
                  <c:v>1.11E-2</c:v>
                </c:pt>
                <c:pt idx="138">
                  <c:v>5.8999999999999999E-3</c:v>
                </c:pt>
                <c:pt idx="139">
                  <c:v>1.4200000000000001E-2</c:v>
                </c:pt>
                <c:pt idx="140">
                  <c:v>-5.0000000000000001E-3</c:v>
                </c:pt>
                <c:pt idx="141">
                  <c:v>2.9999999999999997E-4</c:v>
                </c:pt>
                <c:pt idx="142">
                  <c:v>1.7500000000000002E-2</c:v>
                </c:pt>
                <c:pt idx="143">
                  <c:v>8.8000000000000005E-3</c:v>
                </c:pt>
                <c:pt idx="144">
                  <c:v>-1.8E-3</c:v>
                </c:pt>
                <c:pt idx="145">
                  <c:v>4.0000000000000002E-4</c:v>
                </c:pt>
                <c:pt idx="146">
                  <c:v>1.0800000000000001E-2</c:v>
                </c:pt>
                <c:pt idx="147">
                  <c:v>-5.7999999999999996E-3</c:v>
                </c:pt>
                <c:pt idx="148">
                  <c:v>-1.1299999999999999E-2</c:v>
                </c:pt>
                <c:pt idx="149">
                  <c:v>-1.6999999999999999E-3</c:v>
                </c:pt>
                <c:pt idx="150">
                  <c:v>-4.4999999999999997E-3</c:v>
                </c:pt>
                <c:pt idx="151">
                  <c:v>-2.0000000000000001E-4</c:v>
                </c:pt>
                <c:pt idx="152">
                  <c:v>-1.2999999999999999E-3</c:v>
                </c:pt>
                <c:pt idx="153">
                  <c:v>-1E-4</c:v>
                </c:pt>
                <c:pt idx="154">
                  <c:v>3.5999999999999999E-3</c:v>
                </c:pt>
                <c:pt idx="155">
                  <c:v>-7.1000000000000004E-3</c:v>
                </c:pt>
                <c:pt idx="156">
                  <c:v>-7.0000000000000001E-3</c:v>
                </c:pt>
                <c:pt idx="157">
                  <c:v>8.5000000000000006E-3</c:v>
                </c:pt>
                <c:pt idx="158">
                  <c:v>-1.0800000000000001E-2</c:v>
                </c:pt>
                <c:pt idx="159">
                  <c:v>-6.3E-3</c:v>
                </c:pt>
                <c:pt idx="160">
                  <c:v>1.7899999999999999E-2</c:v>
                </c:pt>
                <c:pt idx="161">
                  <c:v>2.3E-3</c:v>
                </c:pt>
                <c:pt idx="162">
                  <c:v>1.4E-2</c:v>
                </c:pt>
                <c:pt idx="163">
                  <c:v>-6.9999999999999999E-4</c:v>
                </c:pt>
                <c:pt idx="164">
                  <c:v>-9.4000000000000004E-3</c:v>
                </c:pt>
                <c:pt idx="165">
                  <c:v>-5.7000000000000002E-3</c:v>
                </c:pt>
                <c:pt idx="166">
                  <c:v>-1.7999999999999999E-2</c:v>
                </c:pt>
                <c:pt idx="167">
                  <c:v>-2.5000000000000001E-3</c:v>
                </c:pt>
                <c:pt idx="168">
                  <c:v>-2.8899999999999999E-2</c:v>
                </c:pt>
                <c:pt idx="169">
                  <c:v>7.0000000000000001E-3</c:v>
                </c:pt>
                <c:pt idx="170">
                  <c:v>6.1999999999999998E-3</c:v>
                </c:pt>
                <c:pt idx="171">
                  <c:v>1.6299999999999999E-2</c:v>
                </c:pt>
                <c:pt idx="172">
                  <c:v>-6.3E-3</c:v>
                </c:pt>
                <c:pt idx="173">
                  <c:v>7.4999999999999997E-3</c:v>
                </c:pt>
                <c:pt idx="174">
                  <c:v>2.9999999999999997E-4</c:v>
                </c:pt>
                <c:pt idx="175">
                  <c:v>-1.84E-2</c:v>
                </c:pt>
                <c:pt idx="176">
                  <c:v>-8.3999999999999995E-3</c:v>
                </c:pt>
                <c:pt idx="177">
                  <c:v>-1.2999999999999999E-3</c:v>
                </c:pt>
                <c:pt idx="178">
                  <c:v>1.83E-2</c:v>
                </c:pt>
                <c:pt idx="179">
                  <c:v>-1.4500000000000001E-2</c:v>
                </c:pt>
                <c:pt idx="180">
                  <c:v>-4.1300000000000003E-2</c:v>
                </c:pt>
                <c:pt idx="181">
                  <c:v>-4.2200000000000001E-2</c:v>
                </c:pt>
                <c:pt idx="182">
                  <c:v>1.54E-2</c:v>
                </c:pt>
                <c:pt idx="183">
                  <c:v>3.3000000000000002E-2</c:v>
                </c:pt>
                <c:pt idx="184">
                  <c:v>-1.35E-2</c:v>
                </c:pt>
                <c:pt idx="185">
                  <c:v>1.06E-2</c:v>
                </c:pt>
                <c:pt idx="186">
                  <c:v>-1.6000000000000001E-3</c:v>
                </c:pt>
                <c:pt idx="187">
                  <c:v>8.8000000000000005E-3</c:v>
                </c:pt>
                <c:pt idx="188">
                  <c:v>-8.3999999999999995E-3</c:v>
                </c:pt>
                <c:pt idx="189">
                  <c:v>-1E-3</c:v>
                </c:pt>
                <c:pt idx="190">
                  <c:v>4.0000000000000001E-3</c:v>
                </c:pt>
                <c:pt idx="191">
                  <c:v>1.23E-2</c:v>
                </c:pt>
                <c:pt idx="192">
                  <c:v>2E-3</c:v>
                </c:pt>
                <c:pt idx="193">
                  <c:v>-5.3E-3</c:v>
                </c:pt>
                <c:pt idx="194">
                  <c:v>-4.7999999999999996E-3</c:v>
                </c:pt>
                <c:pt idx="195">
                  <c:v>-8.0000000000000002E-3</c:v>
                </c:pt>
                <c:pt idx="196">
                  <c:v>-1.66E-2</c:v>
                </c:pt>
                <c:pt idx="197">
                  <c:v>4.7000000000000002E-3</c:v>
                </c:pt>
                <c:pt idx="198">
                  <c:v>-2.1299999999999999E-2</c:v>
                </c:pt>
                <c:pt idx="199">
                  <c:v>-1.84E-2</c:v>
                </c:pt>
                <c:pt idx="200">
                  <c:v>1.0500000000000001E-2</c:v>
                </c:pt>
                <c:pt idx="201">
                  <c:v>2.46E-2</c:v>
                </c:pt>
                <c:pt idx="202">
                  <c:v>-1.2999999999999999E-3</c:v>
                </c:pt>
                <c:pt idx="203">
                  <c:v>-1.0800000000000001E-2</c:v>
                </c:pt>
                <c:pt idx="204">
                  <c:v>-2.9999999999999997E-4</c:v>
                </c:pt>
                <c:pt idx="205">
                  <c:v>5.1999999999999998E-3</c:v>
                </c:pt>
                <c:pt idx="206">
                  <c:v>1.3299999999999999E-2</c:v>
                </c:pt>
                <c:pt idx="207">
                  <c:v>5.7999999999999996E-3</c:v>
                </c:pt>
                <c:pt idx="208">
                  <c:v>2.3999999999999998E-3</c:v>
                </c:pt>
                <c:pt idx="209">
                  <c:v>-7.1999999999999998E-3</c:v>
                </c:pt>
                <c:pt idx="210">
                  <c:v>7.3000000000000001E-3</c:v>
                </c:pt>
                <c:pt idx="211">
                  <c:v>-1.1999999999999999E-3</c:v>
                </c:pt>
                <c:pt idx="212">
                  <c:v>-2.3E-2</c:v>
                </c:pt>
                <c:pt idx="213">
                  <c:v>1.9099999999999999E-2</c:v>
                </c:pt>
                <c:pt idx="214">
                  <c:v>-1.4999999999999999E-2</c:v>
                </c:pt>
                <c:pt idx="215">
                  <c:v>-1.21E-2</c:v>
                </c:pt>
                <c:pt idx="216">
                  <c:v>-1.84E-2</c:v>
                </c:pt>
                <c:pt idx="217">
                  <c:v>-1.46E-2</c:v>
                </c:pt>
                <c:pt idx="218">
                  <c:v>1.03E-2</c:v>
                </c:pt>
                <c:pt idx="219">
                  <c:v>-3.3000000000000002E-2</c:v>
                </c:pt>
                <c:pt idx="220">
                  <c:v>5.1000000000000004E-3</c:v>
                </c:pt>
                <c:pt idx="221">
                  <c:v>1.1900000000000001E-2</c:v>
                </c:pt>
                <c:pt idx="222">
                  <c:v>-1.2999999999999999E-2</c:v>
                </c:pt>
                <c:pt idx="223">
                  <c:v>1.2E-2</c:v>
                </c:pt>
                <c:pt idx="224">
                  <c:v>6.7000000000000002E-3</c:v>
                </c:pt>
                <c:pt idx="225">
                  <c:v>-3.5999999999999999E-3</c:v>
                </c:pt>
                <c:pt idx="226">
                  <c:v>-2.1899999999999999E-2</c:v>
                </c:pt>
                <c:pt idx="227">
                  <c:v>2.8E-3</c:v>
                </c:pt>
                <c:pt idx="228">
                  <c:v>-5.7000000000000002E-3</c:v>
                </c:pt>
                <c:pt idx="229">
                  <c:v>5.4999999999999997E-3</c:v>
                </c:pt>
                <c:pt idx="230">
                  <c:v>1.9599999999999999E-2</c:v>
                </c:pt>
                <c:pt idx="231">
                  <c:v>-1.43E-2</c:v>
                </c:pt>
                <c:pt idx="232">
                  <c:v>1.4800000000000001E-2</c:v>
                </c:pt>
                <c:pt idx="233">
                  <c:v>3.0999999999999999E-3</c:v>
                </c:pt>
                <c:pt idx="234">
                  <c:v>1.49E-2</c:v>
                </c:pt>
                <c:pt idx="235">
                  <c:v>1.35E-2</c:v>
                </c:pt>
                <c:pt idx="236">
                  <c:v>2.0000000000000001E-4</c:v>
                </c:pt>
                <c:pt idx="237">
                  <c:v>-3.5999999999999999E-3</c:v>
                </c:pt>
                <c:pt idx="238">
                  <c:v>-1.5699999999999999E-2</c:v>
                </c:pt>
                <c:pt idx="239">
                  <c:v>-2.8E-3</c:v>
                </c:pt>
                <c:pt idx="240">
                  <c:v>-7.0000000000000001E-3</c:v>
                </c:pt>
                <c:pt idx="241">
                  <c:v>-8.8000000000000005E-3</c:v>
                </c:pt>
                <c:pt idx="242">
                  <c:v>-2.2000000000000001E-3</c:v>
                </c:pt>
                <c:pt idx="243">
                  <c:v>-3.0000000000000001E-3</c:v>
                </c:pt>
                <c:pt idx="244">
                  <c:v>8.0000000000000002E-3</c:v>
                </c:pt>
                <c:pt idx="245">
                  <c:v>-1.41E-2</c:v>
                </c:pt>
                <c:pt idx="246">
                  <c:v>-4.3E-3</c:v>
                </c:pt>
                <c:pt idx="247">
                  <c:v>2E-3</c:v>
                </c:pt>
                <c:pt idx="248">
                  <c:v>7.4000000000000003E-3</c:v>
                </c:pt>
                <c:pt idx="249">
                  <c:v>1.01E-2</c:v>
                </c:pt>
                <c:pt idx="250">
                  <c:v>3.2000000000000002E-3</c:v>
                </c:pt>
                <c:pt idx="251">
                  <c:v>2.5000000000000001E-3</c:v>
                </c:pt>
                <c:pt idx="252">
                  <c:v>1.2699999999999999E-2</c:v>
                </c:pt>
                <c:pt idx="253">
                  <c:v>-2.5000000000000001E-3</c:v>
                </c:pt>
                <c:pt idx="254">
                  <c:v>-1.29E-2</c:v>
                </c:pt>
                <c:pt idx="255">
                  <c:v>-1.0699999999999999E-2</c:v>
                </c:pt>
                <c:pt idx="256">
                  <c:v>-3.8999999999999998E-3</c:v>
                </c:pt>
                <c:pt idx="257">
                  <c:v>-1.2E-2</c:v>
                </c:pt>
                <c:pt idx="258">
                  <c:v>1.4E-3</c:v>
                </c:pt>
                <c:pt idx="259">
                  <c:v>-2.6700000000000002E-2</c:v>
                </c:pt>
                <c:pt idx="260">
                  <c:v>-9.4999999999999998E-3</c:v>
                </c:pt>
                <c:pt idx="261">
                  <c:v>-1.5800000000000002E-2</c:v>
                </c:pt>
                <c:pt idx="262">
                  <c:v>7.7999999999999996E-3</c:v>
                </c:pt>
                <c:pt idx="263">
                  <c:v>5.4999999999999997E-3</c:v>
                </c:pt>
                <c:pt idx="264">
                  <c:v>-8.9999999999999998E-4</c:v>
                </c:pt>
                <c:pt idx="265">
                  <c:v>-1.7600000000000001E-2</c:v>
                </c:pt>
                <c:pt idx="266">
                  <c:v>2.7199999999999998E-2</c:v>
                </c:pt>
                <c:pt idx="267">
                  <c:v>5.9999999999999995E-4</c:v>
                </c:pt>
                <c:pt idx="268">
                  <c:v>1.0800000000000001E-2</c:v>
                </c:pt>
                <c:pt idx="269">
                  <c:v>-1.0699999999999999E-2</c:v>
                </c:pt>
                <c:pt idx="270">
                  <c:v>-1.6999999999999999E-3</c:v>
                </c:pt>
                <c:pt idx="271">
                  <c:v>-1.3299999999999999E-2</c:v>
                </c:pt>
                <c:pt idx="272">
                  <c:v>-9.1000000000000004E-3</c:v>
                </c:pt>
                <c:pt idx="273">
                  <c:v>2.3E-3</c:v>
                </c:pt>
                <c:pt idx="274">
                  <c:v>-1.2E-2</c:v>
                </c:pt>
                <c:pt idx="275">
                  <c:v>-1.9300000000000001E-2</c:v>
                </c:pt>
                <c:pt idx="276">
                  <c:v>0.01</c:v>
                </c:pt>
                <c:pt idx="277">
                  <c:v>5.7000000000000002E-3</c:v>
                </c:pt>
                <c:pt idx="278">
                  <c:v>4.0000000000000001E-3</c:v>
                </c:pt>
                <c:pt idx="279">
                  <c:v>2.3999999999999998E-3</c:v>
                </c:pt>
                <c:pt idx="280">
                  <c:v>-8.3000000000000001E-3</c:v>
                </c:pt>
                <c:pt idx="281">
                  <c:v>1.1000000000000001E-3</c:v>
                </c:pt>
                <c:pt idx="282">
                  <c:v>1.24E-2</c:v>
                </c:pt>
                <c:pt idx="283">
                  <c:v>5.9999999999999995E-4</c:v>
                </c:pt>
                <c:pt idx="284">
                  <c:v>-1.6400000000000001E-2</c:v>
                </c:pt>
                <c:pt idx="285">
                  <c:v>7.1999999999999998E-3</c:v>
                </c:pt>
                <c:pt idx="286">
                  <c:v>1.8200000000000001E-2</c:v>
                </c:pt>
                <c:pt idx="287">
                  <c:v>1.0800000000000001E-2</c:v>
                </c:pt>
                <c:pt idx="288">
                  <c:v>-2.9999999999999997E-4</c:v>
                </c:pt>
                <c:pt idx="289">
                  <c:v>2.7900000000000001E-2</c:v>
                </c:pt>
                <c:pt idx="290">
                  <c:v>1.1000000000000001E-3</c:v>
                </c:pt>
                <c:pt idx="291">
                  <c:v>-1.9E-3</c:v>
                </c:pt>
                <c:pt idx="292">
                  <c:v>-4.3E-3</c:v>
                </c:pt>
                <c:pt idx="293">
                  <c:v>5.9999999999999995E-4</c:v>
                </c:pt>
                <c:pt idx="294">
                  <c:v>3.4200000000000001E-2</c:v>
                </c:pt>
                <c:pt idx="295">
                  <c:v>5.0000000000000001E-4</c:v>
                </c:pt>
                <c:pt idx="296">
                  <c:v>-1.24E-2</c:v>
                </c:pt>
                <c:pt idx="297">
                  <c:v>-1.67E-2</c:v>
                </c:pt>
                <c:pt idx="298">
                  <c:v>1.9E-3</c:v>
                </c:pt>
                <c:pt idx="299">
                  <c:v>-1.9900000000000001E-2</c:v>
                </c:pt>
                <c:pt idx="300">
                  <c:v>-1.0800000000000001E-2</c:v>
                </c:pt>
                <c:pt idx="301">
                  <c:v>1.0699999999999999E-2</c:v>
                </c:pt>
                <c:pt idx="302">
                  <c:v>3.2399999999999998E-2</c:v>
                </c:pt>
                <c:pt idx="303">
                  <c:v>2.9999999999999997E-4</c:v>
                </c:pt>
                <c:pt idx="304">
                  <c:v>-1.0200000000000001E-2</c:v>
                </c:pt>
                <c:pt idx="305">
                  <c:v>2.06E-2</c:v>
                </c:pt>
                <c:pt idx="306">
                  <c:v>-8.2000000000000007E-3</c:v>
                </c:pt>
                <c:pt idx="307">
                  <c:v>1.49E-2</c:v>
                </c:pt>
                <c:pt idx="308">
                  <c:v>3.0000000000000001E-3</c:v>
                </c:pt>
                <c:pt idx="309">
                  <c:v>-1.8800000000000001E-2</c:v>
                </c:pt>
                <c:pt idx="310">
                  <c:v>-2.69E-2</c:v>
                </c:pt>
                <c:pt idx="311">
                  <c:v>6.0000000000000001E-3</c:v>
                </c:pt>
                <c:pt idx="312">
                  <c:v>-3.2099999999999997E-2</c:v>
                </c:pt>
                <c:pt idx="313">
                  <c:v>-5.8999999999999999E-3</c:v>
                </c:pt>
                <c:pt idx="314">
                  <c:v>-2.3999999999999998E-3</c:v>
                </c:pt>
                <c:pt idx="315">
                  <c:v>2.0999999999999999E-3</c:v>
                </c:pt>
                <c:pt idx="316">
                  <c:v>-1.84E-2</c:v>
                </c:pt>
                <c:pt idx="317">
                  <c:v>5.4999999999999997E-3</c:v>
                </c:pt>
                <c:pt idx="318">
                  <c:v>-2.5000000000000001E-2</c:v>
                </c:pt>
                <c:pt idx="319">
                  <c:v>-3.8699999999999998E-2</c:v>
                </c:pt>
                <c:pt idx="320">
                  <c:v>-1.3899999999999999E-2</c:v>
                </c:pt>
                <c:pt idx="321">
                  <c:v>-6.7000000000000002E-3</c:v>
                </c:pt>
                <c:pt idx="322">
                  <c:v>1.2699999999999999E-2</c:v>
                </c:pt>
                <c:pt idx="323">
                  <c:v>-1.61E-2</c:v>
                </c:pt>
                <c:pt idx="324">
                  <c:v>-4.9700000000000001E-2</c:v>
                </c:pt>
                <c:pt idx="325">
                  <c:v>-5.7200000000000001E-2</c:v>
                </c:pt>
                <c:pt idx="326">
                  <c:v>9.0800000000000006E-2</c:v>
                </c:pt>
                <c:pt idx="327">
                  <c:v>7.0400000000000004E-2</c:v>
                </c:pt>
                <c:pt idx="328">
                  <c:v>-4.1000000000000003E-3</c:v>
                </c:pt>
                <c:pt idx="329">
                  <c:v>-8.8999999999999999E-3</c:v>
                </c:pt>
                <c:pt idx="330">
                  <c:v>3.15E-2</c:v>
                </c:pt>
                <c:pt idx="331">
                  <c:v>1.21E-2</c:v>
                </c:pt>
                <c:pt idx="332">
                  <c:v>-9.4000000000000004E-3</c:v>
                </c:pt>
                <c:pt idx="333">
                  <c:v>-2.47E-2</c:v>
                </c:pt>
                <c:pt idx="334">
                  <c:v>1.3100000000000001E-2</c:v>
                </c:pt>
                <c:pt idx="335">
                  <c:v>1.12E-2</c:v>
                </c:pt>
                <c:pt idx="336">
                  <c:v>1.3899999999999999E-2</c:v>
                </c:pt>
                <c:pt idx="337">
                  <c:v>-1.06E-2</c:v>
                </c:pt>
                <c:pt idx="338">
                  <c:v>1.9E-3</c:v>
                </c:pt>
                <c:pt idx="339">
                  <c:v>2.1000000000000001E-2</c:v>
                </c:pt>
                <c:pt idx="340">
                  <c:v>-1.8700000000000001E-2</c:v>
                </c:pt>
                <c:pt idx="341">
                  <c:v>-1.23E-2</c:v>
                </c:pt>
                <c:pt idx="342">
                  <c:v>2.8999999999999998E-3</c:v>
                </c:pt>
                <c:pt idx="343">
                  <c:v>-3.0300000000000001E-2</c:v>
                </c:pt>
                <c:pt idx="344">
                  <c:v>5.1999999999999998E-3</c:v>
                </c:pt>
                <c:pt idx="345">
                  <c:v>2.5999999999999999E-3</c:v>
                </c:pt>
                <c:pt idx="346">
                  <c:v>-2.2800000000000001E-2</c:v>
                </c:pt>
                <c:pt idx="347">
                  <c:v>-4.0000000000000001E-3</c:v>
                </c:pt>
                <c:pt idx="348">
                  <c:v>-1.2500000000000001E-2</c:v>
                </c:pt>
                <c:pt idx="349">
                  <c:v>-2.0999999999999999E-3</c:v>
                </c:pt>
                <c:pt idx="350">
                  <c:v>-3.73E-2</c:v>
                </c:pt>
                <c:pt idx="351">
                  <c:v>3.3E-3</c:v>
                </c:pt>
                <c:pt idx="352">
                  <c:v>5.9999999999999995E-4</c:v>
                </c:pt>
                <c:pt idx="353">
                  <c:v>4.0099999999999997E-2</c:v>
                </c:pt>
                <c:pt idx="354">
                  <c:v>5.9999999999999995E-4</c:v>
                </c:pt>
                <c:pt idx="355">
                  <c:v>-1.0999999999999999E-2</c:v>
                </c:pt>
                <c:pt idx="356">
                  <c:v>-3.5999999999999999E-3</c:v>
                </c:pt>
                <c:pt idx="357">
                  <c:v>-3.8100000000000002E-2</c:v>
                </c:pt>
                <c:pt idx="358">
                  <c:v>-1.84E-2</c:v>
                </c:pt>
                <c:pt idx="359">
                  <c:v>9.7000000000000003E-3</c:v>
                </c:pt>
                <c:pt idx="360">
                  <c:v>-2.24E-2</c:v>
                </c:pt>
                <c:pt idx="361">
                  <c:v>2.6800000000000001E-2</c:v>
                </c:pt>
                <c:pt idx="362">
                  <c:v>3.27E-2</c:v>
                </c:pt>
                <c:pt idx="363">
                  <c:v>2E-3</c:v>
                </c:pt>
                <c:pt idx="364">
                  <c:v>-2.5399999999999999E-2</c:v>
                </c:pt>
                <c:pt idx="365">
                  <c:v>2.9600000000000001E-2</c:v>
                </c:pt>
                <c:pt idx="366">
                  <c:v>-1.7500000000000002E-2</c:v>
                </c:pt>
                <c:pt idx="367">
                  <c:v>2.8999999999999998E-3</c:v>
                </c:pt>
                <c:pt idx="368">
                  <c:v>-2.7000000000000001E-3</c:v>
                </c:pt>
                <c:pt idx="369">
                  <c:v>2.8899999999999999E-2</c:v>
                </c:pt>
                <c:pt idx="370">
                  <c:v>1.38E-2</c:v>
                </c:pt>
                <c:pt idx="371">
                  <c:v>-5.5999999999999999E-3</c:v>
                </c:pt>
                <c:pt idx="372">
                  <c:v>-0.01</c:v>
                </c:pt>
                <c:pt idx="373">
                  <c:v>2.7099999999999999E-2</c:v>
                </c:pt>
                <c:pt idx="374">
                  <c:v>-5.5999999999999999E-3</c:v>
                </c:pt>
                <c:pt idx="375">
                  <c:v>2.24E-2</c:v>
                </c:pt>
                <c:pt idx="376">
                  <c:v>-6.6E-3</c:v>
                </c:pt>
                <c:pt idx="377">
                  <c:v>-2.8999999999999998E-3</c:v>
                </c:pt>
                <c:pt idx="378">
                  <c:v>-3.39E-2</c:v>
                </c:pt>
                <c:pt idx="379">
                  <c:v>0</c:v>
                </c:pt>
                <c:pt idx="380">
                  <c:v>1.14E-2</c:v>
                </c:pt>
                <c:pt idx="381">
                  <c:v>-2.1700000000000001E-2</c:v>
                </c:pt>
                <c:pt idx="382">
                  <c:v>1.8700000000000001E-2</c:v>
                </c:pt>
                <c:pt idx="383">
                  <c:v>-2.5600000000000001E-2</c:v>
                </c:pt>
                <c:pt idx="384">
                  <c:v>1.26E-2</c:v>
                </c:pt>
                <c:pt idx="385">
                  <c:v>2.0899999999999998E-2</c:v>
                </c:pt>
                <c:pt idx="386">
                  <c:v>2.35E-2</c:v>
                </c:pt>
                <c:pt idx="387">
                  <c:v>8.5000000000000006E-3</c:v>
                </c:pt>
                <c:pt idx="388">
                  <c:v>-1.8800000000000001E-2</c:v>
                </c:pt>
                <c:pt idx="389">
                  <c:v>-6.1999999999999998E-3</c:v>
                </c:pt>
              </c:numCache>
            </c:numRef>
          </c:xVal>
          <c:yVal>
            <c:numRef>
              <c:f>regression!$J$2:$J$1085</c:f>
              <c:numCache>
                <c:formatCode>General</c:formatCode>
                <c:ptCount val="1084"/>
                <c:pt idx="0">
                  <c:v>4.3999999999999997E-2</c:v>
                </c:pt>
                <c:pt idx="1">
                  <c:v>0.11020000000000001</c:v>
                </c:pt>
                <c:pt idx="2">
                  <c:v>-9.9199999999999997E-2</c:v>
                </c:pt>
                <c:pt idx="3">
                  <c:v>-4.2099999999999999E-2</c:v>
                </c:pt>
                <c:pt idx="4">
                  <c:v>5.2499999999999998E-2</c:v>
                </c:pt>
                <c:pt idx="5">
                  <c:v>-4.2799999999999998E-2</c:v>
                </c:pt>
                <c:pt idx="6">
                  <c:v>-3.6200000000000003E-2</c:v>
                </c:pt>
                <c:pt idx="7">
                  <c:v>-2.0999999999999999E-3</c:v>
                </c:pt>
                <c:pt idx="8">
                  <c:v>0</c:v>
                </c:pt>
                <c:pt idx="9">
                  <c:v>5.3E-3</c:v>
                </c:pt>
                <c:pt idx="10">
                  <c:v>1.0500000000000001E-2</c:v>
                </c:pt>
                <c:pt idx="11">
                  <c:v>4.87E-2</c:v>
                </c:pt>
                <c:pt idx="12">
                  <c:v>1.04E-2</c:v>
                </c:pt>
                <c:pt idx="13">
                  <c:v>-2.8999999999999998E-3</c:v>
                </c:pt>
                <c:pt idx="14">
                  <c:v>2.8999999999999998E-3</c:v>
                </c:pt>
                <c:pt idx="15">
                  <c:v>0.1203</c:v>
                </c:pt>
                <c:pt idx="16">
                  <c:v>-8.0299999999999996E-2</c:v>
                </c:pt>
                <c:pt idx="17">
                  <c:v>-1.66E-2</c:v>
                </c:pt>
                <c:pt idx="18">
                  <c:v>-3.3300000000000003E-2</c:v>
                </c:pt>
                <c:pt idx="19">
                  <c:v>4.0000000000000001E-3</c:v>
                </c:pt>
                <c:pt idx="20">
                  <c:v>1.7399999999999999E-2</c:v>
                </c:pt>
                <c:pt idx="21">
                  <c:v>-2.2499999999999999E-2</c:v>
                </c:pt>
                <c:pt idx="22">
                  <c:v>-2.5000000000000001E-3</c:v>
                </c:pt>
                <c:pt idx="23">
                  <c:v>-1.0999999999999999E-2</c:v>
                </c:pt>
                <c:pt idx="24">
                  <c:v>-3.6499999999999998E-2</c:v>
                </c:pt>
                <c:pt idx="25">
                  <c:v>-3.3700000000000001E-2</c:v>
                </c:pt>
                <c:pt idx="26">
                  <c:v>-1.9099999999999999E-2</c:v>
                </c:pt>
                <c:pt idx="27">
                  <c:v>0.1099</c:v>
                </c:pt>
                <c:pt idx="28">
                  <c:v>5.0000000000000001E-3</c:v>
                </c:pt>
                <c:pt idx="29">
                  <c:v>-8.0000000000000002E-3</c:v>
                </c:pt>
                <c:pt idx="30">
                  <c:v>8.0000000000000002E-3</c:v>
                </c:pt>
                <c:pt idx="31">
                  <c:v>-1.9900000000000001E-2</c:v>
                </c:pt>
                <c:pt idx="32">
                  <c:v>1.2200000000000001E-2</c:v>
                </c:pt>
                <c:pt idx="33">
                  <c:v>0.1013</c:v>
                </c:pt>
                <c:pt idx="34">
                  <c:v>-7.5600000000000001E-2</c:v>
                </c:pt>
                <c:pt idx="35">
                  <c:v>2.41E-2</c:v>
                </c:pt>
                <c:pt idx="36">
                  <c:v>6.7000000000000002E-3</c:v>
                </c:pt>
                <c:pt idx="37">
                  <c:v>4.8300000000000003E-2</c:v>
                </c:pt>
                <c:pt idx="38">
                  <c:v>4.1000000000000002E-2</c:v>
                </c:pt>
                <c:pt idx="39">
                  <c:v>-2.93E-2</c:v>
                </c:pt>
                <c:pt idx="40">
                  <c:v>4.5600000000000002E-2</c:v>
                </c:pt>
                <c:pt idx="41">
                  <c:v>-8.2000000000000007E-3</c:v>
                </c:pt>
                <c:pt idx="42">
                  <c:v>5.2600000000000001E-2</c:v>
                </c:pt>
                <c:pt idx="43">
                  <c:v>-1.24E-2</c:v>
                </c:pt>
                <c:pt idx="44">
                  <c:v>0.1653</c:v>
                </c:pt>
                <c:pt idx="45">
                  <c:v>-3.8999999999999998E-3</c:v>
                </c:pt>
                <c:pt idx="46">
                  <c:v>6.4899999999999999E-2</c:v>
                </c:pt>
                <c:pt idx="47">
                  <c:v>5.0799999999999998E-2</c:v>
                </c:pt>
                <c:pt idx="48">
                  <c:v>-0.17430000000000001</c:v>
                </c:pt>
                <c:pt idx="49">
                  <c:v>4.1000000000000002E-2</c:v>
                </c:pt>
                <c:pt idx="50">
                  <c:v>-1.1599999999999999E-2</c:v>
                </c:pt>
                <c:pt idx="51">
                  <c:v>8.0000000000000004E-4</c:v>
                </c:pt>
                <c:pt idx="52">
                  <c:v>-3.6799999999999999E-2</c:v>
                </c:pt>
                <c:pt idx="53">
                  <c:v>5.1900000000000002E-2</c:v>
                </c:pt>
                <c:pt idx="54">
                  <c:v>8.4500000000000006E-2</c:v>
                </c:pt>
                <c:pt idx="55">
                  <c:v>-1.72E-2</c:v>
                </c:pt>
                <c:pt idx="56">
                  <c:v>-2.1100000000000001E-2</c:v>
                </c:pt>
                <c:pt idx="57">
                  <c:v>4.1200000000000001E-2</c:v>
                </c:pt>
                <c:pt idx="58">
                  <c:v>7.0199999999999999E-2</c:v>
                </c:pt>
                <c:pt idx="59">
                  <c:v>-1.61E-2</c:v>
                </c:pt>
                <c:pt idx="60">
                  <c:v>-3.6299999999999999E-2</c:v>
                </c:pt>
                <c:pt idx="61">
                  <c:v>-3.0200000000000001E-2</c:v>
                </c:pt>
                <c:pt idx="62">
                  <c:v>6.0499999999999998E-2</c:v>
                </c:pt>
                <c:pt idx="63">
                  <c:v>0.06</c:v>
                </c:pt>
                <c:pt idx="64">
                  <c:v>-5.6300000000000003E-2</c:v>
                </c:pt>
                <c:pt idx="65">
                  <c:v>1.6000000000000001E-3</c:v>
                </c:pt>
                <c:pt idx="66">
                  <c:v>0.1188</c:v>
                </c:pt>
                <c:pt idx="67">
                  <c:v>-9.4100000000000003E-2</c:v>
                </c:pt>
                <c:pt idx="68">
                  <c:v>-4.8099999999999997E-2</c:v>
                </c:pt>
                <c:pt idx="69">
                  <c:v>5.8299999999999998E-2</c:v>
                </c:pt>
                <c:pt idx="70">
                  <c:v>1.55E-2</c:v>
                </c:pt>
                <c:pt idx="71">
                  <c:v>-9.1999999999999998E-3</c:v>
                </c:pt>
                <c:pt idx="72">
                  <c:v>-3.7499999999999999E-2</c:v>
                </c:pt>
                <c:pt idx="73">
                  <c:v>3.5999999999999997E-2</c:v>
                </c:pt>
                <c:pt idx="74">
                  <c:v>-2.2200000000000001E-2</c:v>
                </c:pt>
                <c:pt idx="75">
                  <c:v>-4.3E-3</c:v>
                </c:pt>
                <c:pt idx="76">
                  <c:v>0.14749999999999999</c:v>
                </c:pt>
                <c:pt idx="77">
                  <c:v>-1.9300000000000001E-2</c:v>
                </c:pt>
                <c:pt idx="78">
                  <c:v>-4.4299999999999999E-2</c:v>
                </c:pt>
                <c:pt idx="79">
                  <c:v>-1.7500000000000002E-2</c:v>
                </c:pt>
                <c:pt idx="80">
                  <c:v>1.03E-2</c:v>
                </c:pt>
                <c:pt idx="81">
                  <c:v>-4.9099999999999998E-2</c:v>
                </c:pt>
                <c:pt idx="82">
                  <c:v>-6.9599999999999995E-2</c:v>
                </c:pt>
                <c:pt idx="83">
                  <c:v>2.81E-2</c:v>
                </c:pt>
                <c:pt idx="84">
                  <c:v>-2.1700000000000001E-2</c:v>
                </c:pt>
                <c:pt idx="85">
                  <c:v>-5.45E-2</c:v>
                </c:pt>
                <c:pt idx="86">
                  <c:v>-3.2399999999999998E-2</c:v>
                </c:pt>
                <c:pt idx="87">
                  <c:v>-1.8800000000000001E-2</c:v>
                </c:pt>
                <c:pt idx="88">
                  <c:v>5.1700000000000003E-2</c:v>
                </c:pt>
                <c:pt idx="89">
                  <c:v>1.9300000000000001E-2</c:v>
                </c:pt>
                <c:pt idx="90">
                  <c:v>2.1299999999999999E-2</c:v>
                </c:pt>
                <c:pt idx="91">
                  <c:v>-4.5199999999999997E-2</c:v>
                </c:pt>
                <c:pt idx="92">
                  <c:v>-4.2299999999999997E-2</c:v>
                </c:pt>
                <c:pt idx="93">
                  <c:v>-0.14119999999999999</c:v>
                </c:pt>
                <c:pt idx="94">
                  <c:v>7.2400000000000006E-2</c:v>
                </c:pt>
                <c:pt idx="95">
                  <c:v>-1.34E-2</c:v>
                </c:pt>
                <c:pt idx="96">
                  <c:v>5.7999999999999996E-3</c:v>
                </c:pt>
                <c:pt idx="97">
                  <c:v>2.46E-2</c:v>
                </c:pt>
                <c:pt idx="98">
                  <c:v>-7.6E-3</c:v>
                </c:pt>
                <c:pt idx="99">
                  <c:v>-2.0199999999999999E-2</c:v>
                </c:pt>
                <c:pt idx="100">
                  <c:v>-1.2800000000000001E-2</c:v>
                </c:pt>
                <c:pt idx="101">
                  <c:v>3.7000000000000002E-3</c:v>
                </c:pt>
                <c:pt idx="102">
                  <c:v>-1.7399999999999999E-2</c:v>
                </c:pt>
                <c:pt idx="103">
                  <c:v>-3.1699999999999999E-2</c:v>
                </c:pt>
                <c:pt idx="104">
                  <c:v>-5.3699999999999998E-2</c:v>
                </c:pt>
                <c:pt idx="105">
                  <c:v>-2.2599999999999999E-2</c:v>
                </c:pt>
                <c:pt idx="106">
                  <c:v>-2.12E-2</c:v>
                </c:pt>
                <c:pt idx="107">
                  <c:v>3.7600000000000001E-2</c:v>
                </c:pt>
                <c:pt idx="108">
                  <c:v>4.41E-2</c:v>
                </c:pt>
                <c:pt idx="109">
                  <c:v>2.7000000000000001E-3</c:v>
                </c:pt>
                <c:pt idx="110">
                  <c:v>6.5699999999999995E-2</c:v>
                </c:pt>
                <c:pt idx="111">
                  <c:v>2.0999999999999999E-3</c:v>
                </c:pt>
                <c:pt idx="112">
                  <c:v>-8.0000000000000002E-3</c:v>
                </c:pt>
                <c:pt idx="113">
                  <c:v>1.0500000000000001E-2</c:v>
                </c:pt>
                <c:pt idx="114">
                  <c:v>9.6600000000000005E-2</c:v>
                </c:pt>
                <c:pt idx="115">
                  <c:v>-5.4999999999999997E-3</c:v>
                </c:pt>
                <c:pt idx="116">
                  <c:v>-4.2599999999999999E-2</c:v>
                </c:pt>
                <c:pt idx="117">
                  <c:v>-4.6399999999999997E-2</c:v>
                </c:pt>
                <c:pt idx="118">
                  <c:v>-1.09E-2</c:v>
                </c:pt>
                <c:pt idx="119">
                  <c:v>-2.4E-2</c:v>
                </c:pt>
                <c:pt idx="120">
                  <c:v>8.7599999999999997E-2</c:v>
                </c:pt>
                <c:pt idx="121">
                  <c:v>2.76E-2</c:v>
                </c:pt>
                <c:pt idx="122">
                  <c:v>2.3900000000000001E-2</c:v>
                </c:pt>
                <c:pt idx="123">
                  <c:v>-1.8E-3</c:v>
                </c:pt>
                <c:pt idx="124">
                  <c:v>1.6400000000000001E-2</c:v>
                </c:pt>
                <c:pt idx="125">
                  <c:v>-1.11E-2</c:v>
                </c:pt>
                <c:pt idx="126">
                  <c:v>-3.9600000000000003E-2</c:v>
                </c:pt>
                <c:pt idx="127">
                  <c:v>1.7399999999999999E-2</c:v>
                </c:pt>
                <c:pt idx="128">
                  <c:v>6.3E-3</c:v>
                </c:pt>
                <c:pt idx="129">
                  <c:v>-2.3599999999999999E-2</c:v>
                </c:pt>
                <c:pt idx="130">
                  <c:v>-4.4299999999999999E-2</c:v>
                </c:pt>
                <c:pt idx="131">
                  <c:v>2.3400000000000001E-2</c:v>
                </c:pt>
                <c:pt idx="132">
                  <c:v>-4.53E-2</c:v>
                </c:pt>
                <c:pt idx="133">
                  <c:v>-7.17E-2</c:v>
                </c:pt>
                <c:pt idx="134">
                  <c:v>4.8000000000000001E-2</c:v>
                </c:pt>
                <c:pt idx="135">
                  <c:v>-4.2099999999999999E-2</c:v>
                </c:pt>
                <c:pt idx="136">
                  <c:v>-1.09E-2</c:v>
                </c:pt>
                <c:pt idx="137">
                  <c:v>6.6400000000000001E-2</c:v>
                </c:pt>
                <c:pt idx="138">
                  <c:v>-3.0499999999999999E-2</c:v>
                </c:pt>
                <c:pt idx="139">
                  <c:v>-2.98E-2</c:v>
                </c:pt>
                <c:pt idx="140">
                  <c:v>9.4000000000000004E-3</c:v>
                </c:pt>
                <c:pt idx="141">
                  <c:v>1.6999999999999999E-3</c:v>
                </c:pt>
                <c:pt idx="142">
                  <c:v>-0.05</c:v>
                </c:pt>
                <c:pt idx="143">
                  <c:v>-1.0500000000000001E-2</c:v>
                </c:pt>
                <c:pt idx="144">
                  <c:v>-6.9400000000000003E-2</c:v>
                </c:pt>
                <c:pt idx="145">
                  <c:v>-3.5700000000000003E-2</c:v>
                </c:pt>
                <c:pt idx="146">
                  <c:v>6.5500000000000003E-2</c:v>
                </c:pt>
                <c:pt idx="147">
                  <c:v>-2.7000000000000001E-3</c:v>
                </c:pt>
                <c:pt idx="148">
                  <c:v>-1.29E-2</c:v>
                </c:pt>
                <c:pt idx="149">
                  <c:v>-7.7000000000000002E-3</c:v>
                </c:pt>
                <c:pt idx="150">
                  <c:v>-1.37E-2</c:v>
                </c:pt>
                <c:pt idx="151">
                  <c:v>4.6199999999999998E-2</c:v>
                </c:pt>
                <c:pt idx="152">
                  <c:v>3.2199999999999999E-2</c:v>
                </c:pt>
                <c:pt idx="153">
                  <c:v>-2.5999999999999999E-3</c:v>
                </c:pt>
                <c:pt idx="154">
                  <c:v>8.6E-3</c:v>
                </c:pt>
                <c:pt idx="155">
                  <c:v>-1.8200000000000001E-2</c:v>
                </c:pt>
                <c:pt idx="156">
                  <c:v>-9.9000000000000008E-3</c:v>
                </c:pt>
                <c:pt idx="157">
                  <c:v>1.3299999999999999E-2</c:v>
                </c:pt>
                <c:pt idx="158">
                  <c:v>-3.5400000000000001E-2</c:v>
                </c:pt>
                <c:pt idx="159">
                  <c:v>-2.7199999999999998E-2</c:v>
                </c:pt>
                <c:pt idx="160">
                  <c:v>-2.7E-2</c:v>
                </c:pt>
                <c:pt idx="161">
                  <c:v>4.3E-3</c:v>
                </c:pt>
                <c:pt idx="162">
                  <c:v>-7.1000000000000004E-3</c:v>
                </c:pt>
                <c:pt idx="163">
                  <c:v>1.0999999999999999E-2</c:v>
                </c:pt>
                <c:pt idx="164">
                  <c:v>-3.0800000000000001E-2</c:v>
                </c:pt>
                <c:pt idx="165">
                  <c:v>1.7600000000000001E-2</c:v>
                </c:pt>
                <c:pt idx="166">
                  <c:v>-3.04E-2</c:v>
                </c:pt>
                <c:pt idx="167">
                  <c:v>4.1000000000000003E-3</c:v>
                </c:pt>
                <c:pt idx="168">
                  <c:v>-3.4599999999999999E-2</c:v>
                </c:pt>
                <c:pt idx="169">
                  <c:v>3.1300000000000001E-2</c:v>
                </c:pt>
                <c:pt idx="170">
                  <c:v>3.4799999999999998E-2</c:v>
                </c:pt>
                <c:pt idx="171">
                  <c:v>9.5999999999999992E-3</c:v>
                </c:pt>
                <c:pt idx="172">
                  <c:v>-2.1700000000000001E-2</c:v>
                </c:pt>
                <c:pt idx="173">
                  <c:v>-5.1299999999999998E-2</c:v>
                </c:pt>
                <c:pt idx="174">
                  <c:v>-1.2E-2</c:v>
                </c:pt>
                <c:pt idx="175">
                  <c:v>-5.7999999999999996E-3</c:v>
                </c:pt>
                <c:pt idx="176">
                  <c:v>3.2500000000000001E-2</c:v>
                </c:pt>
                <c:pt idx="177">
                  <c:v>2.3599999999999999E-2</c:v>
                </c:pt>
                <c:pt idx="178">
                  <c:v>-1.7600000000000001E-2</c:v>
                </c:pt>
                <c:pt idx="179">
                  <c:v>-4.19E-2</c:v>
                </c:pt>
                <c:pt idx="180">
                  <c:v>-1.34E-2</c:v>
                </c:pt>
                <c:pt idx="181">
                  <c:v>-0.1134</c:v>
                </c:pt>
                <c:pt idx="182">
                  <c:v>0.1779</c:v>
                </c:pt>
                <c:pt idx="183">
                  <c:v>-4.41E-2</c:v>
                </c:pt>
                <c:pt idx="184">
                  <c:v>-5.9999999999999995E-4</c:v>
                </c:pt>
                <c:pt idx="185">
                  <c:v>4.7000000000000002E-3</c:v>
                </c:pt>
                <c:pt idx="186">
                  <c:v>-2.8299999999999999E-2</c:v>
                </c:pt>
                <c:pt idx="187">
                  <c:v>-2.3999999999999998E-3</c:v>
                </c:pt>
                <c:pt idx="188">
                  <c:v>-3.04E-2</c:v>
                </c:pt>
                <c:pt idx="189">
                  <c:v>-8.8000000000000005E-3</c:v>
                </c:pt>
                <c:pt idx="190">
                  <c:v>-2.8500000000000001E-2</c:v>
                </c:pt>
                <c:pt idx="191">
                  <c:v>2.41E-2</c:v>
                </c:pt>
                <c:pt idx="192">
                  <c:v>-7.4399999999999994E-2</c:v>
                </c:pt>
                <c:pt idx="193">
                  <c:v>-3.1600000000000003E-2</c:v>
                </c:pt>
                <c:pt idx="194">
                  <c:v>-2.1999999999999999E-2</c:v>
                </c:pt>
                <c:pt idx="195">
                  <c:v>-5.2200000000000003E-2</c:v>
                </c:pt>
                <c:pt idx="196">
                  <c:v>-3.0999999999999999E-3</c:v>
                </c:pt>
                <c:pt idx="197">
                  <c:v>6.1000000000000004E-3</c:v>
                </c:pt>
                <c:pt idx="198">
                  <c:v>-1.14E-2</c:v>
                </c:pt>
                <c:pt idx="199">
                  <c:v>-4.3200000000000002E-2</c:v>
                </c:pt>
                <c:pt idx="200">
                  <c:v>3.6299999999999999E-2</c:v>
                </c:pt>
                <c:pt idx="201">
                  <c:v>4.9799999999999997E-2</c:v>
                </c:pt>
                <c:pt idx="202">
                  <c:v>2.5899999999999999E-2</c:v>
                </c:pt>
                <c:pt idx="203">
                  <c:v>-3.5400000000000001E-2</c:v>
                </c:pt>
                <c:pt idx="204">
                  <c:v>-1.5E-3</c:v>
                </c:pt>
                <c:pt idx="205">
                  <c:v>-8.9999999999999993E-3</c:v>
                </c:pt>
                <c:pt idx="206">
                  <c:v>2.35E-2</c:v>
                </c:pt>
                <c:pt idx="207">
                  <c:v>3.9199999999999999E-2</c:v>
                </c:pt>
                <c:pt idx="208">
                  <c:v>5.0000000000000001E-3</c:v>
                </c:pt>
                <c:pt idx="209">
                  <c:v>-4.9599999999999998E-2</c:v>
                </c:pt>
                <c:pt idx="210">
                  <c:v>4.2500000000000003E-2</c:v>
                </c:pt>
                <c:pt idx="211">
                  <c:v>2.0999999999999999E-3</c:v>
                </c:pt>
                <c:pt idx="212">
                  <c:v>-9.2999999999999992E-3</c:v>
                </c:pt>
                <c:pt idx="213">
                  <c:v>-1.37E-2</c:v>
                </c:pt>
                <c:pt idx="214">
                  <c:v>-2.3400000000000001E-2</c:v>
                </c:pt>
                <c:pt idx="215">
                  <c:v>-2.0199999999999999E-2</c:v>
                </c:pt>
                <c:pt idx="216">
                  <c:v>-2.3E-3</c:v>
                </c:pt>
                <c:pt idx="217">
                  <c:v>-7.6E-3</c:v>
                </c:pt>
                <c:pt idx="218">
                  <c:v>1.1599999999999999E-2</c:v>
                </c:pt>
                <c:pt idx="219">
                  <c:v>-5.3E-3</c:v>
                </c:pt>
                <c:pt idx="220">
                  <c:v>1.5E-3</c:v>
                </c:pt>
                <c:pt idx="221">
                  <c:v>1.24E-2</c:v>
                </c:pt>
                <c:pt idx="222">
                  <c:v>-3.3799999999999997E-2</c:v>
                </c:pt>
                <c:pt idx="223">
                  <c:v>-1.2E-2</c:v>
                </c:pt>
                <c:pt idx="224">
                  <c:v>4.5199999999999997E-2</c:v>
                </c:pt>
                <c:pt idx="225">
                  <c:v>4.5999999999999999E-2</c:v>
                </c:pt>
                <c:pt idx="226">
                  <c:v>7.1000000000000004E-3</c:v>
                </c:pt>
                <c:pt idx="227">
                  <c:v>-2.1000000000000001E-2</c:v>
                </c:pt>
                <c:pt idx="228">
                  <c:v>-1.37E-2</c:v>
                </c:pt>
                <c:pt idx="229">
                  <c:v>1.4999999999999999E-2</c:v>
                </c:pt>
                <c:pt idx="230">
                  <c:v>-3.0200000000000001E-2</c:v>
                </c:pt>
                <c:pt idx="231">
                  <c:v>-0.04</c:v>
                </c:pt>
                <c:pt idx="232">
                  <c:v>-1.9300000000000001E-2</c:v>
                </c:pt>
                <c:pt idx="233">
                  <c:v>-2.3400000000000001E-2</c:v>
                </c:pt>
                <c:pt idx="234">
                  <c:v>1.95E-2</c:v>
                </c:pt>
                <c:pt idx="235">
                  <c:v>8.0000000000000002E-3</c:v>
                </c:pt>
                <c:pt idx="236">
                  <c:v>2.4E-2</c:v>
                </c:pt>
                <c:pt idx="237">
                  <c:v>-3.9100000000000003E-2</c:v>
                </c:pt>
                <c:pt idx="238">
                  <c:v>-3.0700000000000002E-2</c:v>
                </c:pt>
                <c:pt idx="239">
                  <c:v>4.4999999999999997E-3</c:v>
                </c:pt>
                <c:pt idx="240">
                  <c:v>-3.5299999999999998E-2</c:v>
                </c:pt>
                <c:pt idx="241">
                  <c:v>3.8600000000000002E-2</c:v>
                </c:pt>
                <c:pt idx="242">
                  <c:v>2.8199999999999999E-2</c:v>
                </c:pt>
                <c:pt idx="243">
                  <c:v>3.1199999999999999E-2</c:v>
                </c:pt>
                <c:pt idx="244">
                  <c:v>1.15E-2</c:v>
                </c:pt>
                <c:pt idx="245">
                  <c:v>-1.7899999999999999E-2</c:v>
                </c:pt>
                <c:pt idx="246">
                  <c:v>-2.5600000000000001E-2</c:v>
                </c:pt>
                <c:pt idx="247">
                  <c:v>6.3E-3</c:v>
                </c:pt>
                <c:pt idx="248">
                  <c:v>2.5000000000000001E-3</c:v>
                </c:pt>
                <c:pt idx="249">
                  <c:v>4.9599999999999998E-2</c:v>
                </c:pt>
                <c:pt idx="250">
                  <c:v>-1.24E-2</c:v>
                </c:pt>
                <c:pt idx="251">
                  <c:v>-1.37E-2</c:v>
                </c:pt>
                <c:pt idx="252">
                  <c:v>0</c:v>
                </c:pt>
                <c:pt idx="253">
                  <c:v>-2.12E-2</c:v>
                </c:pt>
                <c:pt idx="254">
                  <c:v>-1.8599999999999998E-2</c:v>
                </c:pt>
                <c:pt idx="255">
                  <c:v>-0.11169999999999999</c:v>
                </c:pt>
                <c:pt idx="256">
                  <c:v>1.9199999999999998E-2</c:v>
                </c:pt>
                <c:pt idx="257">
                  <c:v>-6.3399999999999998E-2</c:v>
                </c:pt>
                <c:pt idx="258">
                  <c:v>2.8299999999999999E-2</c:v>
                </c:pt>
                <c:pt idx="259">
                  <c:v>-5.79E-2</c:v>
                </c:pt>
                <c:pt idx="260">
                  <c:v>5.2200000000000003E-2</c:v>
                </c:pt>
                <c:pt idx="261">
                  <c:v>-2.92E-2</c:v>
                </c:pt>
                <c:pt idx="262">
                  <c:v>-1.8800000000000001E-2</c:v>
                </c:pt>
                <c:pt idx="263">
                  <c:v>-8.5099999999999995E-2</c:v>
                </c:pt>
                <c:pt idx="264">
                  <c:v>-0.1114</c:v>
                </c:pt>
                <c:pt idx="265">
                  <c:v>6.13E-2</c:v>
                </c:pt>
                <c:pt idx="266">
                  <c:v>-1.6E-2</c:v>
                </c:pt>
                <c:pt idx="267">
                  <c:v>3.5200000000000002E-2</c:v>
                </c:pt>
                <c:pt idx="268">
                  <c:v>-4.36E-2</c:v>
                </c:pt>
                <c:pt idx="269">
                  <c:v>6.0199999999999997E-2</c:v>
                </c:pt>
                <c:pt idx="270">
                  <c:v>-7.6499999999999999E-2</c:v>
                </c:pt>
                <c:pt idx="271">
                  <c:v>-4.1000000000000002E-2</c:v>
                </c:pt>
                <c:pt idx="272">
                  <c:v>1.9E-3</c:v>
                </c:pt>
                <c:pt idx="273">
                  <c:v>-2.0299999999999999E-2</c:v>
                </c:pt>
                <c:pt idx="274">
                  <c:v>-2.2700000000000001E-2</c:v>
                </c:pt>
                <c:pt idx="275">
                  <c:v>-4.0500000000000001E-2</c:v>
                </c:pt>
                <c:pt idx="276">
                  <c:v>8.8599999999999998E-2</c:v>
                </c:pt>
                <c:pt idx="277">
                  <c:v>-3.9699999999999999E-2</c:v>
                </c:pt>
                <c:pt idx="278">
                  <c:v>1.61E-2</c:v>
                </c:pt>
                <c:pt idx="279">
                  <c:v>-5.1000000000000004E-3</c:v>
                </c:pt>
                <c:pt idx="280">
                  <c:v>-5.1900000000000002E-2</c:v>
                </c:pt>
                <c:pt idx="281">
                  <c:v>9.8699999999999996E-2</c:v>
                </c:pt>
                <c:pt idx="282">
                  <c:v>9.7999999999999997E-3</c:v>
                </c:pt>
                <c:pt idx="283">
                  <c:v>-2.0400000000000001E-2</c:v>
                </c:pt>
                <c:pt idx="284">
                  <c:v>-3.0700000000000002E-2</c:v>
                </c:pt>
                <c:pt idx="285">
                  <c:v>3.0599999999999999E-2</c:v>
                </c:pt>
                <c:pt idx="286">
                  <c:v>4.0599999999999997E-2</c:v>
                </c:pt>
                <c:pt idx="287">
                  <c:v>-4.8599999999999997E-2</c:v>
                </c:pt>
                <c:pt idx="288">
                  <c:v>2.5000000000000001E-2</c:v>
                </c:pt>
                <c:pt idx="289">
                  <c:v>-7.7999999999999996E-3</c:v>
                </c:pt>
                <c:pt idx="290">
                  <c:v>-0.06</c:v>
                </c:pt>
                <c:pt idx="291">
                  <c:v>0</c:v>
                </c:pt>
                <c:pt idx="292">
                  <c:v>1.78E-2</c:v>
                </c:pt>
                <c:pt idx="293">
                  <c:v>-6.1999999999999998E-3</c:v>
                </c:pt>
                <c:pt idx="294">
                  <c:v>5.0700000000000002E-2</c:v>
                </c:pt>
                <c:pt idx="295">
                  <c:v>-3.15E-2</c:v>
                </c:pt>
                <c:pt idx="296">
                  <c:v>4.3700000000000003E-2</c:v>
                </c:pt>
                <c:pt idx="297">
                  <c:v>-4.6800000000000001E-2</c:v>
                </c:pt>
                <c:pt idx="298">
                  <c:v>-7.2599999999999998E-2</c:v>
                </c:pt>
                <c:pt idx="299">
                  <c:v>-4.4000000000000003E-3</c:v>
                </c:pt>
                <c:pt idx="300">
                  <c:v>3.32E-2</c:v>
                </c:pt>
                <c:pt idx="301">
                  <c:v>8.7900000000000006E-2</c:v>
                </c:pt>
                <c:pt idx="302">
                  <c:v>2.3900000000000001E-2</c:v>
                </c:pt>
                <c:pt idx="303">
                  <c:v>-2.23E-2</c:v>
                </c:pt>
                <c:pt idx="304">
                  <c:v>3.04E-2</c:v>
                </c:pt>
                <c:pt idx="305">
                  <c:v>5.0500000000000003E-2</c:v>
                </c:pt>
                <c:pt idx="306">
                  <c:v>4.7800000000000002E-2</c:v>
                </c:pt>
                <c:pt idx="307">
                  <c:v>2.5399999999999999E-2</c:v>
                </c:pt>
                <c:pt idx="308">
                  <c:v>-1.8800000000000001E-2</c:v>
                </c:pt>
                <c:pt idx="309">
                  <c:v>8.0999999999999996E-3</c:v>
                </c:pt>
                <c:pt idx="310">
                  <c:v>-0.04</c:v>
                </c:pt>
                <c:pt idx="311">
                  <c:v>-0.1583</c:v>
                </c:pt>
                <c:pt idx="312">
                  <c:v>7.2999999999999995E-2</c:v>
                </c:pt>
                <c:pt idx="313">
                  <c:v>6.8999999999999999E-3</c:v>
                </c:pt>
                <c:pt idx="314">
                  <c:v>0</c:v>
                </c:pt>
                <c:pt idx="315">
                  <c:v>1.37E-2</c:v>
                </c:pt>
                <c:pt idx="316">
                  <c:v>-7.9000000000000008E-3</c:v>
                </c:pt>
                <c:pt idx="317">
                  <c:v>0.13439999999999999</c:v>
                </c:pt>
                <c:pt idx="318">
                  <c:v>-7.6300000000000007E-2</c:v>
                </c:pt>
                <c:pt idx="319">
                  <c:v>-4.8899999999999999E-2</c:v>
                </c:pt>
                <c:pt idx="320">
                  <c:v>-1.37E-2</c:v>
                </c:pt>
                <c:pt idx="321">
                  <c:v>0.12509999999999999</c:v>
                </c:pt>
                <c:pt idx="322">
                  <c:v>-4.2200000000000001E-2</c:v>
                </c:pt>
                <c:pt idx="323">
                  <c:v>-0.21179999999999999</c:v>
                </c:pt>
                <c:pt idx="324">
                  <c:v>-0.11600000000000001</c:v>
                </c:pt>
                <c:pt idx="325">
                  <c:v>0.1096</c:v>
                </c:pt>
                <c:pt idx="326">
                  <c:v>0.1113</c:v>
                </c:pt>
                <c:pt idx="327">
                  <c:v>5.1299999999999998E-2</c:v>
                </c:pt>
                <c:pt idx="328">
                  <c:v>7.1400000000000005E-2</c:v>
                </c:pt>
                <c:pt idx="329">
                  <c:v>-7.5600000000000001E-2</c:v>
                </c:pt>
                <c:pt idx="330">
                  <c:v>6.6100000000000006E-2</c:v>
                </c:pt>
                <c:pt idx="331">
                  <c:v>-2.3699999999999999E-2</c:v>
                </c:pt>
                <c:pt idx="332">
                  <c:v>-3.4599999999999999E-2</c:v>
                </c:pt>
                <c:pt idx="333">
                  <c:v>-4.07E-2</c:v>
                </c:pt>
                <c:pt idx="334">
                  <c:v>-1.7500000000000002E-2</c:v>
                </c:pt>
                <c:pt idx="335">
                  <c:v>0.1028</c:v>
                </c:pt>
                <c:pt idx="336">
                  <c:v>-6.9000000000000006E-2</c:v>
                </c:pt>
                <c:pt idx="337">
                  <c:v>-3.5799999999999998E-2</c:v>
                </c:pt>
                <c:pt idx="338">
                  <c:v>4.7399999999999998E-2</c:v>
                </c:pt>
                <c:pt idx="339">
                  <c:v>5.6300000000000003E-2</c:v>
                </c:pt>
                <c:pt idx="340">
                  <c:v>-5.1900000000000002E-2</c:v>
                </c:pt>
                <c:pt idx="341">
                  <c:v>1.15E-2</c:v>
                </c:pt>
                <c:pt idx="342">
                  <c:v>-1.1299999999999999E-2</c:v>
                </c:pt>
                <c:pt idx="343">
                  <c:v>-2.5399999999999999E-2</c:v>
                </c:pt>
                <c:pt idx="344">
                  <c:v>2.0899999999999998E-2</c:v>
                </c:pt>
                <c:pt idx="345">
                  <c:v>5.6300000000000003E-2</c:v>
                </c:pt>
                <c:pt idx="346">
                  <c:v>5.5399999999999998E-2</c:v>
                </c:pt>
                <c:pt idx="347">
                  <c:v>-2.5600000000000001E-2</c:v>
                </c:pt>
                <c:pt idx="348">
                  <c:v>-8.0199999999999994E-2</c:v>
                </c:pt>
                <c:pt idx="349">
                  <c:v>3.5400000000000001E-2</c:v>
                </c:pt>
                <c:pt idx="350">
                  <c:v>-3.2899999999999999E-2</c:v>
                </c:pt>
                <c:pt idx="351">
                  <c:v>-3.5400000000000001E-2</c:v>
                </c:pt>
                <c:pt idx="352">
                  <c:v>4.2299999999999997E-2</c:v>
                </c:pt>
                <c:pt idx="353">
                  <c:v>-1.21E-2</c:v>
                </c:pt>
                <c:pt idx="354">
                  <c:v>-1.5699999999999999E-2</c:v>
                </c:pt>
                <c:pt idx="355">
                  <c:v>-3.5799999999999998E-2</c:v>
                </c:pt>
                <c:pt idx="356">
                  <c:v>-4.9500000000000002E-2</c:v>
                </c:pt>
                <c:pt idx="357">
                  <c:v>-0.12590000000000001</c:v>
                </c:pt>
                <c:pt idx="358">
                  <c:v>-1.4200000000000001E-2</c:v>
                </c:pt>
                <c:pt idx="359">
                  <c:v>-4.1500000000000002E-2</c:v>
                </c:pt>
                <c:pt idx="360">
                  <c:v>-1.9E-3</c:v>
                </c:pt>
                <c:pt idx="361">
                  <c:v>3.4000000000000002E-2</c:v>
                </c:pt>
                <c:pt idx="362">
                  <c:v>1.41E-2</c:v>
                </c:pt>
                <c:pt idx="363">
                  <c:v>-3.4799999999999998E-2</c:v>
                </c:pt>
                <c:pt idx="364">
                  <c:v>1.8E-3</c:v>
                </c:pt>
                <c:pt idx="365">
                  <c:v>-5.5800000000000002E-2</c:v>
                </c:pt>
                <c:pt idx="366">
                  <c:v>-2.2200000000000001E-2</c:v>
                </c:pt>
                <c:pt idx="367">
                  <c:v>3.8E-3</c:v>
                </c:pt>
                <c:pt idx="368">
                  <c:v>4.3299999999999998E-2</c:v>
                </c:pt>
                <c:pt idx="369">
                  <c:v>3.4299999999999997E-2</c:v>
                </c:pt>
                <c:pt idx="370">
                  <c:v>-4.0099999999999997E-2</c:v>
                </c:pt>
                <c:pt idx="371">
                  <c:v>-0.06</c:v>
                </c:pt>
                <c:pt idx="372">
                  <c:v>3.4799999999999998E-2</c:v>
                </c:pt>
                <c:pt idx="373">
                  <c:v>4.4400000000000002E-2</c:v>
                </c:pt>
                <c:pt idx="374">
                  <c:v>5.4999999999999997E-3</c:v>
                </c:pt>
                <c:pt idx="375">
                  <c:v>0.26840000000000003</c:v>
                </c:pt>
                <c:pt idx="376">
                  <c:v>-0.15939999999999999</c:v>
                </c:pt>
                <c:pt idx="377">
                  <c:v>3.2800000000000003E-2</c:v>
                </c:pt>
                <c:pt idx="378">
                  <c:v>-5.8400000000000001E-2</c:v>
                </c:pt>
                <c:pt idx="379">
                  <c:v>0.10639999999999999</c:v>
                </c:pt>
                <c:pt idx="380">
                  <c:v>2.8799999999999999E-2</c:v>
                </c:pt>
                <c:pt idx="381">
                  <c:v>-1.8700000000000001E-2</c:v>
                </c:pt>
                <c:pt idx="382">
                  <c:v>6.9099999999999995E-2</c:v>
                </c:pt>
                <c:pt idx="383">
                  <c:v>-3.1699999999999999E-2</c:v>
                </c:pt>
                <c:pt idx="384">
                  <c:v>3.78E-2</c:v>
                </c:pt>
                <c:pt idx="385">
                  <c:v>6.4299999999999996E-2</c:v>
                </c:pt>
                <c:pt idx="386">
                  <c:v>-2.3E-3</c:v>
                </c:pt>
                <c:pt idx="387">
                  <c:v>-3.3999999999999998E-3</c:v>
                </c:pt>
                <c:pt idx="388">
                  <c:v>-0.1067</c:v>
                </c:pt>
                <c:pt idx="389">
                  <c:v>7.7000000000000002E-3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470-4615-9DA8-4D8B0E5D4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5542239"/>
        <c:axId val="2125544639"/>
      </c:scatterChart>
      <c:valAx>
        <c:axId val="2125542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CA"/>
                  <a:t>HSI</a:t>
                </a:r>
              </a:p>
            </c:rich>
          </c:tx>
          <c:layout>
            <c:manualLayout>
              <c:xMode val="edge"/>
              <c:yMode val="edge"/>
              <c:x val="0.47415966754155742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2125544639"/>
        <c:crosses val="autoZero"/>
        <c:crossBetween val="midCat"/>
      </c:valAx>
      <c:valAx>
        <c:axId val="212554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CA"/>
                  <a:t>MNSO</a:t>
                </a:r>
              </a:p>
            </c:rich>
          </c:tx>
          <c:layout>
            <c:manualLayout>
              <c:xMode val="edge"/>
              <c:yMode val="edge"/>
              <c:x val="5.5554817010754704E-3"/>
              <c:y val="0.397232411529183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2125542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Valuation Multiples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'rel val'!$F$11</c:f>
              <c:strCache>
                <c:ptCount val="1"/>
                <c:pt idx="0">
                  <c:v>Muji (TSE: 7453)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val'!$G$11:$I$11</c:f>
              <c:numCache>
                <c:formatCode>General</c:formatCode>
                <c:ptCount val="3"/>
                <c:pt idx="0">
                  <c:v>5.92</c:v>
                </c:pt>
                <c:pt idx="1">
                  <c:v>0.69</c:v>
                </c:pt>
                <c:pt idx="2">
                  <c:v>13.98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9F-4805-B457-9A49C697508D}"/>
            </c:ext>
          </c:extLst>
        </c:ser>
        <c:ser>
          <c:idx val="1"/>
          <c:order val="1"/>
          <c:tx>
            <c:strRef>
              <c:f>'rel val'!$F$12</c:f>
              <c:strCache>
                <c:ptCount val="1"/>
                <c:pt idx="0">
                  <c:v>Dollar Tree (DLTR)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val'!$G$12:$I$12</c:f>
              <c:numCache>
                <c:formatCode>General</c:formatCode>
                <c:ptCount val="3"/>
                <c:pt idx="0">
                  <c:v>11.99</c:v>
                </c:pt>
                <c:pt idx="1">
                  <c:v>1.19</c:v>
                </c:pt>
                <c:pt idx="2">
                  <c:v>20.86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9F-4805-B457-9A49C697508D}"/>
            </c:ext>
          </c:extLst>
        </c:ser>
        <c:ser>
          <c:idx val="2"/>
          <c:order val="2"/>
          <c:tx>
            <c:strRef>
              <c:f>'rel val'!$F$13</c:f>
              <c:strCache>
                <c:ptCount val="1"/>
                <c:pt idx="0">
                  <c:v>Dollar General (DR)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val'!$G$13:$I$13</c:f>
              <c:numCache>
                <c:formatCode>General</c:formatCode>
                <c:ptCount val="3"/>
                <c:pt idx="0">
                  <c:v>14.36</c:v>
                </c:pt>
                <c:pt idx="1">
                  <c:v>1.36</c:v>
                </c:pt>
                <c:pt idx="2">
                  <c:v>21.36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9F-4805-B457-9A49C697508D}"/>
            </c:ext>
          </c:extLst>
        </c:ser>
        <c:ser>
          <c:idx val="3"/>
          <c:order val="3"/>
          <c:tx>
            <c:strRef>
              <c:f>'rel val'!$F$14</c:f>
              <c:strCache>
                <c:ptCount val="1"/>
                <c:pt idx="0">
                  <c:v>Five Under (FIVE)</c:v>
                </c:pt>
              </c:strCache>
            </c:strRef>
          </c:tx>
          <c:spPr>
            <a:solidFill>
              <a:schemeClr val="accent5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val'!$G$14:$I$14</c:f>
              <c:numCache>
                <c:formatCode>General</c:formatCode>
                <c:ptCount val="3"/>
                <c:pt idx="0">
                  <c:v>22.72</c:v>
                </c:pt>
                <c:pt idx="1">
                  <c:v>3.54</c:v>
                </c:pt>
                <c:pt idx="2">
                  <c:v>41.61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9F-4805-B457-9A49C697508D}"/>
            </c:ext>
          </c:extLst>
        </c:ser>
        <c:ser>
          <c:idx val="4"/>
          <c:order val="4"/>
          <c:tx>
            <c:strRef>
              <c:f>'rel val'!$F$15</c:f>
              <c:strCache>
                <c:ptCount val="1"/>
                <c:pt idx="0">
                  <c:v>Miniso (MNSO)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val'!$G$15:$I$15</c:f>
              <c:numCache>
                <c:formatCode>General</c:formatCode>
                <c:ptCount val="3"/>
                <c:pt idx="0">
                  <c:v>8.52</c:v>
                </c:pt>
                <c:pt idx="1">
                  <c:v>1.55</c:v>
                </c:pt>
                <c:pt idx="2">
                  <c:v>24.5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9F-4805-B457-9A49C69750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07363023"/>
        <c:axId val="1707362063"/>
      </c:barChart>
      <c:catAx>
        <c:axId val="1707363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707362063"/>
        <c:crosses val="autoZero"/>
        <c:auto val="1"/>
        <c:lblAlgn val="ctr"/>
        <c:lblOffset val="100"/>
        <c:noMultiLvlLbl val="0"/>
      </c:catAx>
      <c:valAx>
        <c:axId val="17073620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707363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096773961276571E-2"/>
          <c:y val="4.1223406845162937E-2"/>
          <c:w val="0.87021185680781232"/>
          <c:h val="0.91278490405333201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'rel val'!$F$29:$F$32</c:f>
              <c:strCache>
                <c:ptCount val="4"/>
                <c:pt idx="0">
                  <c:v>EV</c:v>
                </c:pt>
                <c:pt idx="1">
                  <c:v>PE</c:v>
                </c:pt>
                <c:pt idx="2">
                  <c:v>PS</c:v>
                </c:pt>
                <c:pt idx="3">
                  <c:v>DCF</c:v>
                </c:pt>
              </c:strCache>
            </c:strRef>
          </c:cat>
          <c:val>
            <c:numRef>
              <c:f>'rel val'!$G$29:$G$32</c:f>
              <c:numCache>
                <c:formatCode>General</c:formatCode>
                <c:ptCount val="4"/>
                <c:pt idx="0">
                  <c:v>7.3791943172849246</c:v>
                </c:pt>
                <c:pt idx="1">
                  <c:v>12.262501278610893</c:v>
                </c:pt>
                <c:pt idx="2">
                  <c:v>7.1624940805051294</c:v>
                </c:pt>
                <c:pt idx="3">
                  <c:v>21.913665949999999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A2-4789-9903-8FDB2AB93C2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9A2-4789-9903-8FDB2AB93C21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9A2-4789-9903-8FDB2AB93C2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9A2-4789-9903-8FDB2AB93C21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>
                  <a:alpha val="4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9A2-4789-9903-8FDB2AB93C21}"/>
              </c:ext>
            </c:extLst>
          </c:dPt>
          <c:cat>
            <c:strRef>
              <c:f>'rel val'!$F$29:$F$32</c:f>
              <c:strCache>
                <c:ptCount val="4"/>
                <c:pt idx="0">
                  <c:v>EV</c:v>
                </c:pt>
                <c:pt idx="1">
                  <c:v>PE</c:v>
                </c:pt>
                <c:pt idx="2">
                  <c:v>PS</c:v>
                </c:pt>
                <c:pt idx="3">
                  <c:v>DCF</c:v>
                </c:pt>
              </c:strCache>
            </c:strRef>
          </c:cat>
          <c:val>
            <c:numRef>
              <c:f>'rel val'!$H$29:$H$32</c:f>
              <c:numCache>
                <c:formatCode>General</c:formatCode>
                <c:ptCount val="4"/>
                <c:pt idx="0">
                  <c:v>22.670850828729286</c:v>
                </c:pt>
                <c:pt idx="1">
                  <c:v>24.235544372533546</c:v>
                </c:pt>
                <c:pt idx="2">
                  <c:v>29.584214680347277</c:v>
                </c:pt>
                <c:pt idx="3">
                  <c:v>15.725799779999999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A2-4789-9903-8FDB2AB93C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4210463"/>
        <c:axId val="1554211903"/>
      </c:barChar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67027599"/>
        <c:axId val="1767026639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v>Lower</c:v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'rel val'!$M$29:$M$32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12.179463906600237</c:v>
                      </c:pt>
                      <c:pt idx="1">
                        <c:v>12.179463906600237</c:v>
                      </c:pt>
                      <c:pt idx="2">
                        <c:v>12.179463906600237</c:v>
                      </c:pt>
                      <c:pt idx="3">
                        <c:v>12.179463906600237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79A2-4789-9903-8FDB2AB93C21}"/>
                  </c:ext>
                </c:extLst>
              </c15:ser>
            </c15:filteredBarSeries>
          </c:ext>
        </c:extLst>
      </c:barChart>
      <c:catAx>
        <c:axId val="15542104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554211903"/>
        <c:crosses val="autoZero"/>
        <c:auto val="1"/>
        <c:lblAlgn val="ctr"/>
        <c:lblOffset val="100"/>
        <c:noMultiLvlLbl val="0"/>
      </c:catAx>
      <c:valAx>
        <c:axId val="1554211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554210463"/>
        <c:crosses val="autoZero"/>
        <c:crossBetween val="between"/>
      </c:valAx>
      <c:valAx>
        <c:axId val="1767026639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767027599"/>
        <c:crosses val="max"/>
        <c:crossBetween val="between"/>
      </c:valAx>
      <c:catAx>
        <c:axId val="1767027599"/>
        <c:scaling>
          <c:orientation val="minMax"/>
        </c:scaling>
        <c:delete val="1"/>
        <c:axPos val="l"/>
        <c:majorTickMark val="out"/>
        <c:minorTickMark val="none"/>
        <c:tickLblPos val="nextTo"/>
        <c:crossAx val="17670266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 Size(100m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dLbl>
              <c:idx val="6"/>
              <c:tx>
                <c:rich>
                  <a:bodyPr/>
                  <a:lstStyle/>
                  <a:p>
                    <a:fld id="{4EC66645-B685-8E4C-83E2-B516641786D2}" type="VALUE">
                      <a:rPr lang="en-US" altLang="zh-CN" sz="1050" b="1" i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/>
                      <a:t>[VALUE]</a:t>
                    </a:fld>
                    <a:endParaRPr lang="en-C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13D-264C-9BCF-D8386F79B1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2573</c:v>
                </c:pt>
                <c:pt idx="1">
                  <c:v>2839</c:v>
                </c:pt>
                <c:pt idx="2">
                  <c:v>3096</c:v>
                </c:pt>
                <c:pt idx="3">
                  <c:v>3397</c:v>
                </c:pt>
                <c:pt idx="4">
                  <c:v>3743</c:v>
                </c:pt>
                <c:pt idx="5">
                  <c:v>3596</c:v>
                </c:pt>
                <c:pt idx="6">
                  <c:v>4184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3D-264C-9BCF-D8386F79B1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Market Growth Rate 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Sheet1!$C$2:$C$8</c:f>
              <c:numCache>
                <c:formatCode>0.00%</c:formatCode>
                <c:ptCount val="7"/>
                <c:pt idx="1">
                  <c:v>0.10338126700349787</c:v>
                </c:pt>
                <c:pt idx="2">
                  <c:v>9.0524832687566045E-2</c:v>
                </c:pt>
                <c:pt idx="3">
                  <c:v>9.7000000000000003E-2</c:v>
                </c:pt>
                <c:pt idx="4">
                  <c:v>0.10199999999999999</c:v>
                </c:pt>
                <c:pt idx="5">
                  <c:v>-3.9E-2</c:v>
                </c:pt>
                <c:pt idx="6">
                  <c:v>0.16400000000000001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13D-264C-9BCF-D8386F79B1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GMV(100m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8E4-534A-AFCA-D30E175630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Sheet1!$A$35:$A$39</c:f>
              <c:strCache>
                <c:ptCount val="5"/>
                <c:pt idx="0">
                  <c:v>MINISO</c:v>
                </c:pt>
                <c:pt idx="1">
                  <c:v>MUJI</c:v>
                </c:pt>
                <c:pt idx="2">
                  <c:v>SanFu</c:v>
                </c:pt>
                <c:pt idx="3">
                  <c:v>Nome</c:v>
                </c:pt>
                <c:pt idx="4">
                  <c:v>LATTLIV</c:v>
                </c:pt>
              </c:strCache>
            </c:strRef>
          </c:cat>
          <c:val>
            <c:numRef>
              <c:f>Sheet1!$B$35:$B$39</c:f>
              <c:numCache>
                <c:formatCode>General</c:formatCode>
                <c:ptCount val="5"/>
                <c:pt idx="0">
                  <c:v>108</c:v>
                </c:pt>
                <c:pt idx="1">
                  <c:v>27</c:v>
                </c:pt>
                <c:pt idx="2">
                  <c:v>25</c:v>
                </c:pt>
                <c:pt idx="3">
                  <c:v>9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E4-534A-AFCA-D30E17563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Sheet1!$C$34</c:f>
              <c:strCache>
                <c:ptCount val="1"/>
                <c:pt idx="0">
                  <c:v>Market Share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Sheet1!$A$35:$A$39</c:f>
              <c:strCache>
                <c:ptCount val="5"/>
                <c:pt idx="0">
                  <c:v>MINISO</c:v>
                </c:pt>
                <c:pt idx="1">
                  <c:v>MUJI</c:v>
                </c:pt>
                <c:pt idx="2">
                  <c:v>SanFu</c:v>
                </c:pt>
                <c:pt idx="3">
                  <c:v>Nome</c:v>
                </c:pt>
                <c:pt idx="4">
                  <c:v>LATTLIV</c:v>
                </c:pt>
              </c:strCache>
            </c:strRef>
          </c:cat>
          <c:val>
            <c:numRef>
              <c:f>Sheet1!$C$35:$C$39</c:f>
              <c:numCache>
                <c:formatCode>0.00%</c:formatCode>
                <c:ptCount val="5"/>
                <c:pt idx="0">
                  <c:v>0.108</c:v>
                </c:pt>
                <c:pt idx="1">
                  <c:v>2.8000000000000001E-2</c:v>
                </c:pt>
                <c:pt idx="2">
                  <c:v>2.5999999999999999E-2</c:v>
                </c:pt>
                <c:pt idx="3">
                  <c:v>8.9999999999999993E-3</c:v>
                </c:pt>
                <c:pt idx="4">
                  <c:v>8.0000000000000002E-3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18E4-534A-AFCA-D30E17563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3128927"/>
        <c:axId val="1003127199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1003127199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003128927"/>
        <c:crosses val="max"/>
        <c:crossBetween val="between"/>
      </c:valAx>
      <c:catAx>
        <c:axId val="10031289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031271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342af32-3df0-4b17-bad9-ecdd444c6217}"/>
      </c:ext>
    </c:extLst>
  </c:chart>
  <c:spPr>
    <a:noFill/>
    <a:ln>
      <a:noFill/>
    </a:ln>
    <a:effectLst/>
  </c:spPr>
  <c:txPr>
    <a:bodyPr/>
    <a:lstStyle/>
    <a:p>
      <a:pPr>
        <a:defRPr lang="zh-CN"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Sheet1!$B$25</c:f>
              <c:strCache>
                <c:ptCount val="1"/>
                <c:pt idx="0">
                  <c:v>GMV(100m dollar)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050-5F44-8B0D-F5D32DE19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Sheet1!$A$26:$A$30</c:f>
              <c:strCache>
                <c:ptCount val="5"/>
                <c:pt idx="0">
                  <c:v>MINISO</c:v>
                </c:pt>
                <c:pt idx="1">
                  <c:v>DAISO</c:v>
                </c:pt>
                <c:pt idx="2">
                  <c:v>MUJI</c:v>
                </c:pt>
                <c:pt idx="3">
                  <c:v>Flying Tiger</c:v>
                </c:pt>
                <c:pt idx="4">
                  <c:v>SanFu</c:v>
                </c:pt>
              </c:strCache>
            </c:strRef>
          </c:cat>
          <c:val>
            <c:numRef>
              <c:f>Sheet1!$B$26:$B$30</c:f>
              <c:numCache>
                <c:formatCode>General</c:formatCode>
                <c:ptCount val="5"/>
                <c:pt idx="0">
                  <c:v>28</c:v>
                </c:pt>
                <c:pt idx="1">
                  <c:v>23</c:v>
                </c:pt>
                <c:pt idx="2">
                  <c:v>22</c:v>
                </c:pt>
                <c:pt idx="3">
                  <c:v>9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50-5F44-8B0D-F5D32DE19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Sheet1!$C$25</c:f>
              <c:strCache>
                <c:ptCount val="1"/>
                <c:pt idx="0">
                  <c:v>Market Share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Sheet1!$A$26:$A$30</c:f>
              <c:strCache>
                <c:ptCount val="5"/>
                <c:pt idx="0">
                  <c:v>MINISO</c:v>
                </c:pt>
                <c:pt idx="1">
                  <c:v>DAISO</c:v>
                </c:pt>
                <c:pt idx="2">
                  <c:v>MUJI</c:v>
                </c:pt>
                <c:pt idx="3">
                  <c:v>Flying Tiger</c:v>
                </c:pt>
                <c:pt idx="4">
                  <c:v>SanFu</c:v>
                </c:pt>
              </c:strCache>
            </c:strRef>
          </c:cat>
          <c:val>
            <c:numRef>
              <c:f>Sheet1!$C$26:$C$30</c:f>
              <c:numCache>
                <c:formatCode>0.00%</c:formatCode>
                <c:ptCount val="5"/>
                <c:pt idx="0">
                  <c:v>6.7000000000000004E-2</c:v>
                </c:pt>
                <c:pt idx="1">
                  <c:v>5.5E-2</c:v>
                </c:pt>
                <c:pt idx="2">
                  <c:v>5.2999999999999999E-2</c:v>
                </c:pt>
                <c:pt idx="3">
                  <c:v>1.9E-2</c:v>
                </c:pt>
                <c:pt idx="4">
                  <c:v>8.9999999999999993E-3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7050-5F44-8B0D-F5D32DE19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valAx>
        <c:axId val="877110463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83a27f3-d452-456d-be32-d51530d9e9e4}"/>
      </c:ext>
    </c:extLst>
  </c:chart>
  <c:spPr>
    <a:noFill/>
    <a:ln>
      <a:noFill/>
    </a:ln>
    <a:effectLst/>
  </c:spPr>
  <c:txPr>
    <a:bodyPr/>
    <a:lstStyle/>
    <a:p>
      <a:pPr>
        <a:defRPr lang="zh-CN"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Sheet1!$B$56</c:f>
              <c:strCache>
                <c:ptCount val="1"/>
                <c:pt idx="0">
                  <c:v>Market Size (100m USD）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1" u="none" strike="noStrike" kern="1200" baseline="0">
                      <a:solidFill>
                        <a:srgbClr val="C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0EA-C94E-A759-3F832E4848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Sheet1!$A$57:$A$63</c:f>
              <c:strCach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2020E</c:v>
                </c:pt>
                <c:pt idx="6">
                  <c:v>2021E</c:v>
                </c:pt>
              </c:strCache>
            </c:strRef>
          </c:cat>
          <c:val>
            <c:numRef>
              <c:f>Sheet1!$B$57:$B$63</c:f>
              <c:numCache>
                <c:formatCode>General</c:formatCode>
                <c:ptCount val="7"/>
                <c:pt idx="0">
                  <c:v>87</c:v>
                </c:pt>
                <c:pt idx="1">
                  <c:v>100</c:v>
                </c:pt>
                <c:pt idx="2">
                  <c:v>119</c:v>
                </c:pt>
                <c:pt idx="3">
                  <c:v>150</c:v>
                </c:pt>
                <c:pt idx="4">
                  <c:v>198</c:v>
                </c:pt>
                <c:pt idx="5">
                  <c:v>203</c:v>
                </c:pt>
                <c:pt idx="6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EA-C94E-A759-3F832E4848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Sheet1!$B$82</c:f>
              <c:strCache>
                <c:ptCount val="1"/>
                <c:pt idx="0">
                  <c:v>GMV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Sheet1!$A$83:$A$89</c:f>
              <c:strCache>
                <c:ptCount val="7"/>
                <c:pt idx="0">
                  <c:v>POP MART</c:v>
                </c:pt>
                <c:pt idx="1">
                  <c:v>LEGO</c:v>
                </c:pt>
                <c:pt idx="2">
                  <c:v>Hot Toys</c:v>
                </c:pt>
                <c:pt idx="3">
                  <c:v>BanDai</c:v>
                </c:pt>
                <c:pt idx="4">
                  <c:v>Hasbro</c:v>
                </c:pt>
                <c:pt idx="5">
                  <c:v>Funko</c:v>
                </c:pt>
                <c:pt idx="6">
                  <c:v>TOP TOY</c:v>
                </c:pt>
              </c:strCache>
            </c:strRef>
          </c:cat>
          <c:val>
            <c:numRef>
              <c:f>Sheet1!$B$83:$B$89</c:f>
              <c:numCache>
                <c:formatCode>General</c:formatCode>
                <c:ptCount val="7"/>
                <c:pt idx="0">
                  <c:v>47.5</c:v>
                </c:pt>
                <c:pt idx="1">
                  <c:v>26.6</c:v>
                </c:pt>
                <c:pt idx="2">
                  <c:v>8.3000000000000007</c:v>
                </c:pt>
                <c:pt idx="3">
                  <c:v>4.7</c:v>
                </c:pt>
                <c:pt idx="4">
                  <c:v>4.5999999999999996</c:v>
                </c:pt>
                <c:pt idx="5">
                  <c:v>3.9</c:v>
                </c:pt>
                <c:pt idx="6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2E-174F-83E7-B960ABD3F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Sheet1!$C$82</c:f>
              <c:strCache>
                <c:ptCount val="1"/>
                <c:pt idx="0">
                  <c:v>Market Share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Sheet1!$A$83:$A$89</c:f>
              <c:strCache>
                <c:ptCount val="7"/>
                <c:pt idx="0">
                  <c:v>POP MART</c:v>
                </c:pt>
                <c:pt idx="1">
                  <c:v>LEGO</c:v>
                </c:pt>
                <c:pt idx="2">
                  <c:v>Hot Toys</c:v>
                </c:pt>
                <c:pt idx="3">
                  <c:v>BanDai</c:v>
                </c:pt>
                <c:pt idx="4">
                  <c:v>Hasbro</c:v>
                </c:pt>
                <c:pt idx="5">
                  <c:v>Funko</c:v>
                </c:pt>
                <c:pt idx="6">
                  <c:v>TOP TOY</c:v>
                </c:pt>
              </c:strCache>
            </c:strRef>
          </c:cat>
          <c:val>
            <c:numRef>
              <c:f>Sheet1!$C$83:$C$89</c:f>
              <c:numCache>
                <c:formatCode>0.00%</c:formatCode>
                <c:ptCount val="7"/>
                <c:pt idx="0">
                  <c:v>0.13600000000000001</c:v>
                </c:pt>
                <c:pt idx="1">
                  <c:v>7.4999999999999997E-2</c:v>
                </c:pt>
                <c:pt idx="2">
                  <c:v>2.5999999999999999E-2</c:v>
                </c:pt>
                <c:pt idx="3">
                  <c:v>1.4E-2</c:v>
                </c:pt>
                <c:pt idx="4">
                  <c:v>1.2999999999999999E-2</c:v>
                </c:pt>
                <c:pt idx="5">
                  <c:v>1.0999999999999999E-2</c:v>
                </c:pt>
                <c:pt idx="6">
                  <c:v>1.0999999999999999E-2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12E-174F-83E7-B960ABD3F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Sheet1!$B$157</c:f>
              <c:strCache>
                <c:ptCount val="1"/>
                <c:pt idx="0">
                  <c:v>SKU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Sheet1!$A$158:$A$161</c:f>
              <c:strCache>
                <c:ptCount val="4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</c:strCache>
            </c:strRef>
          </c:cat>
          <c:val>
            <c:numRef>
              <c:f>Sheet1!$B$158:$B$161</c:f>
              <c:numCache>
                <c:formatCode>General</c:formatCode>
                <c:ptCount val="4"/>
                <c:pt idx="0">
                  <c:v>8054</c:v>
                </c:pt>
                <c:pt idx="1">
                  <c:v>8303</c:v>
                </c:pt>
                <c:pt idx="2">
                  <c:v>8595</c:v>
                </c:pt>
                <c:pt idx="3">
                  <c:v>8862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2F-0E4B-B21D-B3E75162C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Sheet1!$C$157</c:f>
              <c:strCache>
                <c:ptCount val="1"/>
                <c:pt idx="0">
                  <c:v>Average MtoM SKU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Sheet1!$A$158:$A$161</c:f>
              <c:strCache>
                <c:ptCount val="4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</c:strCache>
            </c:strRef>
          </c:cat>
          <c:val>
            <c:numRef>
              <c:f>Sheet1!$C$158:$C$161</c:f>
              <c:numCache>
                <c:formatCode>General</c:formatCode>
                <c:ptCount val="4"/>
                <c:pt idx="0">
                  <c:v>592</c:v>
                </c:pt>
                <c:pt idx="1">
                  <c:v>468</c:v>
                </c:pt>
                <c:pt idx="2">
                  <c:v>430</c:v>
                </c:pt>
                <c:pt idx="3">
                  <c:v>550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C2F-0E4B-B21D-B3E75162C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Sheet1!$B$165</c:f>
              <c:strCache>
                <c:ptCount val="1"/>
                <c:pt idx="0">
                  <c:v>Top 5 Suppliers (%)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Sheet1!$A$166:$A$169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Sheet1!$B$166:$B$169</c:f>
              <c:numCache>
                <c:formatCode>0.00%</c:formatCode>
                <c:ptCount val="4"/>
                <c:pt idx="0">
                  <c:v>0.112</c:v>
                </c:pt>
                <c:pt idx="1">
                  <c:v>9.9000000000000005E-2</c:v>
                </c:pt>
                <c:pt idx="2">
                  <c:v>9.7000000000000003E-2</c:v>
                </c:pt>
                <c:pt idx="3">
                  <c:v>8.4000000000000005E-2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27-9D43-BC3F-E93DD7E13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Sheet1!$C$165</c:f>
              <c:strCache>
                <c:ptCount val="1"/>
                <c:pt idx="0">
                  <c:v>Largest Supplier (%)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Sheet1!$A$166:$A$169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Sheet1!$C$166:$C$169</c:f>
              <c:numCache>
                <c:formatCode>0.00%</c:formatCode>
                <c:ptCount val="4"/>
                <c:pt idx="0">
                  <c:v>2.9000000000000001E-2</c:v>
                </c:pt>
                <c:pt idx="1">
                  <c:v>3.2000000000000001E-2</c:v>
                </c:pt>
                <c:pt idx="2">
                  <c:v>2.1000000000000001E-2</c:v>
                </c:pt>
                <c:pt idx="3">
                  <c:v>1.9E-2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F27-9D43-BC3F-E93DD7E13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Sheet1!$B$173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FD4F0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CB-A641-B962-98BEE852A338}"/>
              </c:ext>
            </c:extLst>
          </c:dPt>
          <c:dPt>
            <c:idx val="1"/>
            <c:bubble3D val="0"/>
            <c:spPr>
              <a:solidFill>
                <a:srgbClr val="E025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CB-A641-B962-98BEE852A3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CB-A641-B962-98BEE852A3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Sheet1!$A$174:$A$176</c:f>
              <c:strCache>
                <c:ptCount val="3"/>
                <c:pt idx="0">
                  <c:v>Sales of Daily Necessities</c:v>
                </c:pt>
                <c:pt idx="1">
                  <c:v>Royalties and Commissions</c:v>
                </c:pt>
                <c:pt idx="2">
                  <c:v>Others</c:v>
                </c:pt>
              </c:strCache>
            </c:strRef>
          </c:cat>
          <c:val>
            <c:numRef>
              <c:f>Sheet1!$B$174:$B$176</c:f>
              <c:numCache>
                <c:formatCode>0%</c:formatCode>
                <c:ptCount val="3"/>
                <c:pt idx="0">
                  <c:v>0.9</c:v>
                </c:pt>
                <c:pt idx="1">
                  <c:v>0.06</c:v>
                </c:pt>
                <c:pt idx="2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5CB-A641-B962-98BEE852A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727695522215305E-2"/>
          <c:y val="0.81543817439486732"/>
          <c:w val="0.89999997135006238"/>
          <c:h val="7.3450714494021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FEA8C-8BD8-F549-98D6-592D08098670}" type="doc">
      <dgm:prSet loTypeId="urn:microsoft.com/office/officeart/2005/8/layout/cycle1" loCatId="" qsTypeId="urn:microsoft.com/office/officeart/2005/8/quickstyle/simple4" qsCatId="simple" csTypeId="urn:microsoft.com/office/officeart/2005/8/colors/accent6_2" csCatId="accent6" phldr="1"/>
      <dgm:spPr/>
    </dgm:pt>
    <dgm:pt modelId="{6A9EE0DE-068B-6441-9474-BB5DFA75E16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2F3B5F-5C70-F340-821B-28061AD087F1}" type="parTrans" cxnId="{A21FD9C5-B80C-A548-A2F0-EE7951D8FE1C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149E8B-7C21-E041-BAF7-677D292B558A}" type="sibTrans" cxnId="{A21FD9C5-B80C-A548-A2F0-EE7951D8FE1C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12FD1E-4CB5-0E48-826A-79374784A076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DE21CE-F60C-034C-A3AA-68211E4232A8}" type="parTrans" cxnId="{033209E2-7EA0-C044-AE4B-540497FC02C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52C997-4BE3-8444-BE2A-7D32C9E839CC}" type="sibTrans" cxnId="{033209E2-7EA0-C044-AE4B-540497FC02C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C3353-A512-5B48-BFAF-A28C1929B04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027C61-06DF-4F47-871A-D9B88C09F18C}" type="parTrans" cxnId="{AD693671-1E94-B045-BB35-31512FDCF1F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03CCAF-3FE2-D944-8159-33DF69820313}" type="sibTrans" cxnId="{AD693671-1E94-B045-BB35-31512FDCF1F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DED6F6-47D1-F44B-9275-22A89FE0DF69}" type="pres">
      <dgm:prSet presAssocID="{38CFEA8C-8BD8-F549-98D6-592D08098670}" presName="cycle" presStyleCnt="0">
        <dgm:presLayoutVars>
          <dgm:dir/>
          <dgm:resizeHandles val="exact"/>
        </dgm:presLayoutVars>
      </dgm:prSet>
      <dgm:spPr/>
    </dgm:pt>
    <dgm:pt modelId="{93FA69E9-CB3C-CE45-BCF7-9D3B42B3E284}" type="pres">
      <dgm:prSet presAssocID="{6A9EE0DE-068B-6441-9474-BB5DFA75E16A}" presName="dummy" presStyleCnt="0"/>
      <dgm:spPr/>
    </dgm:pt>
    <dgm:pt modelId="{60B2BEBA-BADB-0641-A760-20961177B371}" type="pres">
      <dgm:prSet presAssocID="{6A9EE0DE-068B-6441-9474-BB5DFA75E16A}" presName="node" presStyleLbl="revTx" presStyleIdx="0" presStyleCnt="3">
        <dgm:presLayoutVars>
          <dgm:bulletEnabled val="1"/>
        </dgm:presLayoutVars>
      </dgm:prSet>
      <dgm:spPr/>
    </dgm:pt>
    <dgm:pt modelId="{6CF0D788-7377-1A41-918A-447C9A2C0299}" type="pres">
      <dgm:prSet presAssocID="{AA149E8B-7C21-E041-BAF7-677D292B558A}" presName="sibTrans" presStyleLbl="node1" presStyleIdx="0" presStyleCnt="3"/>
      <dgm:spPr/>
    </dgm:pt>
    <dgm:pt modelId="{DA54D774-D5E1-A348-B4A0-E998E2EE166F}" type="pres">
      <dgm:prSet presAssocID="{6012FD1E-4CB5-0E48-826A-79374784A076}" presName="dummy" presStyleCnt="0"/>
      <dgm:spPr/>
    </dgm:pt>
    <dgm:pt modelId="{2114E91B-3CA3-5046-B2E5-3CC9F7FA1F8B}" type="pres">
      <dgm:prSet presAssocID="{6012FD1E-4CB5-0E48-826A-79374784A076}" presName="node" presStyleLbl="revTx" presStyleIdx="1" presStyleCnt="3">
        <dgm:presLayoutVars>
          <dgm:bulletEnabled val="1"/>
        </dgm:presLayoutVars>
      </dgm:prSet>
      <dgm:spPr/>
    </dgm:pt>
    <dgm:pt modelId="{3711B644-DB59-F343-8773-6A41124DC837}" type="pres">
      <dgm:prSet presAssocID="{A452C997-4BE3-8444-BE2A-7D32C9E839CC}" presName="sibTrans" presStyleLbl="node1" presStyleIdx="1" presStyleCnt="3"/>
      <dgm:spPr/>
    </dgm:pt>
    <dgm:pt modelId="{E2872A8C-7E3F-8749-9A57-13D8ED9AA5E4}" type="pres">
      <dgm:prSet presAssocID="{D67C3353-A512-5B48-BFAF-A28C1929B04A}" presName="dummy" presStyleCnt="0"/>
      <dgm:spPr/>
    </dgm:pt>
    <dgm:pt modelId="{46BD7FCF-952F-8748-A781-20F86EB03A2C}" type="pres">
      <dgm:prSet presAssocID="{D67C3353-A512-5B48-BFAF-A28C1929B04A}" presName="node" presStyleLbl="revTx" presStyleIdx="2" presStyleCnt="3">
        <dgm:presLayoutVars>
          <dgm:bulletEnabled val="1"/>
        </dgm:presLayoutVars>
      </dgm:prSet>
      <dgm:spPr/>
    </dgm:pt>
    <dgm:pt modelId="{4ADE1DD5-B867-BF49-AB3B-213249DA0F33}" type="pres">
      <dgm:prSet presAssocID="{9803CCAF-3FE2-D944-8159-33DF69820313}" presName="sibTrans" presStyleLbl="node1" presStyleIdx="2" presStyleCnt="3"/>
      <dgm:spPr/>
    </dgm:pt>
  </dgm:ptLst>
  <dgm:cxnLst>
    <dgm:cxn modelId="{1DCFF12B-64CB-DB40-ADFB-DF13B6C76527}" type="presOf" srcId="{6012FD1E-4CB5-0E48-826A-79374784A076}" destId="{2114E91B-3CA3-5046-B2E5-3CC9F7FA1F8B}" srcOrd="0" destOrd="0" presId="urn:microsoft.com/office/officeart/2005/8/layout/cycle1"/>
    <dgm:cxn modelId="{12B5B043-83CB-314D-AA93-E1E4C3FF080D}" type="presOf" srcId="{D67C3353-A512-5B48-BFAF-A28C1929B04A}" destId="{46BD7FCF-952F-8748-A781-20F86EB03A2C}" srcOrd="0" destOrd="0" presId="urn:microsoft.com/office/officeart/2005/8/layout/cycle1"/>
    <dgm:cxn modelId="{40DD0D49-4584-E642-AD4E-DB2109C07D8F}" type="presOf" srcId="{6A9EE0DE-068B-6441-9474-BB5DFA75E16A}" destId="{60B2BEBA-BADB-0641-A760-20961177B371}" srcOrd="0" destOrd="0" presId="urn:microsoft.com/office/officeart/2005/8/layout/cycle1"/>
    <dgm:cxn modelId="{AD693671-1E94-B045-BB35-31512FDCF1FB}" srcId="{38CFEA8C-8BD8-F549-98D6-592D08098670}" destId="{D67C3353-A512-5B48-BFAF-A28C1929B04A}" srcOrd="2" destOrd="0" parTransId="{63027C61-06DF-4F47-871A-D9B88C09F18C}" sibTransId="{9803CCAF-3FE2-D944-8159-33DF69820313}"/>
    <dgm:cxn modelId="{E7174D7A-C23A-AF41-8C54-5D7361F99972}" type="presOf" srcId="{38CFEA8C-8BD8-F549-98D6-592D08098670}" destId="{14DED6F6-47D1-F44B-9275-22A89FE0DF69}" srcOrd="0" destOrd="0" presId="urn:microsoft.com/office/officeart/2005/8/layout/cycle1"/>
    <dgm:cxn modelId="{317A73A9-5C36-BD4B-9499-871B3AA1D593}" type="presOf" srcId="{9803CCAF-3FE2-D944-8159-33DF69820313}" destId="{4ADE1DD5-B867-BF49-AB3B-213249DA0F33}" srcOrd="0" destOrd="0" presId="urn:microsoft.com/office/officeart/2005/8/layout/cycle1"/>
    <dgm:cxn modelId="{A21FD9C5-B80C-A548-A2F0-EE7951D8FE1C}" srcId="{38CFEA8C-8BD8-F549-98D6-592D08098670}" destId="{6A9EE0DE-068B-6441-9474-BB5DFA75E16A}" srcOrd="0" destOrd="0" parTransId="{B52F3B5F-5C70-F340-821B-28061AD087F1}" sibTransId="{AA149E8B-7C21-E041-BAF7-677D292B558A}"/>
    <dgm:cxn modelId="{3FC29CCE-633E-BC47-B33D-07DD4BF5F2D3}" type="presOf" srcId="{AA149E8B-7C21-E041-BAF7-677D292B558A}" destId="{6CF0D788-7377-1A41-918A-447C9A2C0299}" srcOrd="0" destOrd="0" presId="urn:microsoft.com/office/officeart/2005/8/layout/cycle1"/>
    <dgm:cxn modelId="{033209E2-7EA0-C044-AE4B-540497FC02C7}" srcId="{38CFEA8C-8BD8-F549-98D6-592D08098670}" destId="{6012FD1E-4CB5-0E48-826A-79374784A076}" srcOrd="1" destOrd="0" parTransId="{E2DE21CE-F60C-034C-A3AA-68211E4232A8}" sibTransId="{A452C997-4BE3-8444-BE2A-7D32C9E839CC}"/>
    <dgm:cxn modelId="{A97927FE-B983-2E49-B572-DF78D80477CB}" type="presOf" srcId="{A452C997-4BE3-8444-BE2A-7D32C9E839CC}" destId="{3711B644-DB59-F343-8773-6A41124DC837}" srcOrd="0" destOrd="0" presId="urn:microsoft.com/office/officeart/2005/8/layout/cycle1"/>
    <dgm:cxn modelId="{C32B203E-A56E-B944-BB1C-6E075FE2A21C}" type="presParOf" srcId="{14DED6F6-47D1-F44B-9275-22A89FE0DF69}" destId="{93FA69E9-CB3C-CE45-BCF7-9D3B42B3E284}" srcOrd="0" destOrd="0" presId="urn:microsoft.com/office/officeart/2005/8/layout/cycle1"/>
    <dgm:cxn modelId="{4CE018DA-195A-AB40-A4D7-3FA3D25852B3}" type="presParOf" srcId="{14DED6F6-47D1-F44B-9275-22A89FE0DF69}" destId="{60B2BEBA-BADB-0641-A760-20961177B371}" srcOrd="1" destOrd="0" presId="urn:microsoft.com/office/officeart/2005/8/layout/cycle1"/>
    <dgm:cxn modelId="{51064745-3DC7-C148-9595-0F8D0AE54540}" type="presParOf" srcId="{14DED6F6-47D1-F44B-9275-22A89FE0DF69}" destId="{6CF0D788-7377-1A41-918A-447C9A2C0299}" srcOrd="2" destOrd="0" presId="urn:microsoft.com/office/officeart/2005/8/layout/cycle1"/>
    <dgm:cxn modelId="{35ABDC76-E0A2-C741-B381-CE5C1B0ADA95}" type="presParOf" srcId="{14DED6F6-47D1-F44B-9275-22A89FE0DF69}" destId="{DA54D774-D5E1-A348-B4A0-E998E2EE166F}" srcOrd="3" destOrd="0" presId="urn:microsoft.com/office/officeart/2005/8/layout/cycle1"/>
    <dgm:cxn modelId="{8163BB90-8E2D-974E-B4D2-043E0E39DD27}" type="presParOf" srcId="{14DED6F6-47D1-F44B-9275-22A89FE0DF69}" destId="{2114E91B-3CA3-5046-B2E5-3CC9F7FA1F8B}" srcOrd="4" destOrd="0" presId="urn:microsoft.com/office/officeart/2005/8/layout/cycle1"/>
    <dgm:cxn modelId="{F300659F-13C1-B446-ADCB-517942964D5E}" type="presParOf" srcId="{14DED6F6-47D1-F44B-9275-22A89FE0DF69}" destId="{3711B644-DB59-F343-8773-6A41124DC837}" srcOrd="5" destOrd="0" presId="urn:microsoft.com/office/officeart/2005/8/layout/cycle1"/>
    <dgm:cxn modelId="{9E901AAB-ECFE-BB4D-8A49-6722C5E0DFBD}" type="presParOf" srcId="{14DED6F6-47D1-F44B-9275-22A89FE0DF69}" destId="{E2872A8C-7E3F-8749-9A57-13D8ED9AA5E4}" srcOrd="6" destOrd="0" presId="urn:microsoft.com/office/officeart/2005/8/layout/cycle1"/>
    <dgm:cxn modelId="{AAE2EDB4-6691-CF42-BF51-E1372835E840}" type="presParOf" srcId="{14DED6F6-47D1-F44B-9275-22A89FE0DF69}" destId="{46BD7FCF-952F-8748-A781-20F86EB03A2C}" srcOrd="7" destOrd="0" presId="urn:microsoft.com/office/officeart/2005/8/layout/cycle1"/>
    <dgm:cxn modelId="{82B7DF71-08A3-824C-974A-AE7B5820DFFF}" type="presParOf" srcId="{14DED6F6-47D1-F44B-9275-22A89FE0DF69}" destId="{4ADE1DD5-B867-BF49-AB3B-213249DA0F3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02608F-7638-9A45-9BF9-0D852C1A6E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7F078FB-F7B4-5642-A6D0-272965E7E0A2}">
      <dgm:prSet phldrT="[文本]" custT="1"/>
      <dgm:spPr>
        <a:solidFill>
          <a:srgbClr val="D9252F">
            <a:alpha val="51000"/>
          </a:srgbClr>
        </a:solidFill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2BFAEF-B15A-D340-BB0F-3AC707DAF85D}" type="parTrans" cxnId="{2B5D1FD6-D05B-FC47-BFE8-9FC8A284CED9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4A85DF-2CBA-4D4B-B53F-B94462970E3F}" type="sibTrans" cxnId="{2B5D1FD6-D05B-FC47-BFE8-9FC8A284CED9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E505CD-8902-6145-A258-84E98263AED7}">
      <dgm:prSet phldrT="[文本]" custT="1"/>
      <dgm:spPr>
        <a:solidFill>
          <a:srgbClr val="D9252F">
            <a:alpha val="65684"/>
          </a:srgbClr>
        </a:solidFill>
        <a:ln>
          <a:solidFill>
            <a:schemeClr val="lt1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B3BF9D-E132-BC4C-9F94-94F9C69076C3}" type="parTrans" cxnId="{2EFA7EAC-242B-9543-A1BE-3F3D26F22291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744C1A-3562-964F-92FA-D58AF0680303}" type="sibTrans" cxnId="{2EFA7EAC-242B-9543-A1BE-3F3D26F22291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1BF2F4-BF2B-4E4C-9569-96618B7C7569}">
      <dgm:prSet phldrT="[文本]" custT="1"/>
      <dgm:spPr>
        <a:solidFill>
          <a:srgbClr val="D9252F">
            <a:alpha val="89795"/>
          </a:srgbClr>
        </a:solidFill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409FF7-8E97-7C48-A47C-D9AE86811AEA}" type="parTrans" cxnId="{B86E5676-DE27-A549-9EC6-B5A20F366206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21882D-050E-F44D-A590-0DD02CB43AB4}" type="sibTrans" cxnId="{B86E5676-DE27-A549-9EC6-B5A20F366206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3AC245-2C99-AA4A-B334-D8BBE1A0C296}" type="pres">
      <dgm:prSet presAssocID="{A702608F-7638-9A45-9BF9-0D852C1A6E35}" presName="Name0" presStyleCnt="0">
        <dgm:presLayoutVars>
          <dgm:dir/>
          <dgm:animLvl val="lvl"/>
          <dgm:resizeHandles val="exact"/>
        </dgm:presLayoutVars>
      </dgm:prSet>
      <dgm:spPr/>
    </dgm:pt>
    <dgm:pt modelId="{B5166BD3-BA9D-2640-A492-9DC3974FCD53}" type="pres">
      <dgm:prSet presAssocID="{27F078FB-F7B4-5642-A6D0-272965E7E0A2}" presName="Name8" presStyleCnt="0"/>
      <dgm:spPr/>
    </dgm:pt>
    <dgm:pt modelId="{FD470D5D-031C-6449-A11D-CD075AAA5A8D}" type="pres">
      <dgm:prSet presAssocID="{27F078FB-F7B4-5642-A6D0-272965E7E0A2}" presName="level" presStyleLbl="node1" presStyleIdx="0" presStyleCnt="3" custLinFactNeighborY="-12733">
        <dgm:presLayoutVars>
          <dgm:chMax val="1"/>
          <dgm:bulletEnabled val="1"/>
        </dgm:presLayoutVars>
      </dgm:prSet>
      <dgm:spPr/>
    </dgm:pt>
    <dgm:pt modelId="{9429083D-5A68-2F46-8C9A-3C964A983878}" type="pres">
      <dgm:prSet presAssocID="{27F078FB-F7B4-5642-A6D0-272965E7E0A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E97640B-F7F0-E546-A487-4C8585F398BC}" type="pres">
      <dgm:prSet presAssocID="{51E505CD-8902-6145-A258-84E98263AED7}" presName="Name8" presStyleCnt="0"/>
      <dgm:spPr/>
    </dgm:pt>
    <dgm:pt modelId="{DE748611-C8ED-0F44-A9C9-E608ED81E6B8}" type="pres">
      <dgm:prSet presAssocID="{51E505CD-8902-6145-A258-84E98263AED7}" presName="level" presStyleLbl="node1" presStyleIdx="1" presStyleCnt="3">
        <dgm:presLayoutVars>
          <dgm:chMax val="1"/>
          <dgm:bulletEnabled val="1"/>
        </dgm:presLayoutVars>
      </dgm:prSet>
      <dgm:spPr/>
    </dgm:pt>
    <dgm:pt modelId="{7EC3D580-4D07-D049-B1EB-F497D6CFD145}" type="pres">
      <dgm:prSet presAssocID="{51E505CD-8902-6145-A258-84E98263AE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9AF460-985C-2742-BCDE-78E37946B6EB}" type="pres">
      <dgm:prSet presAssocID="{F51BF2F4-BF2B-4E4C-9569-96618B7C7569}" presName="Name8" presStyleCnt="0"/>
      <dgm:spPr/>
    </dgm:pt>
    <dgm:pt modelId="{F94603E7-1517-3241-8171-07DF72EA701A}" type="pres">
      <dgm:prSet presAssocID="{F51BF2F4-BF2B-4E4C-9569-96618B7C7569}" presName="level" presStyleLbl="node1" presStyleIdx="2" presStyleCnt="3" custLinFactNeighborX="320" custLinFactNeighborY="-1374">
        <dgm:presLayoutVars>
          <dgm:chMax val="1"/>
          <dgm:bulletEnabled val="1"/>
        </dgm:presLayoutVars>
      </dgm:prSet>
      <dgm:spPr/>
    </dgm:pt>
    <dgm:pt modelId="{B7F8F759-B88A-0449-9EFA-9C211BD92AE0}" type="pres">
      <dgm:prSet presAssocID="{F51BF2F4-BF2B-4E4C-9569-96618B7C756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4266615-DC7C-304F-8A5C-0DFAB666FA90}" type="presOf" srcId="{F51BF2F4-BF2B-4E4C-9569-96618B7C7569}" destId="{F94603E7-1517-3241-8171-07DF72EA701A}" srcOrd="0" destOrd="0" presId="urn:microsoft.com/office/officeart/2005/8/layout/pyramid1"/>
    <dgm:cxn modelId="{23887730-7ACA-4E47-BBF3-6289221B3E0A}" type="presOf" srcId="{51E505CD-8902-6145-A258-84E98263AED7}" destId="{7EC3D580-4D07-D049-B1EB-F497D6CFD145}" srcOrd="1" destOrd="0" presId="urn:microsoft.com/office/officeart/2005/8/layout/pyramid1"/>
    <dgm:cxn modelId="{1645B353-C935-4C40-99DF-07F4A4ED2189}" type="presOf" srcId="{27F078FB-F7B4-5642-A6D0-272965E7E0A2}" destId="{FD470D5D-031C-6449-A11D-CD075AAA5A8D}" srcOrd="0" destOrd="0" presId="urn:microsoft.com/office/officeart/2005/8/layout/pyramid1"/>
    <dgm:cxn modelId="{5762ED6D-9C6E-AE40-AF07-2C8EE04AA3B7}" type="presOf" srcId="{51E505CD-8902-6145-A258-84E98263AED7}" destId="{DE748611-C8ED-0F44-A9C9-E608ED81E6B8}" srcOrd="0" destOrd="0" presId="urn:microsoft.com/office/officeart/2005/8/layout/pyramid1"/>
    <dgm:cxn modelId="{B86E5676-DE27-A549-9EC6-B5A20F366206}" srcId="{A702608F-7638-9A45-9BF9-0D852C1A6E35}" destId="{F51BF2F4-BF2B-4E4C-9569-96618B7C7569}" srcOrd="2" destOrd="0" parTransId="{83409FF7-8E97-7C48-A47C-D9AE86811AEA}" sibTransId="{F121882D-050E-F44D-A590-0DD02CB43AB4}"/>
    <dgm:cxn modelId="{68B19D94-3119-FE4F-AD28-68E6C8229001}" type="presOf" srcId="{A702608F-7638-9A45-9BF9-0D852C1A6E35}" destId="{673AC245-2C99-AA4A-B334-D8BBE1A0C296}" srcOrd="0" destOrd="0" presId="urn:microsoft.com/office/officeart/2005/8/layout/pyramid1"/>
    <dgm:cxn modelId="{3E57D596-9B97-0D4B-89A3-7757A49B15B4}" type="presOf" srcId="{27F078FB-F7B4-5642-A6D0-272965E7E0A2}" destId="{9429083D-5A68-2F46-8C9A-3C964A983878}" srcOrd="1" destOrd="0" presId="urn:microsoft.com/office/officeart/2005/8/layout/pyramid1"/>
    <dgm:cxn modelId="{2EFA7EAC-242B-9543-A1BE-3F3D26F22291}" srcId="{A702608F-7638-9A45-9BF9-0D852C1A6E35}" destId="{51E505CD-8902-6145-A258-84E98263AED7}" srcOrd="1" destOrd="0" parTransId="{80B3BF9D-E132-BC4C-9F94-94F9C69076C3}" sibTransId="{C2744C1A-3562-964F-92FA-D58AF0680303}"/>
    <dgm:cxn modelId="{1A61E3CA-8C06-F74C-B08B-B09BB0B923F1}" type="presOf" srcId="{F51BF2F4-BF2B-4E4C-9569-96618B7C7569}" destId="{B7F8F759-B88A-0449-9EFA-9C211BD92AE0}" srcOrd="1" destOrd="0" presId="urn:microsoft.com/office/officeart/2005/8/layout/pyramid1"/>
    <dgm:cxn modelId="{2B5D1FD6-D05B-FC47-BFE8-9FC8A284CED9}" srcId="{A702608F-7638-9A45-9BF9-0D852C1A6E35}" destId="{27F078FB-F7B4-5642-A6D0-272965E7E0A2}" srcOrd="0" destOrd="0" parTransId="{4C2BFAEF-B15A-D340-BB0F-3AC707DAF85D}" sibTransId="{B24A85DF-2CBA-4D4B-B53F-B94462970E3F}"/>
    <dgm:cxn modelId="{F26AF8F7-47B8-B743-A281-035AE89F4E09}" type="presParOf" srcId="{673AC245-2C99-AA4A-B334-D8BBE1A0C296}" destId="{B5166BD3-BA9D-2640-A492-9DC3974FCD53}" srcOrd="0" destOrd="0" presId="urn:microsoft.com/office/officeart/2005/8/layout/pyramid1"/>
    <dgm:cxn modelId="{4283E8D9-554B-4144-B06F-C6C2DD5F1B97}" type="presParOf" srcId="{B5166BD3-BA9D-2640-A492-9DC3974FCD53}" destId="{FD470D5D-031C-6449-A11D-CD075AAA5A8D}" srcOrd="0" destOrd="0" presId="urn:microsoft.com/office/officeart/2005/8/layout/pyramid1"/>
    <dgm:cxn modelId="{13649333-28EE-704B-A438-C11C5DDC312F}" type="presParOf" srcId="{B5166BD3-BA9D-2640-A492-9DC3974FCD53}" destId="{9429083D-5A68-2F46-8C9A-3C964A983878}" srcOrd="1" destOrd="0" presId="urn:microsoft.com/office/officeart/2005/8/layout/pyramid1"/>
    <dgm:cxn modelId="{B1361B99-BA6A-0C41-880C-F251C83E4BA3}" type="presParOf" srcId="{673AC245-2C99-AA4A-B334-D8BBE1A0C296}" destId="{FE97640B-F7F0-E546-A487-4C8585F398BC}" srcOrd="1" destOrd="0" presId="urn:microsoft.com/office/officeart/2005/8/layout/pyramid1"/>
    <dgm:cxn modelId="{3D07C780-2550-9040-8F3C-21A1EAF24411}" type="presParOf" srcId="{FE97640B-F7F0-E546-A487-4C8585F398BC}" destId="{DE748611-C8ED-0F44-A9C9-E608ED81E6B8}" srcOrd="0" destOrd="0" presId="urn:microsoft.com/office/officeart/2005/8/layout/pyramid1"/>
    <dgm:cxn modelId="{DCB1AB52-7B6C-0C46-BACD-B88C775077B4}" type="presParOf" srcId="{FE97640B-F7F0-E546-A487-4C8585F398BC}" destId="{7EC3D580-4D07-D049-B1EB-F497D6CFD145}" srcOrd="1" destOrd="0" presId="urn:microsoft.com/office/officeart/2005/8/layout/pyramid1"/>
    <dgm:cxn modelId="{17B2DEF3-D278-D449-934E-CF82ADBDE56C}" type="presParOf" srcId="{673AC245-2C99-AA4A-B334-D8BBE1A0C296}" destId="{6C9AF460-985C-2742-BCDE-78E37946B6EB}" srcOrd="2" destOrd="0" presId="urn:microsoft.com/office/officeart/2005/8/layout/pyramid1"/>
    <dgm:cxn modelId="{CBDD5224-B919-8741-8F79-0C5F2475BC10}" type="presParOf" srcId="{6C9AF460-985C-2742-BCDE-78E37946B6EB}" destId="{F94603E7-1517-3241-8171-07DF72EA701A}" srcOrd="0" destOrd="0" presId="urn:microsoft.com/office/officeart/2005/8/layout/pyramid1"/>
    <dgm:cxn modelId="{AFB36952-326E-8147-97B7-EE802BFD1249}" type="presParOf" srcId="{6C9AF460-985C-2742-BCDE-78E37946B6EB}" destId="{B7F8F759-B88A-0449-9EFA-9C211BD92AE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2BEBA-BADB-0641-A760-20961177B371}">
      <dsp:nvSpPr>
        <dsp:cNvPr id="0" name=""/>
        <dsp:cNvSpPr/>
      </dsp:nvSpPr>
      <dsp:spPr>
        <a:xfrm>
          <a:off x="3015078" y="117969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zh-CN" alt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15078" y="117969"/>
        <a:ext cx="600439" cy="600439"/>
      </dsp:txXfrm>
    </dsp:sp>
    <dsp:sp modelId="{6CF0D788-7377-1A41-918A-447C9A2C0299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2962535"/>
            <a:gd name="adj4" fmla="val 52607"/>
            <a:gd name="adj5" fmla="val 962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14E91B-3CA3-5046-B2E5-3CC9F7FA1F8B}">
      <dsp:nvSpPr>
        <dsp:cNvPr id="0" name=""/>
        <dsp:cNvSpPr/>
      </dsp:nvSpPr>
      <dsp:spPr>
        <a:xfrm>
          <a:off x="2510523" y="991883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10523" y="991883"/>
        <a:ext cx="600439" cy="600439"/>
      </dsp:txXfrm>
    </dsp:sp>
    <dsp:sp modelId="{3711B644-DB59-F343-8773-6A41124DC837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10170988"/>
            <a:gd name="adj4" fmla="val 7261059"/>
            <a:gd name="adj5" fmla="val 962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BD7FCF-952F-8748-A781-20F86EB03A2C}">
      <dsp:nvSpPr>
        <dsp:cNvPr id="0" name=""/>
        <dsp:cNvSpPr/>
      </dsp:nvSpPr>
      <dsp:spPr>
        <a:xfrm>
          <a:off x="2005969" y="117969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05969" y="117969"/>
        <a:ext cx="600439" cy="600439"/>
      </dsp:txXfrm>
    </dsp:sp>
    <dsp:sp modelId="{4ADE1DD5-B867-BF49-AB3B-213249DA0F33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16855488"/>
            <a:gd name="adj4" fmla="val 14968107"/>
            <a:gd name="adj5" fmla="val 962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70D5D-031C-6449-A11D-CD075AAA5A8D}">
      <dsp:nvSpPr>
        <dsp:cNvPr id="0" name=""/>
        <dsp:cNvSpPr/>
      </dsp:nvSpPr>
      <dsp:spPr>
        <a:xfrm>
          <a:off x="896285" y="0"/>
          <a:ext cx="896285" cy="847060"/>
        </a:xfrm>
        <a:prstGeom prst="trapezoid">
          <a:avLst>
            <a:gd name="adj" fmla="val 52906"/>
          </a:avLst>
        </a:prstGeom>
        <a:solidFill>
          <a:srgbClr val="D9252F">
            <a:alpha val="5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6285" y="0"/>
        <a:ext cx="896285" cy="847060"/>
      </dsp:txXfrm>
    </dsp:sp>
    <dsp:sp modelId="{DE748611-C8ED-0F44-A9C9-E608ED81E6B8}">
      <dsp:nvSpPr>
        <dsp:cNvPr id="0" name=""/>
        <dsp:cNvSpPr/>
      </dsp:nvSpPr>
      <dsp:spPr>
        <a:xfrm>
          <a:off x="448142" y="847060"/>
          <a:ext cx="1792570" cy="847060"/>
        </a:xfrm>
        <a:prstGeom prst="trapezoid">
          <a:avLst>
            <a:gd name="adj" fmla="val 52906"/>
          </a:avLst>
        </a:prstGeom>
        <a:solidFill>
          <a:srgbClr val="D9252F">
            <a:alpha val="65684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1842" y="847060"/>
        <a:ext cx="1165170" cy="847060"/>
      </dsp:txXfrm>
    </dsp:sp>
    <dsp:sp modelId="{F94603E7-1517-3241-8171-07DF72EA701A}">
      <dsp:nvSpPr>
        <dsp:cNvPr id="0" name=""/>
        <dsp:cNvSpPr/>
      </dsp:nvSpPr>
      <dsp:spPr>
        <a:xfrm>
          <a:off x="0" y="1682482"/>
          <a:ext cx="2688855" cy="847060"/>
        </a:xfrm>
        <a:prstGeom prst="trapezoid">
          <a:avLst>
            <a:gd name="adj" fmla="val 52906"/>
          </a:avLst>
        </a:prstGeom>
        <a:solidFill>
          <a:srgbClr val="D9252F">
            <a:alpha val="89795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549" y="1682482"/>
        <a:ext cx="1747756" cy="847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45E4-2D61-4624-95BF-5B0DB1D814D1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ED74-F9AD-43EA-AA5A-A7CF58A4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221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33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7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26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588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053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A74383-5C3A-46DA-B392-F2DF5C0028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864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2B911-712D-4030-EEA0-DD777DEF6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019322-4691-73D1-75EF-562B117F3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B7D23A-765D-DB85-F285-56026DF5A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F663EE-2265-916D-E6D4-598FADDB4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467B8-243E-4169-8E5E-173DA3D7C95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882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ADEEE-EAAD-4957-26EE-5368B8A6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5541B7-2346-62FD-D68A-D754B0AFE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FC7F19-B35C-6929-7B90-FBA121A40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23FCE-7224-2D5F-6751-5134D82B1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467B8-243E-4169-8E5E-173DA3D7C95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235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A1C79-659D-BDA0-8497-ED9E15F5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AD0FAF-E8F4-9372-F909-12A8B1B57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3C3345-6C7B-D1C5-DFE7-BCB3BC058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E16111-5327-1DCA-630C-982E4EAC9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467B8-243E-4169-8E5E-173DA3D7C95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19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875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A74383-5C3A-46DA-B392-F2DF5C0028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97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106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A74383-5C3A-46DA-B392-F2DF5C0028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961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A74383-5C3A-46DA-B392-F2DF5C0028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115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A74383-5C3A-46DA-B392-F2DF5C0028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A74383-5C3A-46DA-B392-F2DF5C0028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Normal" panose="020B04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Normal" panose="020B0400000000000000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77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057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26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40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039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15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88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9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1FA8CE-0AD7-A9C3-6094-F1978039D8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70104" y="1735942"/>
            <a:ext cx="1659429" cy="1685077"/>
          </a:xfrm>
        </p:spPr>
        <p:txBody>
          <a:bodyPr wrap="non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11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2F8388-1BDF-60A9-AD9F-5A9D291C70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2843" y="3573016"/>
            <a:ext cx="3433953" cy="1323439"/>
          </a:xfr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2" name="图片 11" descr="图片包含 白板&#10;&#10;描述已自动生成">
            <a:extLst>
              <a:ext uri="{FF2B5EF4-FFF2-40B4-BE49-F238E27FC236}">
                <a16:creationId xmlns:a16="http://schemas.microsoft.com/office/drawing/2014/main" id="{600634E4-7D98-200C-CC91-44BACC0FA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334" r="32495" b="41"/>
          <a:stretch>
            <a:fillRect/>
          </a:stretch>
        </p:blipFill>
        <p:spPr>
          <a:xfrm>
            <a:off x="6096000" y="-71853"/>
            <a:ext cx="6129688" cy="6985743"/>
          </a:xfrm>
          <a:custGeom>
            <a:avLst/>
            <a:gdLst>
              <a:gd name="connsiteX0" fmla="*/ 2130349 w 5746087"/>
              <a:gd name="connsiteY0" fmla="*/ 0 h 6858000"/>
              <a:gd name="connsiteX1" fmla="*/ 5746087 w 5746087"/>
              <a:gd name="connsiteY1" fmla="*/ 0 h 6858000"/>
              <a:gd name="connsiteX2" fmla="*/ 5746087 w 5746087"/>
              <a:gd name="connsiteY2" fmla="*/ 6858000 h 6858000"/>
              <a:gd name="connsiteX3" fmla="*/ 2130349 w 5746087"/>
              <a:gd name="connsiteY3" fmla="*/ 6858000 h 6858000"/>
              <a:gd name="connsiteX4" fmla="*/ 2110343 w 5746087"/>
              <a:gd name="connsiteY4" fmla="*/ 6848120 h 6858000"/>
              <a:gd name="connsiteX5" fmla="*/ 0 w 5746087"/>
              <a:gd name="connsiteY5" fmla="*/ 3429000 h 6858000"/>
              <a:gd name="connsiteX6" fmla="*/ 2110343 w 5746087"/>
              <a:gd name="connsiteY6" fmla="*/ 98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6087" h="6858000">
                <a:moveTo>
                  <a:pt x="2130349" y="0"/>
                </a:moveTo>
                <a:lnTo>
                  <a:pt x="5746087" y="0"/>
                </a:lnTo>
                <a:lnTo>
                  <a:pt x="5746087" y="6858000"/>
                </a:lnTo>
                <a:lnTo>
                  <a:pt x="2130349" y="6858000"/>
                </a:lnTo>
                <a:lnTo>
                  <a:pt x="2110343" y="6848120"/>
                </a:lnTo>
                <a:cubicBezTo>
                  <a:pt x="853327" y="6189655"/>
                  <a:pt x="0" y="4905422"/>
                  <a:pt x="0" y="3429000"/>
                </a:cubicBezTo>
                <a:cubicBezTo>
                  <a:pt x="0" y="1952579"/>
                  <a:pt x="853327" y="668345"/>
                  <a:pt x="2110343" y="988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6829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220C58-E9CB-56A7-B9F1-40667D0E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53DE55-EB8A-73AD-29A2-BDE90C82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B41E4C-A7EA-55A1-BE04-3974362D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35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B4A26-8516-E3FC-97BA-361F1B7C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3AE4A9-AD95-9188-667D-4C48F8D8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DE35B1-9359-05C5-D61F-C46D451F5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FDF89A-2A8B-16AB-52B9-CC346156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4DA0FF-DBC1-4BF5-E59A-47959059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366468-D103-4DE8-DD9E-2970D532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093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38CF9-B257-E9F2-3935-0083242F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C15F6D-9C28-AE0F-E527-FB8B0D09C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4A49A8-4D4B-3DC0-65DD-89935EFF8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CE0F00-5271-6252-45C2-2B66FBAD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ABD871-ECD0-4CAE-1AA4-E743D49E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21C82A-F2F9-CA89-45B0-25CD9848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48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AE501-C1E7-857D-E97C-E43EC67B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8B658A-DB53-AD13-02C5-8BB5F8FE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E401AF-B638-B600-FAED-C1FF1188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6209C4-96F5-EF41-ABA0-6BE414EC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50C306-836E-5562-01D8-2C887515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646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4A70B9-A05E-598A-525C-D057F8EE4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3881AA-8692-FADE-93FA-A6E7C8D10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6B579-4980-283E-215E-CE976327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BE2593-E98F-A271-770F-C8A7492E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E87CFE-C3AC-2228-A29B-FB2A218E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91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3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1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940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126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48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B2FA99-1053-DF2A-CE2E-54BE5D3C2B2C}"/>
              </a:ext>
            </a:extLst>
          </p:cNvPr>
          <p:cNvSpPr/>
          <p:nvPr userDrawn="1"/>
        </p:nvSpPr>
        <p:spPr>
          <a:xfrm>
            <a:off x="314896" y="181800"/>
            <a:ext cx="288032" cy="50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16E4A39-268E-A50E-3EE4-E8DC4CB766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181801"/>
            <a:ext cx="5076000" cy="503999"/>
          </a:xfrm>
        </p:spPr>
        <p:txBody>
          <a:bodyPr lIns="72000" tIns="7200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1" name="图片 10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C68D5049-06FA-7ADA-081E-71356C791B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29" y="76200"/>
            <a:ext cx="523875" cy="609600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99E72A2-02F6-CF41-AB81-A4DF47E50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696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196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9906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174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983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24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468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050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81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781760-B918-4B07-C04A-22910BCE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CE65B2-539D-18C8-DBE2-629396C6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D58C8-76D5-2496-8577-1A97CB71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39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2376A-A66A-8EC1-0147-1D20D8A5D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5ACE68-EA26-9019-8A39-AEA1242CB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E65CF1-71FD-A3FA-A503-6439AD93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A3331-D711-5555-7265-99EBA0524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05C73-C349-03E9-CB71-C4882CC6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49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2B208-4560-8FC0-AEA0-209E77B3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616E4-E077-F297-ECC2-75F3D64F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D5CA99-7E83-D3B6-B825-4965921B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DCC8ED-A204-E871-13B1-78F1AB3B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9F937-AEA3-3BE8-6869-9E4FDC82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16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A2E72-9D6E-F1A1-4C07-8DB1CA0C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5E8B71-C69A-3048-9610-0BDC8D72D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C79B9-49AB-262B-8F0E-DA88E917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67A9E6-BA3E-A435-3730-FBE5F04D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7F90A-9BED-12AA-7FB2-09365B49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4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B5CF0-925D-108F-A7CF-226F22D9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7956C-3EEA-40B1-A381-123446A60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4CEEDB-27AF-2F72-48D5-46AC0C39C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C5D42A-DE24-94CE-3755-3E417D64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AEDCE2-5AED-55AE-F8F2-13FD88EE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F0243B-6936-111F-C1F9-AD73169F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81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2C7DF-C44D-F6D2-9F1F-E2C991D7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CCF1B0-B9AB-6CE6-847B-40153C6C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4A9A91-09DA-5D05-D7D6-E062F4AB8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36971A-AD46-C5D1-1B25-2F7107E19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CE5515-67AC-622D-7B09-46EFCBEFE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16F27B1-482F-6E2B-DEDC-93025F68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BC526B-8561-6FED-9029-D0488054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C93285-CB29-2AC3-802A-B72DCD07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0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90A79-1DE7-30B1-0CA5-FA9371DD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DDB829-E25E-CA8E-5A4C-E8A09DD7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A54CFE-0AA0-AE4F-3D83-99161D39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FB22AF-FDF1-C8B8-2090-14099D52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27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E5E743-D121-5DEE-E913-0CD29C6C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353C9-DECA-DB82-57DA-6A5BA2DF8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0D23B-0C4C-C2F3-4151-23EA38935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450FC-37F8-A7FE-203C-8000147F3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DD797-BB3B-B98F-C119-BEF027245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16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C7052F-3557-4328-13D0-F9322889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76BDB4-4CE4-F688-B024-EB2E18063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A4B70A-61A4-18FE-C7A1-4E7B74982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5EE79-F80B-9367-51B4-DDE15E279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0F1D8-2E89-7771-46D7-9826F068B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01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265C89-B1BF-4C37-AC64-5901284FCDC4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DEF957-E911-47E4-9BA9-E9F4B443C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jpg"/><Relationship Id="rId18" Type="http://schemas.openxmlformats.org/officeDocument/2006/relationships/image" Target="../media/image15.jpg"/><Relationship Id="rId26" Type="http://schemas.openxmlformats.org/officeDocument/2006/relationships/image" Target="../media/image23.jpg"/><Relationship Id="rId3" Type="http://schemas.openxmlformats.org/officeDocument/2006/relationships/tags" Target="../tags/tag4.xml"/><Relationship Id="rId21" Type="http://schemas.openxmlformats.org/officeDocument/2006/relationships/image" Target="../media/image18.jpg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9.jpg"/><Relationship Id="rId17" Type="http://schemas.openxmlformats.org/officeDocument/2006/relationships/image" Target="../media/image14.jpg"/><Relationship Id="rId25" Type="http://schemas.openxmlformats.org/officeDocument/2006/relationships/image" Target="../media/image22.jpg"/><Relationship Id="rId33" Type="http://schemas.openxmlformats.org/officeDocument/2006/relationships/chart" Target="../charts/chart4.xml"/><Relationship Id="rId2" Type="http://schemas.openxmlformats.org/officeDocument/2006/relationships/tags" Target="../tags/tag3.xml"/><Relationship Id="rId16" Type="http://schemas.openxmlformats.org/officeDocument/2006/relationships/image" Target="../media/image13.jpg"/><Relationship Id="rId20" Type="http://schemas.openxmlformats.org/officeDocument/2006/relationships/image" Target="../media/image17.jpg"/><Relationship Id="rId29" Type="http://schemas.openxmlformats.org/officeDocument/2006/relationships/image" Target="../media/image26.jpg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.jpg"/><Relationship Id="rId24" Type="http://schemas.openxmlformats.org/officeDocument/2006/relationships/image" Target="../media/image21.jpg"/><Relationship Id="rId32" Type="http://schemas.openxmlformats.org/officeDocument/2006/relationships/chart" Target="../charts/chart3.xml"/><Relationship Id="rId5" Type="http://schemas.openxmlformats.org/officeDocument/2006/relationships/tags" Target="../tags/tag6.xml"/><Relationship Id="rId15" Type="http://schemas.openxmlformats.org/officeDocument/2006/relationships/image" Target="../media/image12.jpg"/><Relationship Id="rId23" Type="http://schemas.openxmlformats.org/officeDocument/2006/relationships/image" Target="../media/image20.jpg"/><Relationship Id="rId28" Type="http://schemas.openxmlformats.org/officeDocument/2006/relationships/image" Target="../media/image25.jpg"/><Relationship Id="rId10" Type="http://schemas.openxmlformats.org/officeDocument/2006/relationships/image" Target="../media/image7.jpg"/><Relationship Id="rId19" Type="http://schemas.openxmlformats.org/officeDocument/2006/relationships/image" Target="../media/image16.jpg"/><Relationship Id="rId31" Type="http://schemas.openxmlformats.org/officeDocument/2006/relationships/image" Target="../media/image28.jpg"/><Relationship Id="rId4" Type="http://schemas.openxmlformats.org/officeDocument/2006/relationships/tags" Target="../tags/tag5.xml"/><Relationship Id="rId9" Type="http://schemas.openxmlformats.org/officeDocument/2006/relationships/image" Target="../media/image6.jpg"/><Relationship Id="rId14" Type="http://schemas.openxmlformats.org/officeDocument/2006/relationships/image" Target="../media/image11.jpg"/><Relationship Id="rId22" Type="http://schemas.openxmlformats.org/officeDocument/2006/relationships/image" Target="../media/image19.jpg"/><Relationship Id="rId27" Type="http://schemas.openxmlformats.org/officeDocument/2006/relationships/image" Target="../media/image24.jpg"/><Relationship Id="rId30" Type="http://schemas.openxmlformats.org/officeDocument/2006/relationships/image" Target="../media/image27.jpg"/><Relationship Id="rId8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55.jpg"/><Relationship Id="rId3" Type="http://schemas.openxmlformats.org/officeDocument/2006/relationships/tags" Target="../tags/tag9.xml"/><Relationship Id="rId7" Type="http://schemas.openxmlformats.org/officeDocument/2006/relationships/chart" Target="../charts/chart5.xml"/><Relationship Id="rId12" Type="http://schemas.openxmlformats.org/officeDocument/2006/relationships/image" Target="../media/image54.jp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7.png"/><Relationship Id="rId11" Type="http://schemas.openxmlformats.org/officeDocument/2006/relationships/image" Target="../media/image53.jp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57.png"/><Relationship Id="rId10" Type="http://schemas.openxmlformats.org/officeDocument/2006/relationships/image" Target="../media/image52.jp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51.jp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tags" Target="../tags/tag12.xml"/><Relationship Id="rId7" Type="http://schemas.openxmlformats.org/officeDocument/2006/relationships/diagramData" Target="../diagrams/data1.xml"/><Relationship Id="rId12" Type="http://schemas.openxmlformats.org/officeDocument/2006/relationships/chart" Target="../charts/char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7.png"/><Relationship Id="rId11" Type="http://schemas.microsoft.com/office/2007/relationships/diagramDrawing" Target="../diagrams/drawing1.xml"/><Relationship Id="rId5" Type="http://schemas.openxmlformats.org/officeDocument/2006/relationships/notesSlide" Target="../notesSlides/notesSlide6.xml"/><Relationship Id="rId10" Type="http://schemas.openxmlformats.org/officeDocument/2006/relationships/diagramColors" Target="../diagrams/colors1.xml"/><Relationship Id="rId4" Type="http://schemas.openxmlformats.org/officeDocument/2006/relationships/slideLayout" Target="../slideLayouts/slideLayout3.xml"/><Relationship Id="rId9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60.png"/><Relationship Id="rId26" Type="http://schemas.openxmlformats.org/officeDocument/2006/relationships/chart" Target="../charts/chart8.xml"/><Relationship Id="rId3" Type="http://schemas.openxmlformats.org/officeDocument/2006/relationships/tags" Target="../tags/tag15.xml"/><Relationship Id="rId21" Type="http://schemas.openxmlformats.org/officeDocument/2006/relationships/image" Target="../media/image63.svg"/><Relationship Id="rId7" Type="http://schemas.openxmlformats.org/officeDocument/2006/relationships/tags" Target="../tags/tag19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2" Type="http://schemas.openxmlformats.org/officeDocument/2006/relationships/tags" Target="../tags/tag14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diagramData" Target="../diagrams/data2.xml"/><Relationship Id="rId24" Type="http://schemas.openxmlformats.org/officeDocument/2006/relationships/image" Target="../media/image66.png"/><Relationship Id="rId5" Type="http://schemas.openxmlformats.org/officeDocument/2006/relationships/tags" Target="../tags/tag17.xml"/><Relationship Id="rId15" Type="http://schemas.microsoft.com/office/2007/relationships/diagramDrawing" Target="../diagrams/drawing2.xml"/><Relationship Id="rId23" Type="http://schemas.openxmlformats.org/officeDocument/2006/relationships/image" Target="../media/image65.svg"/><Relationship Id="rId10" Type="http://schemas.openxmlformats.org/officeDocument/2006/relationships/image" Target="../media/image47.png"/><Relationship Id="rId19" Type="http://schemas.openxmlformats.org/officeDocument/2006/relationships/image" Target="../media/image61.sv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Relationship Id="rId14" Type="http://schemas.openxmlformats.org/officeDocument/2006/relationships/diagramColors" Target="../diagrams/colors2.xml"/><Relationship Id="rId22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slideLayout" Target="../slideLayouts/slideLayout3.xml"/><Relationship Id="rId7" Type="http://schemas.openxmlformats.org/officeDocument/2006/relationships/chart" Target="../charts/chart10.xml"/><Relationship Id="rId12" Type="http://schemas.openxmlformats.org/officeDocument/2006/relationships/image" Target="../media/image61.sv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chart" Target="../charts/chart9.xml"/><Relationship Id="rId11" Type="http://schemas.openxmlformats.org/officeDocument/2006/relationships/image" Target="../media/image60.png"/><Relationship Id="rId5" Type="http://schemas.openxmlformats.org/officeDocument/2006/relationships/image" Target="../media/image47.png"/><Relationship Id="rId10" Type="http://schemas.openxmlformats.org/officeDocument/2006/relationships/image" Target="../media/image69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slideLayout" Target="../slideLayouts/slideLayout3.xml"/><Relationship Id="rId7" Type="http://schemas.openxmlformats.org/officeDocument/2006/relationships/chart" Target="../charts/chart1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0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7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26" Type="http://schemas.openxmlformats.org/officeDocument/2006/relationships/image" Target="../media/image72.png"/><Relationship Id="rId3" Type="http://schemas.openxmlformats.org/officeDocument/2006/relationships/image" Target="../media/image6.jpg"/><Relationship Id="rId21" Type="http://schemas.openxmlformats.org/officeDocument/2006/relationships/image" Target="../media/image24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5" Type="http://schemas.openxmlformats.org/officeDocument/2006/relationships/image" Target="../media/image28.jpg"/><Relationship Id="rId2" Type="http://schemas.openxmlformats.org/officeDocument/2006/relationships/image" Target="../media/image5.jpg"/><Relationship Id="rId16" Type="http://schemas.openxmlformats.org/officeDocument/2006/relationships/image" Target="../media/image19.jp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24" Type="http://schemas.openxmlformats.org/officeDocument/2006/relationships/image" Target="../media/image27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23" Type="http://schemas.openxmlformats.org/officeDocument/2006/relationships/image" Target="../media/image26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Relationship Id="rId22" Type="http://schemas.openxmlformats.org/officeDocument/2006/relationships/image" Target="../media/image25.jpg"/><Relationship Id="rId27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74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75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7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tags" Target="../tags/tag31.xml"/><Relationship Id="rId16" Type="http://schemas.openxmlformats.org/officeDocument/2006/relationships/image" Target="../media/image89.svg"/><Relationship Id="rId1" Type="http://schemas.openxmlformats.org/officeDocument/2006/relationships/tags" Target="../tags/tag30.xml"/><Relationship Id="rId6" Type="http://schemas.openxmlformats.org/officeDocument/2006/relationships/image" Target="../media/image79.jpeg"/><Relationship Id="rId11" Type="http://schemas.openxmlformats.org/officeDocument/2006/relationships/image" Target="../media/image84.png"/><Relationship Id="rId5" Type="http://schemas.openxmlformats.org/officeDocument/2006/relationships/image" Target="../media/image47.png"/><Relationship Id="rId15" Type="http://schemas.openxmlformats.org/officeDocument/2006/relationships/image" Target="../media/image88.png"/><Relationship Id="rId10" Type="http://schemas.openxmlformats.org/officeDocument/2006/relationships/image" Target="../media/image83.sv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chart" Target="../charts/chart14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47.png"/><Relationship Id="rId2" Type="http://schemas.openxmlformats.org/officeDocument/2006/relationships/tags" Target="../tags/tag33.xml"/><Relationship Id="rId16" Type="http://schemas.openxmlformats.org/officeDocument/2006/relationships/image" Target="../media/image92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90.png"/><Relationship Id="rId5" Type="http://schemas.openxmlformats.org/officeDocument/2006/relationships/tags" Target="../tags/tag36.xml"/><Relationship Id="rId15" Type="http://schemas.openxmlformats.org/officeDocument/2006/relationships/tags" Target="../tags/tag38.xml"/><Relationship Id="rId10" Type="http://schemas.openxmlformats.org/officeDocument/2006/relationships/tags" Target="../tags/tag35.xml"/><Relationship Id="rId4" Type="http://schemas.openxmlformats.org/officeDocument/2006/relationships/tags" Target="../tags/tag35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95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7.png"/><Relationship Id="rId12" Type="http://schemas.openxmlformats.org/officeDocument/2006/relationships/image" Target="../media/image94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4.png"/><Relationship Id="rId11" Type="http://schemas.openxmlformats.org/officeDocument/2006/relationships/image" Target="../media/image34.png"/><Relationship Id="rId5" Type="http://schemas.openxmlformats.org/officeDocument/2006/relationships/tags" Target="../tags/tag70.xml"/><Relationship Id="rId10" Type="http://schemas.openxmlformats.org/officeDocument/2006/relationships/image" Target="../media/image93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60.png"/><Relationship Id="rId14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2" Type="http://schemas.openxmlformats.org/officeDocument/2006/relationships/tags" Target="../tags/tag42.xml"/><Relationship Id="rId16" Type="http://schemas.openxmlformats.org/officeDocument/2006/relationships/image" Target="../media/image106.jpeg"/><Relationship Id="rId1" Type="http://schemas.openxmlformats.org/officeDocument/2006/relationships/tags" Target="../tags/tag41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47.png"/><Relationship Id="rId15" Type="http://schemas.openxmlformats.org/officeDocument/2006/relationships/image" Target="../media/image105.svg"/><Relationship Id="rId10" Type="http://schemas.openxmlformats.org/officeDocument/2006/relationships/image" Target="../media/image100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99.svg"/><Relationship Id="rId1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7.png"/><Relationship Id="rId11" Type="http://schemas.openxmlformats.org/officeDocument/2006/relationships/image" Target="../media/image111.png"/><Relationship Id="rId5" Type="http://schemas.openxmlformats.org/officeDocument/2006/relationships/image" Target="../media/image47.png"/><Relationship Id="rId10" Type="http://schemas.openxmlformats.org/officeDocument/2006/relationships/image" Target="../media/image110.sv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chart" Target="../charts/chart15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chart" Target="../charts/chart16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13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9" Type="http://schemas.openxmlformats.org/officeDocument/2006/relationships/image" Target="../media/image41.jpeg"/><Relationship Id="rId21" Type="http://schemas.openxmlformats.org/officeDocument/2006/relationships/image" Target="../media/image23.jpg"/><Relationship Id="rId34" Type="http://schemas.openxmlformats.org/officeDocument/2006/relationships/image" Target="../media/image36.jpe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32" Type="http://schemas.openxmlformats.org/officeDocument/2006/relationships/image" Target="../media/image34.jpeg"/><Relationship Id="rId37" Type="http://schemas.openxmlformats.org/officeDocument/2006/relationships/image" Target="../media/image39.png"/><Relationship Id="rId40" Type="http://schemas.openxmlformats.org/officeDocument/2006/relationships/image" Target="../media/image42.jpe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31" Type="http://schemas.openxmlformats.org/officeDocument/2006/relationships/image" Target="../media/image33.pn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jpeg"/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33" Type="http://schemas.openxmlformats.org/officeDocument/2006/relationships/image" Target="../media/image35.jpeg"/><Relationship Id="rId38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26" Type="http://schemas.openxmlformats.org/officeDocument/2006/relationships/image" Target="../media/image44.jpg"/><Relationship Id="rId3" Type="http://schemas.openxmlformats.org/officeDocument/2006/relationships/image" Target="../media/image6.jpg"/><Relationship Id="rId21" Type="http://schemas.openxmlformats.org/officeDocument/2006/relationships/image" Target="../media/image24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5" Type="http://schemas.openxmlformats.org/officeDocument/2006/relationships/image" Target="../media/image28.jpg"/><Relationship Id="rId2" Type="http://schemas.openxmlformats.org/officeDocument/2006/relationships/image" Target="../media/image5.jpg"/><Relationship Id="rId16" Type="http://schemas.openxmlformats.org/officeDocument/2006/relationships/image" Target="../media/image19.jp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24" Type="http://schemas.openxmlformats.org/officeDocument/2006/relationships/image" Target="../media/image27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23" Type="http://schemas.openxmlformats.org/officeDocument/2006/relationships/image" Target="../media/image26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Relationship Id="rId22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34" Type="http://schemas.openxmlformats.org/officeDocument/2006/relationships/chart" Target="../charts/chart2.xml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3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32" Type="http://schemas.openxmlformats.org/officeDocument/2006/relationships/image" Target="../media/image50.pn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46.pn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31" Type="http://schemas.openxmlformats.org/officeDocument/2006/relationships/image" Target="../media/image49.pn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8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C5107150-6A36-7DEF-53DA-8BB2A563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0"/>
            <a:ext cx="11975436" cy="6858000"/>
          </a:xfrm>
          <a:prstGeom prst="rect">
            <a:avLst/>
          </a:prstGeom>
        </p:spPr>
      </p:pic>
      <p:pic>
        <p:nvPicPr>
          <p:cNvPr id="9" name="图片 8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544181FD-9C72-6F80-4E3C-E5BECDD1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82172"/>
          <a:stretch/>
        </p:blipFill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F83B09-21EE-A6F5-94A0-89EDDA88FAB6}"/>
              </a:ext>
            </a:extLst>
          </p:cNvPr>
          <p:cNvSpPr txBox="1"/>
          <p:nvPr/>
        </p:nvSpPr>
        <p:spPr>
          <a:xfrm>
            <a:off x="335360" y="5765180"/>
            <a:ext cx="6480720" cy="74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April 17</a:t>
            </a:r>
            <a:r>
              <a:rPr lang="en-US" altLang="zh-CN" sz="1500" b="1" baseline="30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2025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Group 3: Kai</a:t>
            </a:r>
            <a:r>
              <a:rPr lang="zh-CN" altLang="en-US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Ren, Gary Li, Rui Hu, Yang Lan,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YiMing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Jiang,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WeiJie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Zhang</a:t>
            </a:r>
            <a:endParaRPr lang="zh-CN" altLang="en-US" sz="15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933C73-3D77-2E44-8801-032E9C843389}"/>
              </a:ext>
            </a:extLst>
          </p:cNvPr>
          <p:cNvGrpSpPr/>
          <p:nvPr/>
        </p:nvGrpSpPr>
        <p:grpSpPr>
          <a:xfrm>
            <a:off x="335360" y="978565"/>
            <a:ext cx="5400600" cy="3803132"/>
            <a:chOff x="335360" y="1031731"/>
            <a:chExt cx="5400600" cy="3803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11A36-C986-A748-B9BB-6772B988FB45}"/>
                </a:ext>
              </a:extLst>
            </p:cNvPr>
            <p:cNvGrpSpPr/>
            <p:nvPr/>
          </p:nvGrpSpPr>
          <p:grpSpPr>
            <a:xfrm>
              <a:off x="551384" y="1031731"/>
              <a:ext cx="2923330" cy="813835"/>
              <a:chOff x="479376" y="996555"/>
              <a:chExt cx="2923330" cy="813835"/>
            </a:xfrm>
          </p:grpSpPr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id="{62A6792E-60BB-CB42-82ED-82B5A6BE5AC3}"/>
                  </a:ext>
                </a:extLst>
              </p:cNvPr>
              <p:cNvSpPr txBox="1"/>
              <p:nvPr/>
            </p:nvSpPr>
            <p:spPr>
              <a:xfrm>
                <a:off x="479376" y="996555"/>
                <a:ext cx="29233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spc="600" dirty="0">
                    <a:solidFill>
                      <a:schemeClr val="accent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9896.HK</a:t>
                </a:r>
                <a:endParaRPr lang="zh-CN" altLang="en-US" sz="4400" b="1" spc="600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2B22A5B6-96C4-E842-B8AD-32791CA0AA3A}"/>
                  </a:ext>
                </a:extLst>
              </p:cNvPr>
              <p:cNvCxnSpPr/>
              <p:nvPr/>
            </p:nvCxnSpPr>
            <p:spPr>
              <a:xfrm>
                <a:off x="479376" y="1810390"/>
                <a:ext cx="2923330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69CD7B9A-6729-B645-BD48-F6FC54D9B180}"/>
                </a:ext>
              </a:extLst>
            </p:cNvPr>
            <p:cNvSpPr txBox="1"/>
            <p:nvPr/>
          </p:nvSpPr>
          <p:spPr>
            <a:xfrm>
              <a:off x="335360" y="2296877"/>
              <a:ext cx="45365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MINISO</a:t>
              </a:r>
              <a:endParaRPr lang="zh-CN" altLang="en-US" sz="66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6C98631-31B6-4446-BB19-306CFE699D26}"/>
                </a:ext>
              </a:extLst>
            </p:cNvPr>
            <p:cNvSpPr txBox="1"/>
            <p:nvPr/>
          </p:nvSpPr>
          <p:spPr>
            <a:xfrm>
              <a:off x="338670" y="4065422"/>
              <a:ext cx="53972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LIFE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FUN</a:t>
              </a:r>
              <a:endParaRPr lang="zh-CN" altLang="en-US" sz="4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13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hidden="1">
            <a:extLst>
              <a:ext uri="{FF2B5EF4-FFF2-40B4-BE49-F238E27FC236}">
                <a16:creationId xmlns:a16="http://schemas.microsoft.com/office/drawing/2014/main" id="{0E26AE7C-FB19-3651-6CFC-05E7DDEA7293}"/>
              </a:ext>
            </a:extLst>
          </p:cNvPr>
          <p:cNvGrpSpPr/>
          <p:nvPr/>
        </p:nvGrpSpPr>
        <p:grpSpPr>
          <a:xfrm>
            <a:off x="0" y="749300"/>
            <a:ext cx="12192000" cy="6108700"/>
            <a:chOff x="-5317832" y="2111850"/>
            <a:chExt cx="41147998" cy="20728305"/>
          </a:xfrm>
        </p:grpSpPr>
        <p:pic>
          <p:nvPicPr>
            <p:cNvPr id="4" name="图片 3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F3B8D201-5378-DA30-6798-417BE330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12232"/>
            <a:stretch>
              <a:fillRect/>
            </a:stretch>
          </p:blipFill>
          <p:spPr>
            <a:xfrm>
              <a:off x="-5317832" y="2111850"/>
              <a:ext cx="6858000" cy="5143500"/>
            </a:xfrm>
            <a:prstGeom prst="rect">
              <a:avLst/>
            </a:prstGeom>
          </p:spPr>
        </p:pic>
        <p:pic>
          <p:nvPicPr>
            <p:cNvPr id="6" name="图片 5" descr="小孩在商店里&#10;&#10;中度可信度描述已自动生成" hidden="1">
              <a:extLst>
                <a:ext uri="{FF2B5EF4-FFF2-40B4-BE49-F238E27FC236}">
                  <a16:creationId xmlns:a16="http://schemas.microsoft.com/office/drawing/2014/main" id="{C15FFD33-E760-53A2-EAB8-B631A462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" r="5583"/>
            <a:stretch>
              <a:fillRect/>
            </a:stretch>
          </p:blipFill>
          <p:spPr>
            <a:xfrm>
              <a:off x="1540168" y="2111850"/>
              <a:ext cx="6858000" cy="5143500"/>
            </a:xfrm>
            <a:prstGeom prst="rect">
              <a:avLst/>
            </a:prstGeom>
          </p:spPr>
        </p:pic>
        <p:pic>
          <p:nvPicPr>
            <p:cNvPr id="8" name="图片 7" descr="商店的玻璃窗上有贴海报&#10;&#10;中度可信度描述已自动生成" hidden="1">
              <a:extLst>
                <a:ext uri="{FF2B5EF4-FFF2-40B4-BE49-F238E27FC236}">
                  <a16:creationId xmlns:a16="http://schemas.microsoft.com/office/drawing/2014/main" id="{BF61F590-819D-5B26-8B85-A2B89E8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9" r="5549"/>
            <a:stretch>
              <a:fillRect/>
            </a:stretch>
          </p:blipFill>
          <p:spPr>
            <a:xfrm>
              <a:off x="8398168" y="2111850"/>
              <a:ext cx="6858000" cy="5143500"/>
            </a:xfrm>
            <a:prstGeom prst="rect">
              <a:avLst/>
            </a:prstGeom>
          </p:spPr>
        </p:pic>
        <p:pic>
          <p:nvPicPr>
            <p:cNvPr id="10" name="图片 9" descr="建筑的摆设布局&#10;&#10;中度可信度描述已自动生成" hidden="1">
              <a:extLst>
                <a:ext uri="{FF2B5EF4-FFF2-40B4-BE49-F238E27FC236}">
                  <a16:creationId xmlns:a16="http://schemas.microsoft.com/office/drawing/2014/main" id="{092CC09F-A7F8-1E3B-BA68-C4EF17E7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256168" y="211185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 descr="图片包含 桌子, 游戏机, 粉色, 大&#10;&#10;描述已自动生成" hidden="1">
              <a:extLst>
                <a:ext uri="{FF2B5EF4-FFF2-40B4-BE49-F238E27FC236}">
                  <a16:creationId xmlns:a16="http://schemas.microsoft.com/office/drawing/2014/main" id="{99081D0D-3EC6-4889-9BBE-36E4D405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3" r="5573"/>
            <a:stretch>
              <a:fillRect/>
            </a:stretch>
          </p:blipFill>
          <p:spPr>
            <a:xfrm>
              <a:off x="22114168" y="2111850"/>
              <a:ext cx="6858000" cy="5143500"/>
            </a:xfrm>
            <a:prstGeom prst="rect">
              <a:avLst/>
            </a:prstGeom>
          </p:spPr>
        </p:pic>
        <p:pic>
          <p:nvPicPr>
            <p:cNvPr id="14" name="图片 13" descr="文本&#10;&#10;中度可信度描述已自动生成" hidden="1">
              <a:extLst>
                <a:ext uri="{FF2B5EF4-FFF2-40B4-BE49-F238E27FC236}">
                  <a16:creationId xmlns:a16="http://schemas.microsoft.com/office/drawing/2014/main" id="{8538AC11-8112-2402-87F2-5E7E6C62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2111850"/>
              <a:ext cx="6858000" cy="5143500"/>
            </a:xfrm>
            <a:prstGeom prst="rect">
              <a:avLst/>
            </a:prstGeom>
          </p:spPr>
        </p:pic>
        <p:pic>
          <p:nvPicPr>
            <p:cNvPr id="16" name="图片 15" descr="图示&#10;&#10;中度可信度描述已自动生成" hidden="1">
              <a:extLst>
                <a:ext uri="{FF2B5EF4-FFF2-40B4-BE49-F238E27FC236}">
                  <a16:creationId xmlns:a16="http://schemas.microsoft.com/office/drawing/2014/main" id="{61A2728E-F6FC-41EE-8CA6-07DDA60B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-5317832" y="7306785"/>
              <a:ext cx="6858000" cy="5143500"/>
            </a:xfrm>
            <a:prstGeom prst="rect">
              <a:avLst/>
            </a:prstGeom>
          </p:spPr>
        </p:pic>
        <p:pic>
          <p:nvPicPr>
            <p:cNvPr id="18" name="图片 17" descr="城市街道与高楼大厦的海报&#10;&#10;描述已自动生成" hidden="1">
              <a:extLst>
                <a:ext uri="{FF2B5EF4-FFF2-40B4-BE49-F238E27FC236}">
                  <a16:creationId xmlns:a16="http://schemas.microsoft.com/office/drawing/2014/main" id="{F55F8443-48B6-C417-1700-7F34EDCA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40168" y="7306785"/>
              <a:ext cx="6858000" cy="5143500"/>
            </a:xfrm>
            <a:prstGeom prst="rect">
              <a:avLst/>
            </a:prstGeom>
          </p:spPr>
        </p:pic>
        <p:pic>
          <p:nvPicPr>
            <p:cNvPr id="20" name="图片 19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5F82DC2F-D1B7-3377-D47F-5F8AB525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r="5"/>
            <a:stretch>
              <a:fillRect/>
            </a:stretch>
          </p:blipFill>
          <p:spPr>
            <a:xfrm>
              <a:off x="8398168" y="7306785"/>
              <a:ext cx="6858000" cy="5143500"/>
            </a:xfrm>
            <a:prstGeom prst="rect">
              <a:avLst/>
            </a:prstGeom>
          </p:spPr>
        </p:pic>
        <p:pic>
          <p:nvPicPr>
            <p:cNvPr id="22" name="图片 21" descr="建筑的摆设布局&#10;&#10;描述已自动生成" hidden="1">
              <a:extLst>
                <a:ext uri="{FF2B5EF4-FFF2-40B4-BE49-F238E27FC236}">
                  <a16:creationId xmlns:a16="http://schemas.microsoft.com/office/drawing/2014/main" id="{C5C65480-13B6-65FB-3C62-384E7CF8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15256168" y="7306785"/>
              <a:ext cx="6858000" cy="5143500"/>
            </a:xfrm>
            <a:prstGeom prst="rect">
              <a:avLst/>
            </a:prstGeom>
          </p:spPr>
        </p:pic>
        <p:pic>
          <p:nvPicPr>
            <p:cNvPr id="24" name="图片 23" descr="商店的玻璃窗&#10;&#10;描述已自动生成" hidden="1">
              <a:extLst>
                <a:ext uri="{FF2B5EF4-FFF2-40B4-BE49-F238E27FC236}">
                  <a16:creationId xmlns:a16="http://schemas.microsoft.com/office/drawing/2014/main" id="{B87E809B-A3E3-6C1D-7F7F-FF45039A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22114168" y="7306785"/>
              <a:ext cx="6858000" cy="5143500"/>
            </a:xfrm>
            <a:prstGeom prst="rect">
              <a:avLst/>
            </a:prstGeom>
          </p:spPr>
        </p:pic>
        <p:pic>
          <p:nvPicPr>
            <p:cNvPr id="26" name="图片 25" descr="电脑游戏的截图&#10;&#10;中度可信度描述已自动生成" hidden="1">
              <a:extLst>
                <a:ext uri="{FF2B5EF4-FFF2-40B4-BE49-F238E27FC236}">
                  <a16:creationId xmlns:a16="http://schemas.microsoft.com/office/drawing/2014/main" id="{D0249AC7-6D7A-2DC7-83B8-88AB3CF0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7306785"/>
              <a:ext cx="6858000" cy="5143500"/>
            </a:xfrm>
            <a:prstGeom prst="rect">
              <a:avLst/>
            </a:prstGeom>
          </p:spPr>
        </p:pic>
        <p:pic>
          <p:nvPicPr>
            <p:cNvPr id="28" name="图片 27" descr="一群人在商店里&#10;&#10;描述已自动生成" hidden="1">
              <a:extLst>
                <a:ext uri="{FF2B5EF4-FFF2-40B4-BE49-F238E27FC236}">
                  <a16:creationId xmlns:a16="http://schemas.microsoft.com/office/drawing/2014/main" id="{52555EE4-04CD-1126-5C99-971E437F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r="5550"/>
            <a:stretch>
              <a:fillRect/>
            </a:stretch>
          </p:blipFill>
          <p:spPr>
            <a:xfrm>
              <a:off x="-5317832" y="12501720"/>
              <a:ext cx="6858000" cy="5143500"/>
            </a:xfrm>
            <a:prstGeom prst="rect">
              <a:avLst/>
            </a:prstGeom>
          </p:spPr>
        </p:pic>
        <p:pic>
          <p:nvPicPr>
            <p:cNvPr id="30" name="图片 29" descr="图形用户界面, 应用程序&#10;&#10;描述已自动生成" hidden="1">
              <a:extLst>
                <a:ext uri="{FF2B5EF4-FFF2-40B4-BE49-F238E27FC236}">
                  <a16:creationId xmlns:a16="http://schemas.microsoft.com/office/drawing/2014/main" id="{D35C3D38-F460-2286-FD31-F37A418E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" r="5565"/>
            <a:stretch>
              <a:fillRect/>
            </a:stretch>
          </p:blipFill>
          <p:spPr>
            <a:xfrm>
              <a:off x="1540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2" name="图片 31" descr="一群人站在台上&#10;&#10;低可信度描述已自动生成" hidden="1">
              <a:extLst>
                <a:ext uri="{FF2B5EF4-FFF2-40B4-BE49-F238E27FC236}">
                  <a16:creationId xmlns:a16="http://schemas.microsoft.com/office/drawing/2014/main" id="{338A1979-B09C-D348-CED1-183E5F36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55" r="17755"/>
            <a:stretch>
              <a:fillRect/>
            </a:stretch>
          </p:blipFill>
          <p:spPr>
            <a:xfrm>
              <a:off x="8398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4" name="图片 33" descr="日历&#10;&#10;描述已自动生成" hidden="1">
              <a:extLst>
                <a:ext uri="{FF2B5EF4-FFF2-40B4-BE49-F238E27FC236}">
                  <a16:creationId xmlns:a16="http://schemas.microsoft.com/office/drawing/2014/main" id="{A4A9D3DF-DBDC-84FB-64F1-555C366C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56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6" name="图片 35" descr="许多人站在建筑前&#10;&#10;描述已自动生成" hidden="1">
              <a:extLst>
                <a:ext uri="{FF2B5EF4-FFF2-40B4-BE49-F238E27FC236}">
                  <a16:creationId xmlns:a16="http://schemas.microsoft.com/office/drawing/2014/main" id="{E72DCEB8-EE3C-075D-F0AC-F92EA53A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22114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8" name="图片 37" descr="图片包含 人&#10;&#10;描述已自动生成" hidden="1">
              <a:extLst>
                <a:ext uri="{FF2B5EF4-FFF2-40B4-BE49-F238E27FC236}">
                  <a16:creationId xmlns:a16="http://schemas.microsoft.com/office/drawing/2014/main" id="{349D77DC-D59A-5A50-5DC5-F7CD4BEC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2" r="5542"/>
            <a:stretch>
              <a:fillRect/>
            </a:stretch>
          </p:blipFill>
          <p:spPr>
            <a:xfrm>
              <a:off x="28972166" y="12501720"/>
              <a:ext cx="6858000" cy="5143500"/>
            </a:xfrm>
            <a:prstGeom prst="rect">
              <a:avLst/>
            </a:prstGeom>
          </p:spPr>
        </p:pic>
        <p:pic>
          <p:nvPicPr>
            <p:cNvPr id="40" name="图片 39" descr="图片包含 桌子, 室内, 粉色, 项目&#10;&#10;描述已自动生成" hidden="1">
              <a:extLst>
                <a:ext uri="{FF2B5EF4-FFF2-40B4-BE49-F238E27FC236}">
                  <a16:creationId xmlns:a16="http://schemas.microsoft.com/office/drawing/2014/main" id="{3E47E383-A804-D03E-C451-DEA794C3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" r="5567"/>
            <a:stretch>
              <a:fillRect/>
            </a:stretch>
          </p:blipFill>
          <p:spPr>
            <a:xfrm>
              <a:off x="-5317832" y="17696655"/>
              <a:ext cx="6858000" cy="5143500"/>
            </a:xfrm>
            <a:prstGeom prst="rect">
              <a:avLst/>
            </a:prstGeom>
          </p:spPr>
        </p:pic>
        <p:pic>
          <p:nvPicPr>
            <p:cNvPr id="42" name="图片 41" descr="图片包含 桌子, 蛋糕, 书, 游戏机&#10;&#10;描述已自动生成" hidden="1">
              <a:extLst>
                <a:ext uri="{FF2B5EF4-FFF2-40B4-BE49-F238E27FC236}">
                  <a16:creationId xmlns:a16="http://schemas.microsoft.com/office/drawing/2014/main" id="{E9E4CEE1-4D67-EBC2-A7B4-E3262353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4" r="4944"/>
            <a:stretch>
              <a:fillRect/>
            </a:stretch>
          </p:blipFill>
          <p:spPr>
            <a:xfrm>
              <a:off x="1540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4" name="图片 43" descr="一群人站在商店门口&#10;&#10;描述已自动生成" hidden="1">
              <a:extLst>
                <a:ext uri="{FF2B5EF4-FFF2-40B4-BE49-F238E27FC236}">
                  <a16:creationId xmlns:a16="http://schemas.microsoft.com/office/drawing/2014/main" id="{9A672E5A-2CA6-D559-A191-91AD87C92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8398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6" name="图片 45" descr="夜晚建筑亮着灯的商店&#10;&#10;中度可信度描述已自动生成" hidden="1">
              <a:extLst>
                <a:ext uri="{FF2B5EF4-FFF2-40B4-BE49-F238E27FC236}">
                  <a16:creationId xmlns:a16="http://schemas.microsoft.com/office/drawing/2014/main" id="{CCE5012B-18CE-D467-DDEB-D0C87917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6" r="5546"/>
            <a:stretch>
              <a:fillRect/>
            </a:stretch>
          </p:blipFill>
          <p:spPr>
            <a:xfrm>
              <a:off x="15256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8" name="图片 47" descr="图片包含 室内, 桌子, 柜台, 厨房&#10;&#10;描述已自动生成" hidden="1">
              <a:extLst>
                <a:ext uri="{FF2B5EF4-FFF2-40B4-BE49-F238E27FC236}">
                  <a16:creationId xmlns:a16="http://schemas.microsoft.com/office/drawing/2014/main" id="{B6CE833A-AE2C-CF24-6EE3-E0D2BFA3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2114168" y="17696655"/>
              <a:ext cx="6858000" cy="5143500"/>
            </a:xfrm>
            <a:prstGeom prst="rect">
              <a:avLst/>
            </a:prstGeom>
          </p:spPr>
        </p:pic>
        <p:pic>
          <p:nvPicPr>
            <p:cNvPr id="50" name="图片 49" descr="图片包含 地图&#10;&#10;描述已自动生成" hidden="1">
              <a:extLst>
                <a:ext uri="{FF2B5EF4-FFF2-40B4-BE49-F238E27FC236}">
                  <a16:creationId xmlns:a16="http://schemas.microsoft.com/office/drawing/2014/main" id="{44C78993-72B4-3ECA-22DD-347F1AF8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2" r="9022"/>
            <a:stretch>
              <a:fillRect/>
            </a:stretch>
          </p:blipFill>
          <p:spPr>
            <a:xfrm>
              <a:off x="28972166" y="17696655"/>
              <a:ext cx="6858000" cy="5143500"/>
            </a:xfrm>
            <a:prstGeom prst="rect">
              <a:avLst/>
            </a:prstGeom>
          </p:spPr>
        </p:pic>
      </p:grpSp>
      <p:sp>
        <p:nvSpPr>
          <p:cNvPr id="55" name="矩形 54" hidden="1">
            <a:extLst>
              <a:ext uri="{FF2B5EF4-FFF2-40B4-BE49-F238E27FC236}">
                <a16:creationId xmlns:a16="http://schemas.microsoft.com/office/drawing/2014/main" id="{91D7A19A-7A1B-9630-A39E-ACB20B0FA4C7}"/>
              </a:ext>
            </a:extLst>
          </p:cNvPr>
          <p:cNvSpPr/>
          <p:nvPr/>
        </p:nvSpPr>
        <p:spPr>
          <a:xfrm>
            <a:off x="0" y="749300"/>
            <a:ext cx="12192000" cy="6108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Text1">
            <a:extLst>
              <a:ext uri="{FF2B5EF4-FFF2-40B4-BE49-F238E27FC236}">
                <a16:creationId xmlns:a16="http://schemas.microsoft.com/office/drawing/2014/main" id="{C9D8695D-BBB4-AF44-8D95-5D60892E63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3720" y="55093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</a:rPr>
              <a:t>Industry Analysis: </a:t>
            </a:r>
            <a:r>
              <a:rPr lang="en-US" altLang="zh-CN" sz="3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Private-brand Retail </a:t>
            </a:r>
          </a:p>
        </p:txBody>
      </p:sp>
      <p:sp>
        <p:nvSpPr>
          <p:cNvPr id="61" name="矩形: 圆角 6">
            <a:extLst>
              <a:ext uri="{FF2B5EF4-FFF2-40B4-BE49-F238E27FC236}">
                <a16:creationId xmlns:a16="http://schemas.microsoft.com/office/drawing/2014/main" id="{B4673A5F-3C45-E848-A8C2-F236F236AC73}"/>
              </a:ext>
            </a:extLst>
          </p:cNvPr>
          <p:cNvSpPr/>
          <p:nvPr/>
        </p:nvSpPr>
        <p:spPr>
          <a:xfrm>
            <a:off x="468299" y="6802907"/>
            <a:ext cx="11079529" cy="499022"/>
          </a:xfrm>
          <a:prstGeom prst="roundRect">
            <a:avLst/>
          </a:prstGeom>
          <a:solidFill>
            <a:srgbClr val="F8DE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sector is </a:t>
            </a:r>
            <a:r>
              <a:rPr lang="en-US" altLang="zh-CN" sz="2000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competitive </a:t>
            </a:r>
            <a:r>
              <a:rPr lang="en-US" altLang="zh-CN" sz="2000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domestically and globally, with </a:t>
            </a:r>
            <a:r>
              <a:rPr lang="en-US" altLang="zh-CN" sz="2000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MINISO leading in market share.</a:t>
            </a:r>
            <a:endParaRPr lang="en-US" altLang="zh-CN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图表 4">
            <a:extLst>
              <a:ext uri="{FF2B5EF4-FFF2-40B4-BE49-F238E27FC236}">
                <a16:creationId xmlns:a16="http://schemas.microsoft.com/office/drawing/2014/main" id="{C33EC3EB-2494-7A4C-B9D9-5630D92666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0903711"/>
              </p:ext>
            </p:extLst>
          </p:nvPr>
        </p:nvGraphicFramePr>
        <p:xfrm>
          <a:off x="6630353" y="3757653"/>
          <a:ext cx="46451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2"/>
          </a:graphicData>
        </a:graphic>
      </p:graphicFrame>
      <p:graphicFrame>
        <p:nvGraphicFramePr>
          <p:cNvPr id="63" name="图表 9">
            <a:extLst>
              <a:ext uri="{FF2B5EF4-FFF2-40B4-BE49-F238E27FC236}">
                <a16:creationId xmlns:a16="http://schemas.microsoft.com/office/drawing/2014/main" id="{88EE3666-1C2C-B643-97BB-B5E1339F2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001985"/>
              </p:ext>
            </p:extLst>
          </p:nvPr>
        </p:nvGraphicFramePr>
        <p:xfrm>
          <a:off x="823720" y="3757653"/>
          <a:ext cx="4648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sp>
        <p:nvSpPr>
          <p:cNvPr id="64" name="Rectangle 4">
            <a:extLst>
              <a:ext uri="{FF2B5EF4-FFF2-40B4-BE49-F238E27FC236}">
                <a16:creationId xmlns:a16="http://schemas.microsoft.com/office/drawing/2014/main" id="{42C32B8A-D4CC-D347-A0DF-12F6981A328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83580" y="1533935"/>
            <a:ext cx="5209710" cy="387533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36000" tIns="36000" rIns="36000" bIns="36000" anchor="ctr" anchorCtr="1"/>
          <a:lstStyle/>
          <a:p>
            <a:pPr algn="ctr">
              <a:lnSpc>
                <a:spcPct val="106000"/>
              </a:lnSpc>
              <a:defRPr/>
            </a:pPr>
            <a:r>
              <a:rPr lang="en-US" sz="1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Global</a:t>
            </a:r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26757381-D0F4-0248-8069-74E80A12CE5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83581" y="1586311"/>
            <a:ext cx="5209710" cy="1968143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 w="12700" algn="ctr">
            <a:solidFill>
              <a:schemeClr val="tx2">
                <a:lumMod val="9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1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Fragmentation: 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CR3 is 17.5% (2021), showing moderate consolidation.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Strategic Differentiation: 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Unlike competitors’ minimalist (MUJI) or ultra-low-cost (DAISO) positioning, focuses on "super IP" collaborations and lifestyle branding. </a:t>
            </a:r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83CBB85A-A5C7-2B44-B698-874522D2E5A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407458" y="1973844"/>
            <a:ext cx="5155651" cy="1585538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 w="12700" algn="ctr">
            <a:solidFill>
              <a:schemeClr val="tx2">
                <a:lumMod val="9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1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Concentration: 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CR5 is just 18.6% (2021), reflecting intense competition.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MINISO’s Lead: 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Holds 11.4% share, doubling the next competitor. 1,000+ retailers generated ¥10.8B GMV (2021), with rapid growth potential.</a:t>
            </a:r>
          </a:p>
        </p:txBody>
      </p:sp>
      <p:sp>
        <p:nvSpPr>
          <p:cNvPr id="67" name="Rectangle 4">
            <a:extLst>
              <a:ext uri="{FF2B5EF4-FFF2-40B4-BE49-F238E27FC236}">
                <a16:creationId xmlns:a16="http://schemas.microsoft.com/office/drawing/2014/main" id="{D0CC5E58-0E47-C24F-95AE-475FFF08E3A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6430052" y="1586311"/>
            <a:ext cx="5209710" cy="387533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36000" tIns="36000" rIns="36000" bIns="36000" anchor="ctr" anchorCtr="1"/>
          <a:lstStyle/>
          <a:p>
            <a:pPr algn="ctr">
              <a:lnSpc>
                <a:spcPct val="106000"/>
              </a:lnSpc>
              <a:defRPr/>
            </a:pPr>
            <a:r>
              <a:rPr lang="en-US" sz="1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Domestic</a:t>
            </a:r>
          </a:p>
        </p:txBody>
      </p:sp>
      <p:sp>
        <p:nvSpPr>
          <p:cNvPr id="69" name="Rectangle 1">
            <a:extLst>
              <a:ext uri="{FF2B5EF4-FFF2-40B4-BE49-F238E27FC236}">
                <a16:creationId xmlns:a16="http://schemas.microsoft.com/office/drawing/2014/main" id="{FE1BE467-39E7-BC47-B043-F0242F375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52" y="6427053"/>
            <a:ext cx="45221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1.3 Top 5 Global Private-brand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Retail Companies by GMV (2021)</a:t>
            </a:r>
          </a:p>
        </p:txBody>
      </p:sp>
      <p:sp>
        <p:nvSpPr>
          <p:cNvPr id="70" name="Rectangle 1">
            <a:extLst>
              <a:ext uri="{FF2B5EF4-FFF2-40B4-BE49-F238E27FC236}">
                <a16:creationId xmlns:a16="http://schemas.microsoft.com/office/drawing/2014/main" id="{EE5ABF95-66C8-D444-80D3-B2F2D346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115" y="6422125"/>
            <a:ext cx="46936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1.4 Top 5 Domestic Private-brand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Retail Companies by GMV (2021)</a:t>
            </a:r>
          </a:p>
        </p:txBody>
      </p:sp>
      <p:sp>
        <p:nvSpPr>
          <p:cNvPr id="72" name="Slide Number Placeholder 1">
            <a:extLst>
              <a:ext uri="{FF2B5EF4-FFF2-40B4-BE49-F238E27FC236}">
                <a16:creationId xmlns:a16="http://schemas.microsoft.com/office/drawing/2014/main" id="{3ADB807E-DFB9-AB4C-A952-4A0E268ABD48}"/>
              </a:ext>
            </a:extLst>
          </p:cNvPr>
          <p:cNvSpPr txBox="1">
            <a:spLocks/>
          </p:cNvSpPr>
          <p:nvPr/>
        </p:nvSpPr>
        <p:spPr>
          <a:xfrm>
            <a:off x="11230724" y="6492875"/>
            <a:ext cx="961276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7F3F4A9-0F58-437F-968E-A13FC12BE5D0}" type="slidenum">
              <a:rPr lang="zh-CN" altLang="en-US" sz="1200" b="1" smtClea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pPr algn="ctr"/>
              <a:t>10</a:t>
            </a:fld>
            <a:endParaRPr lang="zh-CN" altLang="en-US" sz="1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74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0CD70AB-87B1-6047-21AF-C53F934C7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0"/>
            <a:ext cx="680279" cy="830535"/>
          </a:xfrm>
          <a:prstGeom prst="rect">
            <a:avLst/>
          </a:prstGeo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6564F565-38DA-9427-A01E-1C48FE83B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518378"/>
              </p:ext>
            </p:extLst>
          </p:nvPr>
        </p:nvGraphicFramePr>
        <p:xfrm>
          <a:off x="6351843" y="252093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4265AC9A-5AA0-B1CB-1EE8-461FDAEB49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2583027"/>
              </p:ext>
            </p:extLst>
          </p:nvPr>
        </p:nvGraphicFramePr>
        <p:xfrm>
          <a:off x="759985" y="2520937"/>
          <a:ext cx="484207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1">
            <a:extLst>
              <a:ext uri="{FF2B5EF4-FFF2-40B4-BE49-F238E27FC236}">
                <a16:creationId xmlns:a16="http://schemas.microsoft.com/office/drawing/2014/main" id="{EFF15718-C60C-59F0-6E64-A8A2D8C58BA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55093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</a:rPr>
              <a:t>Industry Analysis: </a:t>
            </a:r>
            <a:r>
              <a:rPr lang="en-US" altLang="zh-CN" sz="32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Trendy</a:t>
            </a:r>
            <a:r>
              <a:rPr lang="zh-CN" altLang="en-US" sz="32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Toy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B82368FF-F725-2D54-8E4C-4C0DF640DD8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67066" y="4249396"/>
            <a:ext cx="7365975" cy="2743200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 w="12700" algn="ctr">
            <a:solidFill>
              <a:schemeClr val="tx2">
                <a:lumMod val="9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1"/>
          <a:lstStyle/>
          <a:p>
            <a:pPr algn="just"/>
            <a:r>
              <a:rPr lang="en-US" altLang="zh-CN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Differences: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Growth driven by </a:t>
            </a: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premium IP ecosystem 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</a:t>
            </a: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Domestic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Explosive growth in </a:t>
            </a: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box</a:t>
            </a:r>
            <a:r>
              <a:rPr lang="en-US" altLang="zh-CN" sz="16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led by domestic innovation.</a:t>
            </a:r>
          </a:p>
        </p:txBody>
      </p: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F738FD61-6068-7236-42F0-28B97E5118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66736" y="2948527"/>
            <a:ext cx="1128886" cy="561313"/>
          </a:xfrm>
          <a:prstGeom prst="bentConnector3">
            <a:avLst>
              <a:gd name="adj1" fmla="val 100241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86BB1972-6134-54B7-E144-2545138F1C76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>
            <a:off x="8802474" y="2664740"/>
            <a:ext cx="602231" cy="453324"/>
          </a:xfrm>
          <a:prstGeom prst="bentConnector3">
            <a:avLst>
              <a:gd name="adj1" fmla="val 1951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40626F1-1C79-E48B-1EFB-FC2EB9B721E4}"/>
              </a:ext>
            </a:extLst>
          </p:cNvPr>
          <p:cNvSpPr txBox="1"/>
          <p:nvPr/>
        </p:nvSpPr>
        <p:spPr>
          <a:xfrm>
            <a:off x="7511836" y="2510851"/>
            <a:ext cx="1290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22.8% CAGR</a:t>
            </a:r>
            <a:endParaRPr lang="zh-CN" altLang="en-US" sz="1400" dirty="0"/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393461A7-7C0B-8091-F4B7-3891D247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973" y="5108942"/>
            <a:ext cx="31665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1.5 China’s Trendy Toy Market Size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(GMV)</a:t>
            </a:r>
          </a:p>
        </p:txBody>
      </p:sp>
      <p:sp>
        <p:nvSpPr>
          <p:cNvPr id="39" name="Rectangle 1">
            <a:extLst>
              <a:ext uri="{FF2B5EF4-FFF2-40B4-BE49-F238E27FC236}">
                <a16:creationId xmlns:a16="http://schemas.microsoft.com/office/drawing/2014/main" id="{B7ED9110-7344-5894-4833-A40DEB9B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009" y="5108942"/>
            <a:ext cx="36056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1.6 Global Trendy Toy Market Size by Retail Value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962B9B0-9B96-5CBC-3EE6-DE40EDAC1336}"/>
              </a:ext>
            </a:extLst>
          </p:cNvPr>
          <p:cNvGrpSpPr/>
          <p:nvPr/>
        </p:nvGrpSpPr>
        <p:grpSpPr>
          <a:xfrm>
            <a:off x="6540366" y="5600549"/>
            <a:ext cx="5494180" cy="1203380"/>
            <a:chOff x="5932487" y="5366725"/>
            <a:chExt cx="5494180" cy="1203380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EF1BF4C-372C-D9FB-603D-0CAB9A83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87" y="5366726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F9308D3-40B8-D1C5-1F8B-E923C12C8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02" y="5366725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6E614013-6AAA-224A-4798-62EC7DC8A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151" y="5377715"/>
              <a:ext cx="1148712" cy="11704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91A16FAB-56A7-4522-308E-AFA8E3A0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001" y="5379291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8D77151D-F6FF-C7BB-4A24-6668A2CB3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364" y="5392161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29AFD995-6362-06E0-1BA1-527F7398C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440" y="5377715"/>
              <a:ext cx="1212263" cy="119239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DF6F2F83-0E62-ED47-EF72-DCC41EBE9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637" y="5377715"/>
              <a:ext cx="1444030" cy="118147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6AD76BF5-B766-02AB-EA91-BE0413EC380D}"/>
              </a:ext>
            </a:extLst>
          </p:cNvPr>
          <p:cNvSpPr txBox="1"/>
          <p:nvPr/>
        </p:nvSpPr>
        <p:spPr>
          <a:xfrm>
            <a:off x="5353576" y="6045273"/>
            <a:ext cx="616351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695" lvl="1" indent="-134110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</a:pPr>
            <a:r>
              <a:rPr lang="en-US" altLang="zh-CN" sz="16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IPs collaborated with Trendy Toy</a:t>
            </a:r>
            <a:endParaRPr lang="zh-CN" altLang="en-US" sz="1600" b="1" i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9BAB70-B0DD-5B4F-BA7E-E94883A65EDE}"/>
              </a:ext>
            </a:extLst>
          </p:cNvPr>
          <p:cNvSpPr txBox="1"/>
          <p:nvPr/>
        </p:nvSpPr>
        <p:spPr>
          <a:xfrm>
            <a:off x="0" y="6550223"/>
            <a:ext cx="14555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D1EDBD97-C9C0-1648-AE04-B310642732A3}"/>
              </a:ext>
            </a:extLst>
          </p:cNvPr>
          <p:cNvSpPr txBox="1">
            <a:spLocks/>
          </p:cNvSpPr>
          <p:nvPr/>
        </p:nvSpPr>
        <p:spPr>
          <a:xfrm>
            <a:off x="11230724" y="6492875"/>
            <a:ext cx="961276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7F3F4A9-0F58-437F-968E-A13FC12BE5D0}" type="slidenum">
              <a:rPr lang="zh-CN" altLang="en-US" sz="1200" b="1" smtClea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pPr algn="ctr"/>
              <a:t>11</a:t>
            </a:fld>
            <a:endParaRPr lang="zh-CN" altLang="en-US" sz="1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03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55093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32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3.2</a:t>
            </a:r>
            <a:r>
              <a:rPr lang="zh-CN" altLang="en-US" sz="32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Business Analysis: Product-Driven </a:t>
            </a:r>
            <a:endParaRPr lang="en-US" altLang="zh-CN" sz="3200" dirty="0">
              <a:solidFill>
                <a:srgbClr val="B40C08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CD70AB-87B1-6047-21AF-C53F934C7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0"/>
            <a:ext cx="680279" cy="830535"/>
          </a:xfrm>
          <a:prstGeom prst="rect">
            <a:avLst/>
          </a:prstGeom>
        </p:spPr>
      </p:pic>
      <p:sp>
        <p:nvSpPr>
          <p:cNvPr id="78" name="矩形: 圆角 12">
            <a:extLst>
              <a:ext uri="{FF2B5EF4-FFF2-40B4-BE49-F238E27FC236}">
                <a16:creationId xmlns:a16="http://schemas.microsoft.com/office/drawing/2014/main" id="{AC08E837-11BF-01CB-AF3D-F2C47AD94657}"/>
              </a:ext>
            </a:extLst>
          </p:cNvPr>
          <p:cNvSpPr/>
          <p:nvPr/>
        </p:nvSpPr>
        <p:spPr>
          <a:xfrm>
            <a:off x="258079" y="1963906"/>
            <a:ext cx="2784876" cy="720348"/>
          </a:xfrm>
          <a:prstGeom prst="roundRect">
            <a:avLst/>
          </a:prstGeom>
          <a:solidFill>
            <a:srgbClr val="DC2731"/>
          </a:solidFill>
          <a:ln w="6350" cap="flat">
            <a:solidFill>
              <a:schemeClr val="bg2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Three Highs 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(Product Advantages)</a:t>
            </a:r>
          </a:p>
        </p:txBody>
      </p:sp>
      <p:sp>
        <p:nvSpPr>
          <p:cNvPr id="79" name="矩形: 圆角 12">
            <a:extLst>
              <a:ext uri="{FF2B5EF4-FFF2-40B4-BE49-F238E27FC236}">
                <a16:creationId xmlns:a16="http://schemas.microsoft.com/office/drawing/2014/main" id="{16A58C34-2B90-26B0-7BB3-9ED22A78E800}"/>
              </a:ext>
            </a:extLst>
          </p:cNvPr>
          <p:cNvSpPr/>
          <p:nvPr/>
        </p:nvSpPr>
        <p:spPr>
          <a:xfrm>
            <a:off x="286437" y="4695335"/>
            <a:ext cx="2784876" cy="720348"/>
          </a:xfrm>
          <a:prstGeom prst="roundRect">
            <a:avLst/>
          </a:prstGeom>
          <a:solidFill>
            <a:srgbClr val="DC2731"/>
          </a:solidFill>
          <a:ln w="6350" cap="flat">
            <a:solidFill>
              <a:schemeClr val="bg2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Three Lows 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(Operational Edge)</a:t>
            </a: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22D189C-8221-2F90-D48C-CBA24FC39312}"/>
              </a:ext>
            </a:extLst>
          </p:cNvPr>
          <p:cNvGrpSpPr/>
          <p:nvPr/>
        </p:nvGrpSpPr>
        <p:grpSpPr>
          <a:xfrm>
            <a:off x="3477014" y="1259751"/>
            <a:ext cx="2400664" cy="2128659"/>
            <a:chOff x="3585300" y="1302318"/>
            <a:chExt cx="2400664" cy="2128659"/>
          </a:xfrm>
        </p:grpSpPr>
        <p:sp>
          <p:nvSpPr>
            <p:cNvPr id="85" name="矩形: 圆角 20">
              <a:extLst>
                <a:ext uri="{FF2B5EF4-FFF2-40B4-BE49-F238E27FC236}">
                  <a16:creationId xmlns:a16="http://schemas.microsoft.com/office/drawing/2014/main" id="{0CB7C05C-0155-0D2B-60AF-02A307D8F591}"/>
                </a:ext>
              </a:extLst>
            </p:cNvPr>
            <p:cNvSpPr/>
            <p:nvPr/>
          </p:nvSpPr>
          <p:spPr>
            <a:xfrm>
              <a:off x="3585300" y="1302318"/>
              <a:ext cx="2400664" cy="429156"/>
            </a:xfrm>
            <a:prstGeom prst="roundRect">
              <a:avLst/>
            </a:prstGeom>
            <a:solidFill>
              <a:srgbClr val="9B1717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High Aesthetics</a:t>
              </a:r>
              <a:endParaRPr lang="zh-CN" altLang="en-US" sz="1600" b="1" dirty="0" err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6" name="矩形: 圆角 20">
              <a:extLst>
                <a:ext uri="{FF2B5EF4-FFF2-40B4-BE49-F238E27FC236}">
                  <a16:creationId xmlns:a16="http://schemas.microsoft.com/office/drawing/2014/main" id="{A8022E16-6897-5A17-70E0-3FA0D07EF5DD}"/>
                </a:ext>
              </a:extLst>
            </p:cNvPr>
            <p:cNvSpPr/>
            <p:nvPr/>
          </p:nvSpPr>
          <p:spPr>
            <a:xfrm>
              <a:off x="3585300" y="2152070"/>
              <a:ext cx="2400664" cy="429156"/>
            </a:xfrm>
            <a:prstGeom prst="roundRect">
              <a:avLst/>
            </a:prstGeom>
            <a:solidFill>
              <a:srgbClr val="9B1717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High Frequency</a:t>
              </a:r>
              <a:endParaRPr lang="zh-CN" altLang="en-US" sz="1600" b="1" dirty="0" err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7" name="矩形: 圆角 20">
              <a:extLst>
                <a:ext uri="{FF2B5EF4-FFF2-40B4-BE49-F238E27FC236}">
                  <a16:creationId xmlns:a16="http://schemas.microsoft.com/office/drawing/2014/main" id="{506ADD23-7F38-8635-B6B2-BCC1323B7AF8}"/>
                </a:ext>
              </a:extLst>
            </p:cNvPr>
            <p:cNvSpPr/>
            <p:nvPr/>
          </p:nvSpPr>
          <p:spPr>
            <a:xfrm>
              <a:off x="3585300" y="3001821"/>
              <a:ext cx="2400664" cy="429156"/>
            </a:xfrm>
            <a:prstGeom prst="roundRect">
              <a:avLst/>
            </a:prstGeom>
            <a:solidFill>
              <a:srgbClr val="9B1717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High Quality</a:t>
              </a:r>
              <a:endParaRPr lang="zh-CN" altLang="en-US" sz="1600" b="1" dirty="0" err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A4F5FC4B-3581-A679-0225-B3CAED66B676}"/>
              </a:ext>
            </a:extLst>
          </p:cNvPr>
          <p:cNvGrpSpPr/>
          <p:nvPr/>
        </p:nvGrpSpPr>
        <p:grpSpPr>
          <a:xfrm>
            <a:off x="3498193" y="3973308"/>
            <a:ext cx="2400664" cy="2139210"/>
            <a:chOff x="3571796" y="3967571"/>
            <a:chExt cx="2400664" cy="21392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1" name="矩形: 圆角 20">
              <a:extLst>
                <a:ext uri="{FF2B5EF4-FFF2-40B4-BE49-F238E27FC236}">
                  <a16:creationId xmlns:a16="http://schemas.microsoft.com/office/drawing/2014/main" id="{4D17585D-2977-7525-3DD9-9B62D4E3311D}"/>
                </a:ext>
              </a:extLst>
            </p:cNvPr>
            <p:cNvSpPr/>
            <p:nvPr/>
          </p:nvSpPr>
          <p:spPr>
            <a:xfrm>
              <a:off x="3571796" y="3967571"/>
              <a:ext cx="2400664" cy="42915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 cap="flat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Low Cost</a:t>
              </a:r>
              <a:endParaRPr lang="zh-CN" altLang="en-US" sz="1600" b="1" dirty="0" err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: 圆角 20">
              <a:extLst>
                <a:ext uri="{FF2B5EF4-FFF2-40B4-BE49-F238E27FC236}">
                  <a16:creationId xmlns:a16="http://schemas.microsoft.com/office/drawing/2014/main" id="{95ED0D33-AB50-351D-C5A3-4AFD309212C0}"/>
                </a:ext>
              </a:extLst>
            </p:cNvPr>
            <p:cNvSpPr/>
            <p:nvPr/>
          </p:nvSpPr>
          <p:spPr>
            <a:xfrm>
              <a:off x="3571796" y="4823591"/>
              <a:ext cx="2400664" cy="429156"/>
            </a:xfrm>
            <a:prstGeom prst="roundRect">
              <a:avLst/>
            </a:prstGeom>
            <a:grpFill/>
            <a:ln w="6350" cap="flat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Low Price</a:t>
              </a:r>
              <a:endParaRPr lang="zh-CN" altLang="en-US" sz="1600" b="1" dirty="0" err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: 圆角 20">
              <a:extLst>
                <a:ext uri="{FF2B5EF4-FFF2-40B4-BE49-F238E27FC236}">
                  <a16:creationId xmlns:a16="http://schemas.microsoft.com/office/drawing/2014/main" id="{B87298A7-7B5C-F71F-69E2-9FFA49D84C7D}"/>
                </a:ext>
              </a:extLst>
            </p:cNvPr>
            <p:cNvSpPr/>
            <p:nvPr/>
          </p:nvSpPr>
          <p:spPr>
            <a:xfrm>
              <a:off x="3571796" y="5677625"/>
              <a:ext cx="2400664" cy="429156"/>
            </a:xfrm>
            <a:prstGeom prst="roundRect">
              <a:avLst/>
            </a:prstGeom>
            <a:grpFill/>
            <a:ln w="6350" cap="flat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Low Markup</a:t>
              </a:r>
              <a:endParaRPr lang="zh-CN" altLang="en-US" sz="1600" b="1" dirty="0" err="1">
                <a:solidFill>
                  <a:schemeClr val="bg1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14DBB61-DC15-96E8-8593-0330DE003D4C}"/>
              </a:ext>
            </a:extLst>
          </p:cNvPr>
          <p:cNvGrpSpPr/>
          <p:nvPr/>
        </p:nvGrpSpPr>
        <p:grpSpPr>
          <a:xfrm>
            <a:off x="6201292" y="890253"/>
            <a:ext cx="6046936" cy="2339790"/>
            <a:chOff x="6273168" y="670629"/>
            <a:chExt cx="6046936" cy="2339790"/>
          </a:xfrm>
        </p:grpSpPr>
        <p:graphicFrame>
          <p:nvGraphicFramePr>
            <p:cNvPr id="95" name="图示 94">
              <a:extLst>
                <a:ext uri="{FF2B5EF4-FFF2-40B4-BE49-F238E27FC236}">
                  <a16:creationId xmlns:a16="http://schemas.microsoft.com/office/drawing/2014/main" id="{E9A16765-E006-4500-0A52-F61203777002}"/>
                </a:ext>
              </a:extLst>
            </p:cNvPr>
            <p:cNvGraphicFramePr/>
            <p:nvPr/>
          </p:nvGraphicFramePr>
          <p:xfrm>
            <a:off x="6386199" y="1164054"/>
            <a:ext cx="5621487" cy="159311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A3BBFE1-194B-9BB8-8112-365AB62D2173}"/>
                </a:ext>
              </a:extLst>
            </p:cNvPr>
            <p:cNvSpPr txBox="1"/>
            <p:nvPr/>
          </p:nvSpPr>
          <p:spPr>
            <a:xfrm>
              <a:off x="9707120" y="1331364"/>
              <a:ext cx="26129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u="sng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 new cycle every </a:t>
              </a:r>
              <a:r>
                <a:rPr lang="en-US" altLang="zh-CN" sz="2000" u="sng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altLang="zh-CN" u="sng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days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FA80DC2F-48FC-3513-195E-3023FC5C7B45}"/>
                </a:ext>
              </a:extLst>
            </p:cNvPr>
            <p:cNvSpPr txBox="1"/>
            <p:nvPr/>
          </p:nvSpPr>
          <p:spPr>
            <a:xfrm>
              <a:off x="7538387" y="2610309"/>
              <a:ext cx="36199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u="sng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Selecting from </a:t>
              </a:r>
              <a:r>
                <a:rPr lang="en-US" altLang="zh-CN" sz="2000" u="sng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</a:t>
              </a:r>
              <a:r>
                <a:rPr lang="en-US" altLang="zh-CN" u="sng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product ideas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A525F10D-F493-3816-881B-27F3EBED206C}"/>
                </a:ext>
              </a:extLst>
            </p:cNvPr>
            <p:cNvSpPr txBox="1"/>
            <p:nvPr/>
          </p:nvSpPr>
          <p:spPr>
            <a:xfrm>
              <a:off x="6273168" y="1283504"/>
              <a:ext cx="2296880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u="sng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Launch approximately </a:t>
              </a:r>
              <a:r>
                <a:rPr lang="en-US" altLang="zh-CN" sz="2000" b="1" u="sng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r>
                <a:rPr lang="en-US" altLang="zh-CN" u="sng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new SKUs</a:t>
              </a:r>
            </a:p>
          </p:txBody>
        </p:sp>
        <p:sp>
          <p:nvSpPr>
            <p:cNvPr id="102" name="Rectangle 4">
              <a:extLst>
                <a:ext uri="{FF2B5EF4-FFF2-40B4-BE49-F238E27FC236}">
                  <a16:creationId xmlns:a16="http://schemas.microsoft.com/office/drawing/2014/main" id="{66197259-F1DC-F492-5B49-3D5EC17898D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8420654" y="670629"/>
              <a:ext cx="1552575" cy="3875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36000" tIns="36000" rIns="36000" bIns="36000" anchor="ctr" anchorCtr="1"/>
            <a:lstStyle/>
            <a:p>
              <a:pPr algn="ctr">
                <a:lnSpc>
                  <a:spcPct val="106000"/>
                </a:lnSpc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“711” Strategy</a:t>
              </a:r>
            </a:p>
          </p:txBody>
        </p:sp>
      </p:grpSp>
      <p:graphicFrame>
        <p:nvGraphicFramePr>
          <p:cNvPr id="108" name="图表 107">
            <a:extLst>
              <a:ext uri="{FF2B5EF4-FFF2-40B4-BE49-F238E27FC236}">
                <a16:creationId xmlns:a16="http://schemas.microsoft.com/office/drawing/2014/main" id="{46F8A9C5-C842-C414-3841-4DFFE1811415}"/>
              </a:ext>
            </a:extLst>
          </p:cNvPr>
          <p:cNvGraphicFramePr>
            <a:graphicFrameLocks/>
          </p:cNvGraphicFramePr>
          <p:nvPr/>
        </p:nvGraphicFramePr>
        <p:xfrm>
          <a:off x="6756319" y="3458062"/>
          <a:ext cx="4737491" cy="277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14" name="直线连接符 4">
            <a:extLst>
              <a:ext uri="{FF2B5EF4-FFF2-40B4-BE49-F238E27FC236}">
                <a16:creationId xmlns:a16="http://schemas.microsoft.com/office/drawing/2014/main" id="{793ED011-C6F3-B1F1-A9B8-A8677F288C02}"/>
              </a:ext>
            </a:extLst>
          </p:cNvPr>
          <p:cNvSpPr txBox="1"/>
          <p:nvPr/>
        </p:nvSpPr>
        <p:spPr>
          <a:xfrm>
            <a:off x="3662555" y="3010019"/>
            <a:ext cx="149410" cy="726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500" kern="1200"/>
          </a:p>
        </p:txBody>
      </p:sp>
      <p:cxnSp>
        <p:nvCxnSpPr>
          <p:cNvPr id="118" name="Connector: Elbow 60">
            <a:extLst>
              <a:ext uri="{FF2B5EF4-FFF2-40B4-BE49-F238E27FC236}">
                <a16:creationId xmlns:a16="http://schemas.microsoft.com/office/drawing/2014/main" id="{9C24ABAC-006B-B83C-3393-394D2BAA3BDD}"/>
              </a:ext>
            </a:extLst>
          </p:cNvPr>
          <p:cNvCxnSpPr>
            <a:cxnSpLocks/>
            <a:stCxn id="78" idx="3"/>
            <a:endCxn id="85" idx="1"/>
          </p:cNvCxnSpPr>
          <p:nvPr/>
        </p:nvCxnSpPr>
        <p:spPr>
          <a:xfrm flipV="1">
            <a:off x="3042955" y="1474329"/>
            <a:ext cx="434059" cy="849751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Connector: Elbow 60">
            <a:extLst>
              <a:ext uri="{FF2B5EF4-FFF2-40B4-BE49-F238E27FC236}">
                <a16:creationId xmlns:a16="http://schemas.microsoft.com/office/drawing/2014/main" id="{5F241710-E801-A299-B1DB-B0DC8E17C4C8}"/>
              </a:ext>
            </a:extLst>
          </p:cNvPr>
          <p:cNvCxnSpPr>
            <a:cxnSpLocks/>
            <a:endCxn id="87" idx="1"/>
          </p:cNvCxnSpPr>
          <p:nvPr/>
        </p:nvCxnSpPr>
        <p:spPr>
          <a:xfrm rot="16200000" flipH="1">
            <a:off x="2943623" y="2640441"/>
            <a:ext cx="849752" cy="217030"/>
          </a:xfrm>
          <a:prstGeom prst="bentConnector2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9" name="Connector: Elbow 60">
            <a:extLst>
              <a:ext uri="{FF2B5EF4-FFF2-40B4-BE49-F238E27FC236}">
                <a16:creationId xmlns:a16="http://schemas.microsoft.com/office/drawing/2014/main" id="{9F9D78F6-32BB-7A86-8D63-9D8320F94B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43623" y="1790687"/>
            <a:ext cx="849752" cy="217030"/>
          </a:xfrm>
          <a:prstGeom prst="bentConnector2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Connector: Elbow 60">
            <a:extLst>
              <a:ext uri="{FF2B5EF4-FFF2-40B4-BE49-F238E27FC236}">
                <a16:creationId xmlns:a16="http://schemas.microsoft.com/office/drawing/2014/main" id="{914F1682-A919-FB66-B49B-15B05BB8C0EF}"/>
              </a:ext>
            </a:extLst>
          </p:cNvPr>
          <p:cNvCxnSpPr>
            <a:cxnSpLocks/>
          </p:cNvCxnSpPr>
          <p:nvPr/>
        </p:nvCxnSpPr>
        <p:spPr>
          <a:xfrm flipV="1">
            <a:off x="3063749" y="4198437"/>
            <a:ext cx="434059" cy="849751"/>
          </a:xfrm>
          <a:prstGeom prst="bentConnector3">
            <a:avLst>
              <a:gd name="adj1" fmla="val 50000"/>
            </a:avLst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Connector: Elbow 60">
            <a:extLst>
              <a:ext uri="{FF2B5EF4-FFF2-40B4-BE49-F238E27FC236}">
                <a16:creationId xmlns:a16="http://schemas.microsoft.com/office/drawing/2014/main" id="{D18C06AE-1307-B8D9-5367-4F4A357568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64417" y="5364549"/>
            <a:ext cx="849752" cy="217030"/>
          </a:xfrm>
          <a:prstGeom prst="bentConnector2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3" name="Connector: Elbow 60">
            <a:extLst>
              <a:ext uri="{FF2B5EF4-FFF2-40B4-BE49-F238E27FC236}">
                <a16:creationId xmlns:a16="http://schemas.microsoft.com/office/drawing/2014/main" id="{4CF74748-6893-86F3-6E4A-B23F9269E9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64417" y="4514795"/>
            <a:ext cx="849752" cy="217030"/>
          </a:xfrm>
          <a:prstGeom prst="bentConnector2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6" name="Rectangle 1">
            <a:extLst>
              <a:ext uri="{FF2B5EF4-FFF2-40B4-BE49-F238E27FC236}">
                <a16:creationId xmlns:a16="http://schemas.microsoft.com/office/drawing/2014/main" id="{ADA6C799-FAEF-48E8-FCCC-F2BEDEDE0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944" y="6231836"/>
            <a:ext cx="209223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1.8 MINISO SKU Number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8B0A71-368E-0746-B724-793F49FEC011}"/>
              </a:ext>
            </a:extLst>
          </p:cNvPr>
          <p:cNvSpPr txBox="1"/>
          <p:nvPr/>
        </p:nvSpPr>
        <p:spPr>
          <a:xfrm>
            <a:off x="0" y="6550223"/>
            <a:ext cx="14555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3886D9-E55B-5345-8A45-989D1F4EE020}"/>
              </a:ext>
            </a:extLst>
          </p:cNvPr>
          <p:cNvCxnSpPr/>
          <p:nvPr/>
        </p:nvCxnSpPr>
        <p:spPr>
          <a:xfrm>
            <a:off x="6096000" y="924706"/>
            <a:ext cx="0" cy="62487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82A13D-1AB8-8847-B8B0-3739EC4B16EE}"/>
              </a:ext>
            </a:extLst>
          </p:cNvPr>
          <p:cNvCxnSpPr>
            <a:cxnSpLocks/>
          </p:cNvCxnSpPr>
          <p:nvPr/>
        </p:nvCxnSpPr>
        <p:spPr>
          <a:xfrm flipH="1">
            <a:off x="6201292" y="3317692"/>
            <a:ext cx="5871372" cy="265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8555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55093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32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Business Analysis: Product-Driven </a:t>
            </a:r>
            <a:endParaRPr lang="en-US" altLang="zh-CN" sz="3200" dirty="0">
              <a:solidFill>
                <a:srgbClr val="B40C08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CD70AB-87B1-6047-21AF-C53F934C74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0"/>
            <a:ext cx="680279" cy="830535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0276FB8-B365-3CFF-9B90-1C849BEFF990}"/>
              </a:ext>
            </a:extLst>
          </p:cNvPr>
          <p:cNvGrpSpPr/>
          <p:nvPr/>
        </p:nvGrpSpPr>
        <p:grpSpPr>
          <a:xfrm>
            <a:off x="483580" y="1257549"/>
            <a:ext cx="2688856" cy="2541181"/>
            <a:chOff x="473479" y="830534"/>
            <a:chExt cx="2688856" cy="2541181"/>
          </a:xfrm>
        </p:grpSpPr>
        <p:graphicFrame>
          <p:nvGraphicFramePr>
            <p:cNvPr id="7" name="图示 6">
              <a:extLst>
                <a:ext uri="{FF2B5EF4-FFF2-40B4-BE49-F238E27FC236}">
                  <a16:creationId xmlns:a16="http://schemas.microsoft.com/office/drawing/2014/main" id="{1DFD5953-9E37-9D8C-F87B-6AFE10443AD5}"/>
                </a:ext>
              </a:extLst>
            </p:cNvPr>
            <p:cNvGraphicFramePr/>
            <p:nvPr/>
          </p:nvGraphicFramePr>
          <p:xfrm>
            <a:off x="473479" y="830534"/>
            <a:ext cx="2688856" cy="254118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  <p:pic>
          <p:nvPicPr>
            <p:cNvPr id="9" name="图形 8" descr="用户">
              <a:extLst>
                <a:ext uri="{FF2B5EF4-FFF2-40B4-BE49-F238E27FC236}">
                  <a16:creationId xmlns:a16="http://schemas.microsoft.com/office/drawing/2014/main" id="{37941FA7-49EE-DEEE-F7C1-9B5EC3BC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661443" y="1355205"/>
              <a:ext cx="330129" cy="330129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ED6DC6F-7D49-1660-6A26-6B23AE87874E}"/>
                </a:ext>
              </a:extLst>
            </p:cNvPr>
            <p:cNvSpPr txBox="1"/>
            <p:nvPr/>
          </p:nvSpPr>
          <p:spPr>
            <a:xfrm>
              <a:off x="723226" y="1684585"/>
              <a:ext cx="220655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Multi-level </a:t>
              </a:r>
            </a:p>
            <a:p>
              <a:pPr lvl="0" algn="ctr"/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</a:t>
              </a:r>
              <a:endParaRPr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CD17856-6188-EDD7-8FEB-640FFBB16C83}"/>
                </a:ext>
              </a:extLst>
            </p:cNvPr>
            <p:cNvSpPr txBox="1"/>
            <p:nvPr/>
          </p:nvSpPr>
          <p:spPr>
            <a:xfrm>
              <a:off x="1417318" y="1053204"/>
              <a:ext cx="9914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Supplier</a:t>
              </a:r>
              <a:endParaRPr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图形 17" descr="购物车">
              <a:extLst>
                <a:ext uri="{FF2B5EF4-FFF2-40B4-BE49-F238E27FC236}">
                  <a16:creationId xmlns:a16="http://schemas.microsoft.com/office/drawing/2014/main" id="{02286B2A-BB24-D5AC-0AC3-56213A8F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41841" y="2925623"/>
              <a:ext cx="369332" cy="369332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3653F3B-7737-517D-D556-79A29478A541}"/>
                </a:ext>
              </a:extLst>
            </p:cNvPr>
            <p:cNvSpPr txBox="1"/>
            <p:nvPr/>
          </p:nvSpPr>
          <p:spPr>
            <a:xfrm>
              <a:off x="1224438" y="2562936"/>
              <a:ext cx="12041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Consumer</a:t>
              </a:r>
              <a:endParaRPr lang="zh-CN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图形 21" descr="组合">
              <a:extLst>
                <a:ext uri="{FF2B5EF4-FFF2-40B4-BE49-F238E27FC236}">
                  <a16:creationId xmlns:a16="http://schemas.microsoft.com/office/drawing/2014/main" id="{5D432136-977E-5643-1FA9-916BF0FA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97905" y="2100046"/>
              <a:ext cx="457200" cy="457200"/>
            </a:xfrm>
            <a:prstGeom prst="rect">
              <a:avLst/>
            </a:prstGeom>
          </p:spPr>
        </p:pic>
      </p:grpSp>
      <p:sp>
        <p:nvSpPr>
          <p:cNvPr id="26" name="Rectangle 4">
            <a:extLst>
              <a:ext uri="{FF2B5EF4-FFF2-40B4-BE49-F238E27FC236}">
                <a16:creationId xmlns:a16="http://schemas.microsoft.com/office/drawing/2014/main" id="{14AEC41A-72B1-E0F0-080E-FCE3811B19D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415191" y="3907606"/>
            <a:ext cx="2842830" cy="809957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 w="12700" algn="ctr">
            <a:solidFill>
              <a:schemeClr val="tx2">
                <a:lumMod val="9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1"/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asymmetry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costs</a:t>
            </a:r>
            <a:endParaRPr lang="en-US" altLang="zh-CN" sz="1600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0C6958-F3B0-4F9F-AA70-895BE7DFAB13}"/>
              </a:ext>
            </a:extLst>
          </p:cNvPr>
          <p:cNvSpPr txBox="1"/>
          <p:nvPr/>
        </p:nvSpPr>
        <p:spPr>
          <a:xfrm>
            <a:off x="257790" y="1006851"/>
            <a:ext cx="3137438" cy="313932"/>
          </a:xfrm>
          <a:prstGeom prst="rect">
            <a:avLst/>
          </a:prstGeom>
          <a:noFill/>
          <a:ln w="6350" cap="flat">
            <a:solidFill>
              <a:schemeClr val="accent4"/>
            </a:solidFill>
            <a:miter lim="800000"/>
          </a:ln>
        </p:spPr>
        <p:txBody>
          <a:bodyPr wrap="square">
            <a:spAutoFit/>
          </a:bodyPr>
          <a:lstStyle/>
          <a:p>
            <a:pPr marL="325695" lvl="1" indent="-134110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</a:pPr>
            <a:r>
              <a:rPr lang="en-US" altLang="zh-CN" sz="1600" b="1" i="1" kern="100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Traditional</a:t>
            </a:r>
            <a:r>
              <a:rPr lang="en-US" altLang="zh-CN" sz="16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Supply Chain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2F6BC25-3AAD-777E-50A0-35719EA65EDD}"/>
              </a:ext>
            </a:extLst>
          </p:cNvPr>
          <p:cNvSpPr txBox="1"/>
          <p:nvPr/>
        </p:nvSpPr>
        <p:spPr>
          <a:xfrm>
            <a:off x="5386554" y="1012639"/>
            <a:ext cx="3137438" cy="313932"/>
          </a:xfrm>
          <a:prstGeom prst="rect">
            <a:avLst/>
          </a:prstGeom>
          <a:noFill/>
          <a:ln w="6350" cap="flat">
            <a:solidFill>
              <a:schemeClr val="accent1"/>
            </a:solidFill>
            <a:miter lim="800000"/>
          </a:ln>
        </p:spPr>
        <p:txBody>
          <a:bodyPr wrap="square">
            <a:spAutoFit/>
          </a:bodyPr>
          <a:lstStyle/>
          <a:p>
            <a:pPr marL="325695" lvl="1" indent="-134110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</a:pPr>
            <a:r>
              <a:rPr lang="en-US" altLang="zh-CN" sz="1600" b="1" i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MINISO</a:t>
            </a:r>
            <a:r>
              <a:rPr lang="en-US" altLang="zh-CN" sz="16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Supply Chain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2FD9611-432E-AF88-9BE9-3F0256B24E2F}"/>
              </a:ext>
            </a:extLst>
          </p:cNvPr>
          <p:cNvGrpSpPr/>
          <p:nvPr/>
        </p:nvGrpSpPr>
        <p:grpSpPr>
          <a:xfrm>
            <a:off x="4095525" y="1297501"/>
            <a:ext cx="8096475" cy="2551734"/>
            <a:chOff x="4040432" y="1467907"/>
            <a:chExt cx="8096475" cy="2551734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7DF32BE-FEEA-7B20-AE13-F0A8EAA58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6596" y="1467907"/>
              <a:ext cx="4254928" cy="712019"/>
            </a:xfrm>
            <a:custGeom>
              <a:avLst/>
              <a:gdLst/>
              <a:ahLst/>
              <a:cxnLst>
                <a:cxn ang="0">
                  <a:pos x="1756" y="356"/>
                </a:cxn>
                <a:cxn ang="0">
                  <a:pos x="228" y="356"/>
                </a:cxn>
                <a:cxn ang="0">
                  <a:pos x="0" y="0"/>
                </a:cxn>
                <a:cxn ang="0">
                  <a:pos x="1761" y="0"/>
                </a:cxn>
                <a:cxn ang="0">
                  <a:pos x="1890" y="185"/>
                </a:cxn>
                <a:cxn ang="0">
                  <a:pos x="1756" y="356"/>
                </a:cxn>
              </a:cxnLst>
              <a:rect l="0" t="0" r="r" b="b"/>
              <a:pathLst>
                <a:path w="1890" h="356">
                  <a:moveTo>
                    <a:pt x="1756" y="356"/>
                  </a:moveTo>
                  <a:lnTo>
                    <a:pt x="228" y="356"/>
                  </a:lnTo>
                  <a:lnTo>
                    <a:pt x="0" y="0"/>
                  </a:lnTo>
                  <a:lnTo>
                    <a:pt x="1761" y="0"/>
                  </a:lnTo>
                  <a:lnTo>
                    <a:pt x="1890" y="185"/>
                  </a:lnTo>
                  <a:lnTo>
                    <a:pt x="1756" y="35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15214" tIns="57607" rIns="115214" bIns="57607" numCol="1" anchor="t" anchorCtr="0" compatLnSpc="1">
              <a:prstTxWarp prst="textNoShape">
                <a:avLst/>
              </a:prstTxWarp>
            </a:bodyPr>
            <a:lstStyle/>
            <a:p>
              <a:pPr defTabSz="12998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00" kern="0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5B85972E-9DC9-0109-2FFD-38B216AC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358" y="2175163"/>
              <a:ext cx="3975431" cy="706020"/>
            </a:xfrm>
            <a:custGeom>
              <a:avLst/>
              <a:gdLst/>
              <a:ahLst/>
              <a:cxnLst>
                <a:cxn ang="0">
                  <a:pos x="1892" y="182"/>
                </a:cxn>
                <a:cxn ang="0">
                  <a:pos x="1756" y="353"/>
                </a:cxn>
                <a:cxn ang="0">
                  <a:pos x="228" y="353"/>
                </a:cxn>
                <a:cxn ang="0">
                  <a:pos x="0" y="0"/>
                </a:cxn>
                <a:cxn ang="0">
                  <a:pos x="1763" y="0"/>
                </a:cxn>
                <a:cxn ang="0">
                  <a:pos x="1892" y="182"/>
                </a:cxn>
              </a:cxnLst>
              <a:rect l="0" t="0" r="r" b="b"/>
              <a:pathLst>
                <a:path w="1892" h="353">
                  <a:moveTo>
                    <a:pt x="1892" y="182"/>
                  </a:moveTo>
                  <a:lnTo>
                    <a:pt x="1756" y="353"/>
                  </a:lnTo>
                  <a:lnTo>
                    <a:pt x="228" y="353"/>
                  </a:lnTo>
                  <a:lnTo>
                    <a:pt x="0" y="0"/>
                  </a:lnTo>
                  <a:lnTo>
                    <a:pt x="1763" y="0"/>
                  </a:lnTo>
                  <a:lnTo>
                    <a:pt x="1892" y="182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5214" tIns="57607" rIns="115214" bIns="57607" numCol="1" anchor="t" anchorCtr="0" compatLnSpc="1">
              <a:prstTxWarp prst="textNoShape">
                <a:avLst/>
              </a:prstTxWarp>
            </a:bodyPr>
            <a:lstStyle/>
            <a:p>
              <a:pPr defTabSz="12998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00" kern="0" dirty="0">
                <a:solidFill>
                  <a:srgbClr val="262626"/>
                </a:solidFill>
                <a:latin typeface="Roboto Condensed"/>
              </a:endParaRPr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7F50F5A3-367E-BBFA-6F63-2481C6446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37" y="2878216"/>
              <a:ext cx="3842270" cy="872978"/>
            </a:xfrm>
            <a:custGeom>
              <a:avLst/>
              <a:gdLst/>
              <a:ahLst/>
              <a:cxnLst>
                <a:cxn ang="0">
                  <a:pos x="1890" y="185"/>
                </a:cxn>
                <a:cxn ang="0">
                  <a:pos x="1756" y="356"/>
                </a:cxn>
                <a:cxn ang="0">
                  <a:pos x="228" y="356"/>
                </a:cxn>
                <a:cxn ang="0">
                  <a:pos x="0" y="0"/>
                </a:cxn>
                <a:cxn ang="0">
                  <a:pos x="1761" y="0"/>
                </a:cxn>
                <a:cxn ang="0">
                  <a:pos x="1890" y="185"/>
                </a:cxn>
              </a:cxnLst>
              <a:rect l="0" t="0" r="r" b="b"/>
              <a:pathLst>
                <a:path w="1890" h="356">
                  <a:moveTo>
                    <a:pt x="1890" y="185"/>
                  </a:moveTo>
                  <a:lnTo>
                    <a:pt x="1756" y="356"/>
                  </a:lnTo>
                  <a:lnTo>
                    <a:pt x="228" y="356"/>
                  </a:lnTo>
                  <a:lnTo>
                    <a:pt x="0" y="0"/>
                  </a:lnTo>
                  <a:lnTo>
                    <a:pt x="1761" y="0"/>
                  </a:lnTo>
                  <a:lnTo>
                    <a:pt x="1890" y="18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15214" tIns="57607" rIns="115214" bIns="57607" numCol="1" anchor="t" anchorCtr="0" compatLnSpc="1">
              <a:prstTxWarp prst="textNoShape">
                <a:avLst/>
              </a:prstTxWarp>
            </a:bodyPr>
            <a:lstStyle/>
            <a:p>
              <a:pPr defTabSz="12998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500" kern="0" dirty="0">
                <a:solidFill>
                  <a:srgbClr val="262626"/>
                </a:solidFill>
                <a:latin typeface="Roboto Condensed"/>
              </a:endParaRPr>
            </a:p>
          </p:txBody>
        </p:sp>
        <p:grpSp>
          <p:nvGrpSpPr>
            <p:cNvPr id="32" name="Group 27">
              <a:extLst>
                <a:ext uri="{FF2B5EF4-FFF2-40B4-BE49-F238E27FC236}">
                  <a16:creationId xmlns:a16="http://schemas.microsoft.com/office/drawing/2014/main" id="{C32737C5-0F40-15BA-BC87-1E2AD0547971}"/>
                </a:ext>
              </a:extLst>
            </p:cNvPr>
            <p:cNvGrpSpPr/>
            <p:nvPr/>
          </p:nvGrpSpPr>
          <p:grpSpPr>
            <a:xfrm>
              <a:off x="5845516" y="2473599"/>
              <a:ext cx="2665461" cy="1546042"/>
              <a:chOff x="2112963" y="2387601"/>
              <a:chExt cx="2192743" cy="1227138"/>
            </a:xfrm>
          </p:grpSpPr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C23432D0-50B1-FC8E-6AC2-707297B02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6175" y="2387601"/>
                <a:ext cx="1597025" cy="658813"/>
              </a:xfrm>
              <a:custGeom>
                <a:avLst/>
                <a:gdLst/>
                <a:ahLst/>
                <a:cxnLst>
                  <a:cxn ang="0">
                    <a:pos x="535" y="0"/>
                  </a:cxn>
                  <a:cxn ang="0">
                    <a:pos x="1006" y="215"/>
                  </a:cxn>
                  <a:cxn ang="0">
                    <a:pos x="557" y="415"/>
                  </a:cxn>
                  <a:cxn ang="0">
                    <a:pos x="0" y="224"/>
                  </a:cxn>
                  <a:cxn ang="0">
                    <a:pos x="535" y="0"/>
                  </a:cxn>
                  <a:cxn ang="0">
                    <a:pos x="552" y="320"/>
                  </a:cxn>
                  <a:cxn ang="0">
                    <a:pos x="550" y="320"/>
                  </a:cxn>
                  <a:cxn ang="0">
                    <a:pos x="552" y="320"/>
                  </a:cxn>
                  <a:cxn ang="0">
                    <a:pos x="555" y="323"/>
                  </a:cxn>
                  <a:cxn ang="0">
                    <a:pos x="552" y="320"/>
                  </a:cxn>
                </a:cxnLst>
                <a:rect l="0" t="0" r="r" b="b"/>
                <a:pathLst>
                  <a:path w="1006" h="415">
                    <a:moveTo>
                      <a:pt x="535" y="0"/>
                    </a:moveTo>
                    <a:lnTo>
                      <a:pt x="1006" y="215"/>
                    </a:lnTo>
                    <a:lnTo>
                      <a:pt x="557" y="415"/>
                    </a:lnTo>
                    <a:lnTo>
                      <a:pt x="0" y="224"/>
                    </a:lnTo>
                    <a:lnTo>
                      <a:pt x="535" y="0"/>
                    </a:lnTo>
                    <a:close/>
                    <a:moveTo>
                      <a:pt x="552" y="320"/>
                    </a:moveTo>
                    <a:lnTo>
                      <a:pt x="550" y="320"/>
                    </a:lnTo>
                    <a:lnTo>
                      <a:pt x="552" y="320"/>
                    </a:lnTo>
                    <a:lnTo>
                      <a:pt x="555" y="323"/>
                    </a:lnTo>
                    <a:lnTo>
                      <a:pt x="552" y="320"/>
                    </a:lnTo>
                    <a:close/>
                  </a:path>
                </a:pathLst>
              </a:custGeom>
              <a:solidFill>
                <a:srgbClr val="D9252F">
                  <a:alpha val="82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998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00" kern="0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2D4742F7-BDFA-276E-8792-9793324CD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9706" y="2728914"/>
                <a:ext cx="1016000" cy="885825"/>
              </a:xfrm>
              <a:custGeom>
                <a:avLst/>
                <a:gdLst/>
                <a:ahLst/>
                <a:cxnLst>
                  <a:cxn ang="0">
                    <a:pos x="449" y="0"/>
                  </a:cxn>
                  <a:cxn ang="0">
                    <a:pos x="454" y="2"/>
                  </a:cxn>
                  <a:cxn ang="0">
                    <a:pos x="640" y="292"/>
                  </a:cxn>
                  <a:cxn ang="0">
                    <a:pos x="17" y="558"/>
                  </a:cxn>
                  <a:cxn ang="0">
                    <a:pos x="0" y="200"/>
                  </a:cxn>
                  <a:cxn ang="0">
                    <a:pos x="449" y="0"/>
                  </a:cxn>
                </a:cxnLst>
                <a:rect l="0" t="0" r="r" b="b"/>
                <a:pathLst>
                  <a:path w="640" h="558">
                    <a:moveTo>
                      <a:pt x="449" y="0"/>
                    </a:moveTo>
                    <a:lnTo>
                      <a:pt x="454" y="2"/>
                    </a:lnTo>
                    <a:lnTo>
                      <a:pt x="640" y="292"/>
                    </a:lnTo>
                    <a:lnTo>
                      <a:pt x="17" y="558"/>
                    </a:lnTo>
                    <a:lnTo>
                      <a:pt x="0" y="200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D9252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998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00" kern="0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67F5916C-819F-8752-400C-429055E01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963" y="2743201"/>
                <a:ext cx="1214438" cy="871538"/>
              </a:xfrm>
              <a:custGeom>
                <a:avLst/>
                <a:gdLst/>
                <a:ahLst/>
                <a:cxnLst>
                  <a:cxn ang="0">
                    <a:pos x="0" y="296"/>
                  </a:cxn>
                  <a:cxn ang="0">
                    <a:pos x="191" y="0"/>
                  </a:cxn>
                  <a:cxn ang="0">
                    <a:pos x="748" y="191"/>
                  </a:cxn>
                  <a:cxn ang="0">
                    <a:pos x="765" y="549"/>
                  </a:cxn>
                  <a:cxn ang="0">
                    <a:pos x="0" y="296"/>
                  </a:cxn>
                </a:cxnLst>
                <a:rect l="0" t="0" r="r" b="b"/>
                <a:pathLst>
                  <a:path w="765" h="549">
                    <a:moveTo>
                      <a:pt x="0" y="296"/>
                    </a:moveTo>
                    <a:lnTo>
                      <a:pt x="191" y="0"/>
                    </a:lnTo>
                    <a:lnTo>
                      <a:pt x="748" y="191"/>
                    </a:lnTo>
                    <a:lnTo>
                      <a:pt x="765" y="549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998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00" kern="0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</p:grpSp>
        <p:grpSp>
          <p:nvGrpSpPr>
            <p:cNvPr id="36" name="Group 28">
              <a:extLst>
                <a:ext uri="{FF2B5EF4-FFF2-40B4-BE49-F238E27FC236}">
                  <a16:creationId xmlns:a16="http://schemas.microsoft.com/office/drawing/2014/main" id="{8EF33CB8-DD75-15D4-C9DE-11E4142CA6FF}"/>
                </a:ext>
              </a:extLst>
            </p:cNvPr>
            <p:cNvGrpSpPr/>
            <p:nvPr/>
          </p:nvGrpSpPr>
          <p:grpSpPr>
            <a:xfrm>
              <a:off x="6294729" y="1940919"/>
              <a:ext cx="1773143" cy="1194033"/>
              <a:chOff x="2486025" y="1947863"/>
              <a:chExt cx="1457326" cy="947738"/>
            </a:xfrm>
          </p:grpSpPr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B1D7A152-1D25-3FA8-120A-A40D62428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9238" y="1947863"/>
                <a:ext cx="858838" cy="366713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541" y="125"/>
                  </a:cxn>
                  <a:cxn ang="0">
                    <a:pos x="298" y="231"/>
                  </a:cxn>
                  <a:cxn ang="0">
                    <a:pos x="0" y="134"/>
                  </a:cxn>
                  <a:cxn ang="0">
                    <a:pos x="287" y="0"/>
                  </a:cxn>
                </a:cxnLst>
                <a:rect l="0" t="0" r="r" b="b"/>
                <a:pathLst>
                  <a:path w="541" h="231">
                    <a:moveTo>
                      <a:pt x="287" y="0"/>
                    </a:moveTo>
                    <a:lnTo>
                      <a:pt x="541" y="125"/>
                    </a:lnTo>
                    <a:lnTo>
                      <a:pt x="298" y="231"/>
                    </a:lnTo>
                    <a:lnTo>
                      <a:pt x="0" y="134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998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00" kern="0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38" name="Freeform 16">
                <a:extLst>
                  <a:ext uri="{FF2B5EF4-FFF2-40B4-BE49-F238E27FC236}">
                    <a16:creationId xmlns:a16="http://schemas.microsoft.com/office/drawing/2014/main" id="{903AE074-CBC5-89AA-8160-B281D2AE8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2313" y="2146301"/>
                <a:ext cx="681038" cy="749300"/>
              </a:xfrm>
              <a:custGeom>
                <a:avLst/>
                <a:gdLst/>
                <a:ahLst/>
                <a:cxnLst>
                  <a:cxn ang="0">
                    <a:pos x="19" y="472"/>
                  </a:cxn>
                  <a:cxn ang="0">
                    <a:pos x="0" y="106"/>
                  </a:cxn>
                  <a:cxn ang="0">
                    <a:pos x="243" y="0"/>
                  </a:cxn>
                  <a:cxn ang="0">
                    <a:pos x="429" y="295"/>
                  </a:cxn>
                  <a:cxn ang="0">
                    <a:pos x="19" y="472"/>
                  </a:cxn>
                </a:cxnLst>
                <a:rect l="0" t="0" r="r" b="b"/>
                <a:pathLst>
                  <a:path w="429" h="472">
                    <a:moveTo>
                      <a:pt x="19" y="472"/>
                    </a:moveTo>
                    <a:lnTo>
                      <a:pt x="0" y="106"/>
                    </a:lnTo>
                    <a:lnTo>
                      <a:pt x="243" y="0"/>
                    </a:lnTo>
                    <a:lnTo>
                      <a:pt x="429" y="295"/>
                    </a:lnTo>
                    <a:lnTo>
                      <a:pt x="19" y="47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8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998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00" kern="0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975CC2D5-B8CD-1223-55C0-DBCB08B6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6025" y="2160588"/>
                <a:ext cx="806450" cy="735013"/>
              </a:xfrm>
              <a:custGeom>
                <a:avLst/>
                <a:gdLst/>
                <a:ahLst/>
                <a:cxnLst>
                  <a:cxn ang="0">
                    <a:pos x="191" y="0"/>
                  </a:cxn>
                  <a:cxn ang="0">
                    <a:pos x="489" y="97"/>
                  </a:cxn>
                  <a:cxn ang="0">
                    <a:pos x="508" y="463"/>
                  </a:cxn>
                  <a:cxn ang="0">
                    <a:pos x="506" y="463"/>
                  </a:cxn>
                  <a:cxn ang="0">
                    <a:pos x="0" y="297"/>
                  </a:cxn>
                  <a:cxn ang="0">
                    <a:pos x="191" y="0"/>
                  </a:cxn>
                  <a:cxn ang="0">
                    <a:pos x="191" y="0"/>
                  </a:cxn>
                </a:cxnLst>
                <a:rect l="0" t="0" r="r" b="b"/>
                <a:pathLst>
                  <a:path w="508" h="463">
                    <a:moveTo>
                      <a:pt x="191" y="0"/>
                    </a:moveTo>
                    <a:lnTo>
                      <a:pt x="489" y="97"/>
                    </a:lnTo>
                    <a:lnTo>
                      <a:pt x="508" y="463"/>
                    </a:lnTo>
                    <a:lnTo>
                      <a:pt x="506" y="463"/>
                    </a:lnTo>
                    <a:lnTo>
                      <a:pt x="0" y="297"/>
                    </a:lnTo>
                    <a:lnTo>
                      <a:pt x="191" y="0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998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00" kern="0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</p:grpSp>
        <p:grpSp>
          <p:nvGrpSpPr>
            <p:cNvPr id="40" name="Group 29">
              <a:extLst>
                <a:ext uri="{FF2B5EF4-FFF2-40B4-BE49-F238E27FC236}">
                  <a16:creationId xmlns:a16="http://schemas.microsoft.com/office/drawing/2014/main" id="{4192C841-8232-7163-FBF2-CF59FCFFDDDB}"/>
                </a:ext>
              </a:extLst>
            </p:cNvPr>
            <p:cNvGrpSpPr/>
            <p:nvPr/>
          </p:nvGrpSpPr>
          <p:grpSpPr>
            <a:xfrm>
              <a:off x="6758829" y="1479021"/>
              <a:ext cx="845573" cy="787830"/>
              <a:chOff x="2862263" y="1481138"/>
              <a:chExt cx="712787" cy="687388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8538F837-C643-CA8F-3730-853195F97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450" y="1481138"/>
                <a:ext cx="355600" cy="687388"/>
              </a:xfrm>
              <a:custGeom>
                <a:avLst/>
                <a:gdLst/>
                <a:ahLst/>
                <a:cxnLst>
                  <a:cxn ang="0">
                    <a:pos x="224" y="347"/>
                  </a:cxn>
                  <a:cxn ang="0">
                    <a:pos x="22" y="433"/>
                  </a:cxn>
                  <a:cxn ang="0">
                    <a:pos x="0" y="0"/>
                  </a:cxn>
                  <a:cxn ang="0">
                    <a:pos x="224" y="347"/>
                  </a:cxn>
                </a:cxnLst>
                <a:rect l="0" t="0" r="r" b="b"/>
                <a:pathLst>
                  <a:path w="224" h="433">
                    <a:moveTo>
                      <a:pt x="224" y="347"/>
                    </a:moveTo>
                    <a:lnTo>
                      <a:pt x="22" y="433"/>
                    </a:lnTo>
                    <a:lnTo>
                      <a:pt x="0" y="0"/>
                    </a:lnTo>
                    <a:lnTo>
                      <a:pt x="224" y="3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998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00" kern="0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F1ECB863-7BDD-B7B8-D452-47D729986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2263" y="1481138"/>
                <a:ext cx="392113" cy="687388"/>
              </a:xfrm>
              <a:custGeom>
                <a:avLst/>
                <a:gdLst/>
                <a:ahLst/>
                <a:cxnLst>
                  <a:cxn ang="0">
                    <a:pos x="247" y="433"/>
                  </a:cxn>
                  <a:cxn ang="0">
                    <a:pos x="0" y="354"/>
                  </a:cxn>
                  <a:cxn ang="0">
                    <a:pos x="225" y="0"/>
                  </a:cxn>
                  <a:cxn ang="0">
                    <a:pos x="247" y="433"/>
                  </a:cxn>
                </a:cxnLst>
                <a:rect l="0" t="0" r="r" b="b"/>
                <a:pathLst>
                  <a:path w="247" h="433">
                    <a:moveTo>
                      <a:pt x="247" y="433"/>
                    </a:moveTo>
                    <a:lnTo>
                      <a:pt x="0" y="354"/>
                    </a:lnTo>
                    <a:lnTo>
                      <a:pt x="225" y="0"/>
                    </a:lnTo>
                    <a:lnTo>
                      <a:pt x="247" y="43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998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500" kern="0" dirty="0">
                  <a:solidFill>
                    <a:srgbClr val="262626"/>
                  </a:solidFill>
                  <a:latin typeface="Roboto Condensed"/>
                </a:endParaRPr>
              </a:p>
            </p:txBody>
          </p:sp>
        </p:grpSp>
        <p:sp>
          <p:nvSpPr>
            <p:cNvPr id="44" name="TextBox 60">
              <a:extLst>
                <a:ext uri="{FF2B5EF4-FFF2-40B4-BE49-F238E27FC236}">
                  <a16:creationId xmlns:a16="http://schemas.microsoft.com/office/drawing/2014/main" id="{AA271C42-BF97-F52E-ED8A-840B5FC6522A}"/>
                </a:ext>
              </a:extLst>
            </p:cNvPr>
            <p:cNvSpPr txBox="1"/>
            <p:nvPr/>
          </p:nvSpPr>
          <p:spPr>
            <a:xfrm>
              <a:off x="7643639" y="1520802"/>
              <a:ext cx="3744655" cy="670337"/>
            </a:xfrm>
            <a:prstGeom prst="rect">
              <a:avLst/>
            </a:prstGeom>
            <a:noFill/>
          </p:spPr>
          <p:txBody>
            <a:bodyPr wrap="square" lIns="115214" tIns="57607" rIns="115214" bIns="57607" rtlCol="0">
              <a:spAutoFit/>
            </a:bodyPr>
            <a:lstStyle/>
            <a:p>
              <a:pPr marL="171450" indent="-171450" defTabSz="1299849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Direct supply from high-quality suppliers</a:t>
              </a:r>
            </a:p>
            <a:p>
              <a:pPr marL="171450" indent="-171450" defTabSz="1299849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Centralized negotiation with scale of over 5,300 stores, leveraging volume to reduce price</a:t>
              </a:r>
            </a:p>
          </p:txBody>
        </p:sp>
        <p:sp>
          <p:nvSpPr>
            <p:cNvPr id="45" name="TextBox 62">
              <a:extLst>
                <a:ext uri="{FF2B5EF4-FFF2-40B4-BE49-F238E27FC236}">
                  <a16:creationId xmlns:a16="http://schemas.microsoft.com/office/drawing/2014/main" id="{6676D5B7-0C8C-2D8F-C856-614BF6BC9276}"/>
                </a:ext>
              </a:extLst>
            </p:cNvPr>
            <p:cNvSpPr txBox="1"/>
            <p:nvPr/>
          </p:nvSpPr>
          <p:spPr>
            <a:xfrm>
              <a:off x="8139254" y="2215044"/>
              <a:ext cx="3631309" cy="670337"/>
            </a:xfrm>
            <a:prstGeom prst="rect">
              <a:avLst/>
            </a:prstGeom>
            <a:noFill/>
          </p:spPr>
          <p:txBody>
            <a:bodyPr wrap="square" lIns="115214" tIns="57607" rIns="115214" bIns="57607" rtlCol="0">
              <a:spAutoFit/>
            </a:bodyPr>
            <a:lstStyle/>
            <a:p>
              <a:pPr marL="171450" indent="-171450" defTabSz="1299849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Smart stores achieve full digitalization.</a:t>
              </a:r>
            </a:p>
            <a:p>
              <a:pPr marL="171450" indent="-171450" defTabSz="1299849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High-frequency data communication with suppliers</a:t>
              </a:r>
            </a:p>
          </p:txBody>
        </p:sp>
        <p:sp>
          <p:nvSpPr>
            <p:cNvPr id="46" name="TextBox 63">
              <a:extLst>
                <a:ext uri="{FF2B5EF4-FFF2-40B4-BE49-F238E27FC236}">
                  <a16:creationId xmlns:a16="http://schemas.microsoft.com/office/drawing/2014/main" id="{9F7744C7-4D3B-E596-AA92-E3F3E8682F27}"/>
                </a:ext>
              </a:extLst>
            </p:cNvPr>
            <p:cNvSpPr txBox="1"/>
            <p:nvPr/>
          </p:nvSpPr>
          <p:spPr>
            <a:xfrm>
              <a:off x="8542399" y="2898395"/>
              <a:ext cx="3583175" cy="855003"/>
            </a:xfrm>
            <a:prstGeom prst="rect">
              <a:avLst/>
            </a:prstGeom>
            <a:noFill/>
          </p:spPr>
          <p:txBody>
            <a:bodyPr wrap="square" lIns="115214" tIns="57607" rIns="115214" bIns="57607" rtlCol="0">
              <a:spAutoFit/>
            </a:bodyPr>
            <a:lstStyle/>
            <a:p>
              <a:pPr marL="171450" indent="-171450" defTabSz="1299849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Offline-to-private-domain traffic conversion</a:t>
              </a:r>
            </a:p>
            <a:p>
              <a:pPr marL="171450" indent="-171450" defTabSz="1299849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Promote O2O consumption loop</a:t>
              </a:r>
            </a:p>
            <a:p>
              <a:pPr marL="171450" indent="-171450" defTabSz="1299849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Private-domain users + platforms like </a:t>
              </a:r>
              <a:r>
                <a:rPr lang="en-US" sz="1200" dirty="0" err="1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Meituan</a:t>
              </a:r>
              <a:r>
                <a:rPr lang="en-US" sz="1200" dirty="0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200" dirty="0" err="1">
                  <a:solidFill>
                    <a:srgbClr val="FFFFFF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Ele.me</a:t>
              </a:r>
              <a:endParaRPr lang="en-US" sz="1200" dirty="0">
                <a:solidFill>
                  <a:srgbClr val="FFFFFF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B8E41937-44C0-3E1D-63C5-8A57E7A0979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4040432" y="1660625"/>
              <a:ext cx="1116227" cy="3139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algn="ctr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 anchorCtr="1"/>
            <a:lstStyle/>
            <a:p>
              <a:pPr lvl="0"/>
              <a:r>
                <a:rPr lang="en-US" altLang="zh-CN" sz="1600" b="1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Supplier</a:t>
              </a:r>
              <a:endParaRPr lang="zh-CN" altLang="en-US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870EC06C-098E-1491-C73A-934971D9EC23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4042061" y="2357563"/>
              <a:ext cx="1112969" cy="34121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lIns="36000" tIns="36000" rIns="36000" bIns="36000" anchor="ctr" anchorCtr="1"/>
            <a:lstStyle/>
            <a:p>
              <a:pPr>
                <a:lnSpc>
                  <a:spcPct val="106000"/>
                </a:lnSpc>
                <a:defRPr/>
              </a:pPr>
              <a:r>
                <a:rPr lang="en-US" sz="1600" b="1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Stores</a:t>
              </a: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E2D452CD-64EC-FBC3-AAF2-904C9823854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4040432" y="3112768"/>
              <a:ext cx="1058474" cy="48663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90000"/>
              </a:schemeClr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36000" tIns="36000" rIns="36000" bIns="36000" anchor="ctr" anchorCtr="1"/>
            <a:lstStyle/>
            <a:p>
              <a:pPr algn="ctr">
                <a:lnSpc>
                  <a:spcPct val="106000"/>
                </a:lnSpc>
                <a:defRPr/>
              </a:pPr>
              <a:r>
                <a:rPr lang="en-US" sz="1600" b="1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Offline Consumers</a:t>
              </a:r>
            </a:p>
          </p:txBody>
        </p:sp>
        <p:cxnSp>
          <p:nvCxnSpPr>
            <p:cNvPr id="48" name="Straight Connector 40">
              <a:extLst>
                <a:ext uri="{FF2B5EF4-FFF2-40B4-BE49-F238E27FC236}">
                  <a16:creationId xmlns:a16="http://schemas.microsoft.com/office/drawing/2014/main" id="{0C090ABB-6705-4993-6252-E783BB001AC1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flipH="1">
              <a:off x="5156659" y="1817591"/>
              <a:ext cx="1506992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5000"/>
                </a:schemeClr>
              </a:solidFill>
              <a:prstDash val="sysDot"/>
              <a:headEnd type="oval"/>
              <a:tailEnd type="oval"/>
            </a:ln>
            <a:effectLst/>
          </p:spPr>
        </p:cxnSp>
        <p:cxnSp>
          <p:nvCxnSpPr>
            <p:cNvPr id="49" name="Straight Connector 46">
              <a:extLst>
                <a:ext uri="{FF2B5EF4-FFF2-40B4-BE49-F238E27FC236}">
                  <a16:creationId xmlns:a16="http://schemas.microsoft.com/office/drawing/2014/main" id="{E4512A29-3C7A-85C7-CA8A-BD5F0BDE1B4C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flipH="1">
              <a:off x="5155030" y="2525141"/>
              <a:ext cx="1112969" cy="3032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5000"/>
                </a:schemeClr>
              </a:solidFill>
              <a:prstDash val="sysDot"/>
              <a:headEnd type="oval"/>
              <a:tailEnd type="oval"/>
            </a:ln>
            <a:effectLst/>
          </p:spPr>
        </p:cxnSp>
        <p:cxnSp>
          <p:nvCxnSpPr>
            <p:cNvPr id="50" name="Straight Connector 48">
              <a:extLst>
                <a:ext uri="{FF2B5EF4-FFF2-40B4-BE49-F238E27FC236}">
                  <a16:creationId xmlns:a16="http://schemas.microsoft.com/office/drawing/2014/main" id="{559CD653-B221-CCF6-EFFB-455882FFB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8906" y="3361950"/>
              <a:ext cx="746610" cy="6012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5000"/>
                </a:schemeClr>
              </a:solidFill>
              <a:prstDash val="sysDot"/>
              <a:headEnd type="oval"/>
              <a:tailEnd type="oval"/>
            </a:ln>
            <a:effectLst/>
          </p:spPr>
        </p:cxnSp>
      </p:grpSp>
      <p:sp>
        <p:nvSpPr>
          <p:cNvPr id="67" name="Rectangle 4">
            <a:extLst>
              <a:ext uri="{FF2B5EF4-FFF2-40B4-BE49-F238E27FC236}">
                <a16:creationId xmlns:a16="http://schemas.microsoft.com/office/drawing/2014/main" id="{D8CF4F9F-DE52-1C99-61CF-D9BB8C024C9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4921991" y="3989351"/>
            <a:ext cx="5053162" cy="809957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 w="12700" algn="ctr">
            <a:solidFill>
              <a:schemeClr val="tx2">
                <a:lumMod val="9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 anchorCtr="1"/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Integration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Information Barriers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sz="16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Costs and Improving Efficiency</a:t>
            </a:r>
          </a:p>
        </p:txBody>
      </p:sp>
      <p:pic>
        <p:nvPicPr>
          <p:cNvPr id="69" name="图形 68" descr="用户">
            <a:extLst>
              <a:ext uri="{FF2B5EF4-FFF2-40B4-BE49-F238E27FC236}">
                <a16:creationId xmlns:a16="http://schemas.microsoft.com/office/drawing/2014/main" id="{CACF0871-FD57-21AB-9160-39E188D6C7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1810" y="1651834"/>
            <a:ext cx="330129" cy="330129"/>
          </a:xfrm>
          <a:prstGeom prst="rect">
            <a:avLst/>
          </a:prstGeom>
        </p:spPr>
      </p:pic>
      <p:pic>
        <p:nvPicPr>
          <p:cNvPr id="71" name="图形 70" descr="应用商店">
            <a:extLst>
              <a:ext uri="{FF2B5EF4-FFF2-40B4-BE49-F238E27FC236}">
                <a16:creationId xmlns:a16="http://schemas.microsoft.com/office/drawing/2014/main" id="{E1EF1652-8818-F33A-C59B-807F4DE736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57943" y="2292786"/>
            <a:ext cx="402720" cy="402720"/>
          </a:xfrm>
          <a:prstGeom prst="rect">
            <a:avLst/>
          </a:prstGeom>
        </p:spPr>
      </p:pic>
      <p:pic>
        <p:nvPicPr>
          <p:cNvPr id="73" name="图形 72" descr="人群">
            <a:extLst>
              <a:ext uri="{FF2B5EF4-FFF2-40B4-BE49-F238E27FC236}">
                <a16:creationId xmlns:a16="http://schemas.microsoft.com/office/drawing/2014/main" id="{93B079F2-FDF0-FC05-9BAF-6177C25A70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41455" y="3058110"/>
            <a:ext cx="432977" cy="43297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DF06E5-EF97-37CE-195D-3AC3C65CED2E}"/>
              </a:ext>
            </a:extLst>
          </p:cNvPr>
          <p:cNvSpPr txBox="1"/>
          <p:nvPr/>
        </p:nvSpPr>
        <p:spPr>
          <a:xfrm>
            <a:off x="535941" y="5208926"/>
            <a:ext cx="7172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Collaboration with High-Quality Suppliers</a:t>
            </a:r>
            <a:r>
              <a:rPr lang="en-US" altLang="zh-CN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1,400 suppliers</a:t>
            </a:r>
            <a:r>
              <a:rPr lang="en-US" altLang="zh-CN" i="1" dirty="0"/>
              <a:t>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F8BE40-4574-19DB-86EA-C4C41DF3CCCB}"/>
              </a:ext>
            </a:extLst>
          </p:cNvPr>
          <p:cNvSpPr txBox="1"/>
          <p:nvPr/>
        </p:nvSpPr>
        <p:spPr>
          <a:xfrm>
            <a:off x="535941" y="5600451"/>
            <a:ext cx="7123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Bulk Procurement Enhances Bargaining Power</a:t>
            </a:r>
            <a:r>
              <a:rPr lang="en-US" altLang="zh-CN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procurement cost ratio from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five suppliers decreased to 8.4%, while the largest supplier's share dropped to 1.9%.</a:t>
            </a:r>
            <a:r>
              <a:rPr lang="en-US" altLang="zh-CN" i="1" dirty="0"/>
              <a:t>)</a:t>
            </a: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D9683960-56A0-7FD3-4407-7F553D138515}"/>
              </a:ext>
            </a:extLst>
          </p:cNvPr>
          <p:cNvGraphicFramePr>
            <a:graphicFrameLocks/>
          </p:cNvGraphicFramePr>
          <p:nvPr/>
        </p:nvGraphicFramePr>
        <p:xfrm>
          <a:off x="8149162" y="4843254"/>
          <a:ext cx="3467455" cy="1751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23" name="Rectangle 1">
            <a:extLst>
              <a:ext uri="{FF2B5EF4-FFF2-40B4-BE49-F238E27FC236}">
                <a16:creationId xmlns:a16="http://schemas.microsoft.com/office/drawing/2014/main" id="{C34C9548-520E-7568-618D-F39354B1E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5430" y="6541659"/>
            <a:ext cx="29491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1.9 Procurement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5 Suppliers</a:t>
            </a:r>
          </a:p>
        </p:txBody>
      </p:sp>
      <p:sp>
        <p:nvSpPr>
          <p:cNvPr id="25" name="Arrow: Right 81">
            <a:extLst>
              <a:ext uri="{FF2B5EF4-FFF2-40B4-BE49-F238E27FC236}">
                <a16:creationId xmlns:a16="http://schemas.microsoft.com/office/drawing/2014/main" id="{C4C69A88-7A2A-E461-0DE4-8C8B3A2D56DB}"/>
              </a:ext>
            </a:extLst>
          </p:cNvPr>
          <p:cNvSpPr/>
          <p:nvPr/>
        </p:nvSpPr>
        <p:spPr>
          <a:xfrm>
            <a:off x="7719928" y="5499149"/>
            <a:ext cx="429234" cy="429156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rgbClr val="DC2731">
                  <a:tint val="66000"/>
                  <a:satMod val="160000"/>
                </a:srgbClr>
              </a:gs>
              <a:gs pos="50000">
                <a:srgbClr val="DC2731">
                  <a:tint val="44500"/>
                  <a:satMod val="160000"/>
                </a:srgbClr>
              </a:gs>
              <a:gs pos="100000">
                <a:srgbClr val="DC2731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308C77-5262-EC4C-AEA2-CBA5CF8233AB}"/>
              </a:ext>
            </a:extLst>
          </p:cNvPr>
          <p:cNvCxnSpPr>
            <a:cxnSpLocks/>
          </p:cNvCxnSpPr>
          <p:nvPr/>
        </p:nvCxnSpPr>
        <p:spPr>
          <a:xfrm>
            <a:off x="3647728" y="609290"/>
            <a:ext cx="0" cy="4403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1997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55093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32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Business Analysis: Channel-Driven </a:t>
            </a:r>
            <a:endParaRPr lang="en-US" altLang="zh-CN" sz="3200" dirty="0">
              <a:solidFill>
                <a:srgbClr val="B40C08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CD70AB-87B1-6047-21AF-C53F934C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0"/>
            <a:ext cx="680279" cy="830535"/>
          </a:xfrm>
          <a:prstGeom prst="rect">
            <a:avLst/>
          </a:prstGeom>
        </p:spPr>
      </p:pic>
      <p:sp>
        <p:nvSpPr>
          <p:cNvPr id="23" name="矩形: 圆角 6">
            <a:extLst>
              <a:ext uri="{FF2B5EF4-FFF2-40B4-BE49-F238E27FC236}">
                <a16:creationId xmlns:a16="http://schemas.microsoft.com/office/drawing/2014/main" id="{48D3B75C-2061-D26A-F2FF-D1B33B7D8CCC}"/>
              </a:ext>
            </a:extLst>
          </p:cNvPr>
          <p:cNvSpPr/>
          <p:nvPr/>
        </p:nvSpPr>
        <p:spPr>
          <a:xfrm>
            <a:off x="466218" y="905628"/>
            <a:ext cx="11079529" cy="627026"/>
          </a:xfrm>
          <a:prstGeom prst="roundRect">
            <a:avLst/>
          </a:prstGeom>
          <a:solidFill>
            <a:srgbClr val="F8DE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i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Strategy: </a:t>
            </a:r>
            <a:r>
              <a:rPr lang="en-US" altLang="zh-CN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Light-Asset</a:t>
            </a:r>
            <a:r>
              <a:rPr lang="en-US" altLang="zh-CN" b="1" i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Franchise Expansion, Flexible Store Formats</a:t>
            </a:r>
            <a:br>
              <a:rPr lang="en-US" altLang="zh-CN" b="1" i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i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Adapting to Local Conditions with Flexible Layouts — Three Store Types Driving Growth Together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690A4D8-D294-383D-4A32-B2EE8EC56221}"/>
              </a:ext>
            </a:extLst>
          </p:cNvPr>
          <p:cNvGrpSpPr/>
          <p:nvPr/>
        </p:nvGrpSpPr>
        <p:grpSpPr>
          <a:xfrm>
            <a:off x="619353" y="4059707"/>
            <a:ext cx="5878051" cy="2743200"/>
            <a:chOff x="143441" y="1806466"/>
            <a:chExt cx="5878051" cy="2743200"/>
          </a:xfrm>
        </p:grpSpPr>
        <p:graphicFrame>
          <p:nvGraphicFramePr>
            <p:cNvPr id="25" name="图表 24">
              <a:extLst>
                <a:ext uri="{FF2B5EF4-FFF2-40B4-BE49-F238E27FC236}">
                  <a16:creationId xmlns:a16="http://schemas.microsoft.com/office/drawing/2014/main" id="{B1591D20-21B3-4468-FCC9-B22B63C2FD9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43441" y="1806466"/>
            <a:ext cx="3490409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43" name="图表 42">
              <a:extLst>
                <a:ext uri="{FF2B5EF4-FFF2-40B4-BE49-F238E27FC236}">
                  <a16:creationId xmlns:a16="http://schemas.microsoft.com/office/drawing/2014/main" id="{29A514E8-7101-E611-256D-C9843AD04B5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397539" y="2151959"/>
            <a:ext cx="3623953" cy="22413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35FE2D34-D71B-04B0-9113-E34664196A9F}"/>
                </a:ext>
              </a:extLst>
            </p:cNvPr>
            <p:cNvGrpSpPr/>
            <p:nvPr/>
          </p:nvGrpSpPr>
          <p:grpSpPr>
            <a:xfrm>
              <a:off x="2995842" y="2849004"/>
              <a:ext cx="452659" cy="529526"/>
              <a:chOff x="2355850" y="2444570"/>
              <a:chExt cx="452659" cy="529526"/>
            </a:xfrm>
            <a:solidFill>
              <a:srgbClr val="FE4F02"/>
            </a:solidFill>
          </p:grpSpPr>
          <p:sp>
            <p:nvSpPr>
              <p:cNvPr id="55" name="右箭头 54">
                <a:extLst>
                  <a:ext uri="{FF2B5EF4-FFF2-40B4-BE49-F238E27FC236}">
                    <a16:creationId xmlns:a16="http://schemas.microsoft.com/office/drawing/2014/main" id="{CEE9A952-B7F1-9F01-B26C-FCC73E715D4B}"/>
                  </a:ext>
                </a:extLst>
              </p:cNvPr>
              <p:cNvSpPr/>
              <p:nvPr/>
            </p:nvSpPr>
            <p:spPr>
              <a:xfrm>
                <a:off x="2355850" y="2444570"/>
                <a:ext cx="452659" cy="52952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右箭头 4">
                <a:extLst>
                  <a:ext uri="{FF2B5EF4-FFF2-40B4-BE49-F238E27FC236}">
                    <a16:creationId xmlns:a16="http://schemas.microsoft.com/office/drawing/2014/main" id="{787B7359-EBE2-9DD1-37BA-D7541730EA81}"/>
                  </a:ext>
                </a:extLst>
              </p:cNvPr>
              <p:cNvSpPr txBox="1"/>
              <p:nvPr/>
            </p:nvSpPr>
            <p:spPr>
              <a:xfrm>
                <a:off x="2355850" y="2550475"/>
                <a:ext cx="316861" cy="31771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2300" kern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62" name="图表 61">
            <a:extLst>
              <a:ext uri="{FF2B5EF4-FFF2-40B4-BE49-F238E27FC236}">
                <a16:creationId xmlns:a16="http://schemas.microsoft.com/office/drawing/2014/main" id="{B3557893-35E2-E7A3-93D3-7854F846FB3F}"/>
              </a:ext>
            </a:extLst>
          </p:cNvPr>
          <p:cNvGraphicFramePr>
            <a:graphicFrameLocks/>
          </p:cNvGraphicFramePr>
          <p:nvPr/>
        </p:nvGraphicFramePr>
        <p:xfrm>
          <a:off x="6571911" y="3975149"/>
          <a:ext cx="4758697" cy="2671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3" name="文本框 102">
            <a:extLst>
              <a:ext uri="{FF2B5EF4-FFF2-40B4-BE49-F238E27FC236}">
                <a16:creationId xmlns:a16="http://schemas.microsoft.com/office/drawing/2014/main" id="{ACFC78BA-4338-F4AF-BBC2-1EC8F9A43EFD}"/>
              </a:ext>
            </a:extLst>
          </p:cNvPr>
          <p:cNvSpPr txBox="1"/>
          <p:nvPr/>
        </p:nvSpPr>
        <p:spPr>
          <a:xfrm>
            <a:off x="529332" y="1571659"/>
            <a:ext cx="6163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One-Stop, Strongly-Controlled Franchise System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778DD97-7B48-7FB3-51A5-70779C84E8EF}"/>
              </a:ext>
            </a:extLst>
          </p:cNvPr>
          <p:cNvSpPr txBox="1"/>
          <p:nvPr/>
        </p:nvSpPr>
        <p:spPr>
          <a:xfrm>
            <a:off x="529332" y="3677359"/>
            <a:ext cx="924994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5695" lvl="1" indent="-134110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</a:pPr>
            <a:r>
              <a:rPr lang="en-US" altLang="zh-CN" sz="16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FY2020, over 90% of MINISO's revenue came from franchisees and distributor channels.</a:t>
            </a: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3DE4E1A-6475-896B-6A8F-E80DCFC9BC4C}"/>
              </a:ext>
            </a:extLst>
          </p:cNvPr>
          <p:cNvGrpSpPr/>
          <p:nvPr/>
        </p:nvGrpSpPr>
        <p:grpSpPr>
          <a:xfrm>
            <a:off x="1617877" y="1979996"/>
            <a:ext cx="9533629" cy="1654269"/>
            <a:chOff x="1805097" y="1988882"/>
            <a:chExt cx="9533629" cy="1654269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305F18F0-EE36-BFE3-7799-CA64BD5E8F18}"/>
                </a:ext>
              </a:extLst>
            </p:cNvPr>
            <p:cNvGrpSpPr/>
            <p:nvPr/>
          </p:nvGrpSpPr>
          <p:grpSpPr>
            <a:xfrm>
              <a:off x="1805097" y="1988882"/>
              <a:ext cx="9533629" cy="1654269"/>
              <a:chOff x="2012118" y="1821316"/>
              <a:chExt cx="9533629" cy="1654269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00000000-0008-0000-0000-000004000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2118" y="2270047"/>
                <a:ext cx="591168" cy="618622"/>
              </a:xfrm>
              <a:prstGeom prst="rect">
                <a:avLst/>
              </a:prstGeom>
            </p:spPr>
          </p:pic>
          <p:sp>
            <p:nvSpPr>
              <p:cNvPr id="86" name="上弧形箭头 85">
                <a:extLst>
                  <a:ext uri="{FF2B5EF4-FFF2-40B4-BE49-F238E27FC236}">
                    <a16:creationId xmlns:a16="http://schemas.microsoft.com/office/drawing/2014/main" id="{85A7ADB8-FF0E-C3EC-9E5C-716CABE6750D}"/>
                  </a:ext>
                </a:extLst>
              </p:cNvPr>
              <p:cNvSpPr/>
              <p:nvPr/>
            </p:nvSpPr>
            <p:spPr>
              <a:xfrm flipH="1" flipV="1">
                <a:off x="2536721" y="1844146"/>
                <a:ext cx="3463703" cy="489698"/>
              </a:xfrm>
              <a:prstGeom prst="curvedUpArrow">
                <a:avLst/>
              </a:prstGeom>
              <a:solidFill>
                <a:schemeClr val="tx2">
                  <a:lumMod val="65000"/>
                </a:schemeClr>
              </a:solidFill>
              <a:ln>
                <a:solidFill>
                  <a:schemeClr val="tx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B713C9A9-B826-BFDE-757A-A036AA9990B2}"/>
                  </a:ext>
                </a:extLst>
              </p:cNvPr>
              <p:cNvSpPr txBox="1"/>
              <p:nvPr/>
            </p:nvSpPr>
            <p:spPr>
              <a:xfrm>
                <a:off x="3564555" y="3056553"/>
                <a:ext cx="55166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 Deposit System: one-time paid &amp; no stock pressure</a:t>
                </a:r>
                <a:endParaRPr lang="zh-CN" altLang="en-US" sz="1600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上弧形箭头 89">
                <a:extLst>
                  <a:ext uri="{FF2B5EF4-FFF2-40B4-BE49-F238E27FC236}">
                    <a16:creationId xmlns:a16="http://schemas.microsoft.com/office/drawing/2014/main" id="{8A126C0B-2400-EFF2-7C61-B9CC110DDDB3}"/>
                  </a:ext>
                </a:extLst>
              </p:cNvPr>
              <p:cNvSpPr/>
              <p:nvPr/>
            </p:nvSpPr>
            <p:spPr>
              <a:xfrm flipV="1">
                <a:off x="6605620" y="1821316"/>
                <a:ext cx="3463701" cy="489698"/>
              </a:xfrm>
              <a:prstGeom prst="curvedUpArrow">
                <a:avLst/>
              </a:prstGeom>
              <a:solidFill>
                <a:schemeClr val="tx2">
                  <a:lumMod val="65000"/>
                </a:schemeClr>
              </a:solidFill>
              <a:ln>
                <a:solidFill>
                  <a:schemeClr val="tx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上弧形箭头 90">
                <a:extLst>
                  <a:ext uri="{FF2B5EF4-FFF2-40B4-BE49-F238E27FC236}">
                    <a16:creationId xmlns:a16="http://schemas.microsoft.com/office/drawing/2014/main" id="{C82984D4-EC7C-1E05-48D4-DA59032F3D38}"/>
                  </a:ext>
                </a:extLst>
              </p:cNvPr>
              <p:cNvSpPr/>
              <p:nvPr/>
            </p:nvSpPr>
            <p:spPr>
              <a:xfrm flipH="1">
                <a:off x="2384056" y="2925522"/>
                <a:ext cx="7656813" cy="550063"/>
              </a:xfrm>
              <a:prstGeom prst="curvedUpArrow">
                <a:avLst>
                  <a:gd name="adj1" fmla="val 25000"/>
                  <a:gd name="adj2" fmla="val 52804"/>
                  <a:gd name="adj3" fmla="val 25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rgbClr val="DC27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A98EA073-8B83-6297-1B8E-B9847123A903}"/>
                  </a:ext>
                </a:extLst>
              </p:cNvPr>
              <p:cNvSpPr txBox="1"/>
              <p:nvPr/>
            </p:nvSpPr>
            <p:spPr>
              <a:xfrm>
                <a:off x="2795219" y="2039915"/>
                <a:ext cx="304907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Next-Day Revenue Sharing System</a:t>
                </a:r>
                <a:endParaRPr lang="zh-CN" altLang="en-US" sz="1600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8929F8C0-88AA-2E25-93C0-C7B42C2E7B7B}"/>
                  </a:ext>
                </a:extLst>
              </p:cNvPr>
              <p:cNvSpPr txBox="1"/>
              <p:nvPr/>
            </p:nvSpPr>
            <p:spPr>
              <a:xfrm>
                <a:off x="6880167" y="2052220"/>
                <a:ext cx="304907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Next-Day Revenue Sharing System</a:t>
                </a:r>
                <a:endParaRPr lang="zh-CN" altLang="en-US" sz="1600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6" name="图片 95">
                <a:extLst>
                  <a:ext uri="{FF2B5EF4-FFF2-40B4-BE49-F238E27FC236}">
                    <a16:creationId xmlns:a16="http://schemas.microsoft.com/office/drawing/2014/main" id="{3AF1C08E-A8F8-BE72-322C-7AC670FA3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3929" y="2378469"/>
                <a:ext cx="453879" cy="453879"/>
              </a:xfrm>
              <a:prstGeom prst="rect">
                <a:avLst/>
              </a:prstGeom>
            </p:spPr>
          </p:pic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A95862EB-826A-B5B4-CDC7-87E7F11D8529}"/>
                  </a:ext>
                </a:extLst>
              </p:cNvPr>
              <p:cNvSpPr txBox="1"/>
              <p:nvPr/>
            </p:nvSpPr>
            <p:spPr>
              <a:xfrm>
                <a:off x="10216859" y="2378469"/>
                <a:ext cx="13288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Franchisee</a:t>
                </a:r>
                <a:endParaRPr lang="zh-CN" altLang="en-US" b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D8B050F1-3CE5-75DE-57DF-2E769431FAA7}"/>
                  </a:ext>
                </a:extLst>
              </p:cNvPr>
              <p:cNvSpPr txBox="1"/>
              <p:nvPr/>
            </p:nvSpPr>
            <p:spPr>
              <a:xfrm>
                <a:off x="6011535" y="2710443"/>
                <a:ext cx="13288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Stores</a:t>
                </a:r>
                <a:endParaRPr lang="zh-CN" altLang="en-US" b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1" name="图形 100" descr="购物车">
                <a:extLst>
                  <a:ext uri="{FF2B5EF4-FFF2-40B4-BE49-F238E27FC236}">
                    <a16:creationId xmlns:a16="http://schemas.microsoft.com/office/drawing/2014/main" id="{E53D4170-8552-CF62-9D1A-C1B33DE1E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150734" y="2336764"/>
                <a:ext cx="481591" cy="481591"/>
              </a:xfrm>
              <a:prstGeom prst="rect">
                <a:avLst/>
              </a:prstGeom>
            </p:spPr>
          </p:pic>
        </p:grpSp>
        <p:sp>
          <p:nvSpPr>
            <p:cNvPr id="105" name="上弧形箭头 104">
              <a:extLst>
                <a:ext uri="{FF2B5EF4-FFF2-40B4-BE49-F238E27FC236}">
                  <a16:creationId xmlns:a16="http://schemas.microsoft.com/office/drawing/2014/main" id="{46B1A497-D025-50FB-D2D9-45F1486FC1BE}"/>
                </a:ext>
              </a:extLst>
            </p:cNvPr>
            <p:cNvSpPr/>
            <p:nvPr/>
          </p:nvSpPr>
          <p:spPr>
            <a:xfrm>
              <a:off x="2506250" y="2697179"/>
              <a:ext cx="3298263" cy="451556"/>
            </a:xfrm>
            <a:prstGeom prst="curvedUp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1D3BDBE6-2D69-0D62-3F7A-A8C636FB773E}"/>
                </a:ext>
              </a:extLst>
            </p:cNvPr>
            <p:cNvSpPr txBox="1"/>
            <p:nvPr/>
          </p:nvSpPr>
          <p:spPr>
            <a:xfrm>
              <a:off x="3125797" y="2760736"/>
              <a:ext cx="186183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Strongly-Controlled</a:t>
              </a:r>
              <a:endParaRPr lang="zh-CN" altLang="en-US" sz="1600" dirty="0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  <p:sp>
          <p:nvSpPr>
            <p:cNvPr id="108" name="上弧形箭头 107">
              <a:extLst>
                <a:ext uri="{FF2B5EF4-FFF2-40B4-BE49-F238E27FC236}">
                  <a16:creationId xmlns:a16="http://schemas.microsoft.com/office/drawing/2014/main" id="{365A5BD7-7FC4-717C-7B8D-AFC2F9F0B445}"/>
                </a:ext>
              </a:extLst>
            </p:cNvPr>
            <p:cNvSpPr/>
            <p:nvPr/>
          </p:nvSpPr>
          <p:spPr>
            <a:xfrm flipH="1">
              <a:off x="6370145" y="2708397"/>
              <a:ext cx="3315605" cy="451556"/>
            </a:xfrm>
            <a:prstGeom prst="curvedUp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28DAA79-96D8-58EE-D7F2-9B4FA00CA99E}"/>
                </a:ext>
              </a:extLst>
            </p:cNvPr>
            <p:cNvSpPr txBox="1"/>
            <p:nvPr/>
          </p:nvSpPr>
          <p:spPr>
            <a:xfrm>
              <a:off x="6825823" y="2724121"/>
              <a:ext cx="33156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 Investment &amp; Daily Exp</a:t>
              </a:r>
              <a:endParaRPr lang="zh-CN" altLang="en-US" sz="1600" dirty="0">
                <a:solidFill>
                  <a:schemeClr val="accent5">
                    <a:lumMod val="10000"/>
                  </a:schemeClr>
                </a:solidFill>
              </a:endParaRPr>
            </a:p>
          </p:txBody>
        </p:sp>
      </p:grpSp>
      <p:sp>
        <p:nvSpPr>
          <p:cNvPr id="112" name="Rectangle 1">
            <a:extLst>
              <a:ext uri="{FF2B5EF4-FFF2-40B4-BE49-F238E27FC236}">
                <a16:creationId xmlns:a16="http://schemas.microsoft.com/office/drawing/2014/main" id="{96A0A14F-DC00-319F-F7D0-1076A4BD0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194" y="6537006"/>
            <a:ext cx="518212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1.10 Franchise/Distributor Channel Contributed of Total Revenue in FY2020</a:t>
            </a:r>
          </a:p>
        </p:txBody>
      </p:sp>
      <p:sp>
        <p:nvSpPr>
          <p:cNvPr id="119" name="Rectangle 1">
            <a:extLst>
              <a:ext uri="{FF2B5EF4-FFF2-40B4-BE49-F238E27FC236}">
                <a16:creationId xmlns:a16="http://schemas.microsoft.com/office/drawing/2014/main" id="{B39A8DD7-AA00-9CE1-FEEF-74CE0D8A3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0727" y="6525908"/>
            <a:ext cx="25674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1.11 Stores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ounted by Categories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348D1E26-F063-8A42-B905-584D38EF3567}"/>
              </a:ext>
            </a:extLst>
          </p:cNvPr>
          <p:cNvCxnSpPr>
            <a:stCxn id="65" idx="0"/>
            <a:endCxn id="101" idx="0"/>
          </p:cNvCxnSpPr>
          <p:nvPr/>
        </p:nvCxnSpPr>
        <p:spPr>
          <a:xfrm rot="16200000" flipH="1">
            <a:off x="3922016" y="420171"/>
            <a:ext cx="66717" cy="4083828"/>
          </a:xfrm>
          <a:prstGeom prst="bentConnector3">
            <a:avLst>
              <a:gd name="adj1" fmla="val -7399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86190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55093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altLang="zh-CN" sz="32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Business Analysis: Channel-Driven </a:t>
            </a:r>
            <a:endParaRPr lang="en-US" altLang="zh-CN" sz="3200" dirty="0">
              <a:solidFill>
                <a:srgbClr val="B40C08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CD70AB-87B1-6047-21AF-C53F934C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0"/>
            <a:ext cx="680279" cy="83053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630980-0877-30CA-0398-AD6E2ED209C7}"/>
              </a:ext>
            </a:extLst>
          </p:cNvPr>
          <p:cNvGrpSpPr/>
          <p:nvPr/>
        </p:nvGrpSpPr>
        <p:grpSpPr>
          <a:xfrm>
            <a:off x="143263" y="1189837"/>
            <a:ext cx="6812189" cy="2839171"/>
            <a:chOff x="483580" y="536114"/>
            <a:chExt cx="8430517" cy="365631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0BC6D08-4164-10AD-4E17-CD7BAA430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33" b="27603"/>
            <a:stretch/>
          </p:blipFill>
          <p:spPr>
            <a:xfrm>
              <a:off x="823720" y="1496291"/>
              <a:ext cx="7772400" cy="168629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B53B843-C447-7BBC-33CF-59106CC4405D}"/>
                </a:ext>
              </a:extLst>
            </p:cNvPr>
            <p:cNvSpPr txBox="1"/>
            <p:nvPr/>
          </p:nvSpPr>
          <p:spPr>
            <a:xfrm>
              <a:off x="483580" y="536116"/>
              <a:ext cx="215537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Conference </a:t>
              </a:r>
            </a:p>
            <a:p>
              <a:pPr algn="ctr"/>
              <a:r>
                <a:rPr lang="en-US" altLang="zh-CN" sz="1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in Brazil</a:t>
              </a:r>
            </a:p>
            <a:p>
              <a:pPr algn="ctr"/>
              <a:r>
                <a:rPr lang="en-US" altLang="zh-CN" sz="1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2018.4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B98A483-F104-E5D3-5271-D5F01FCB9EA8}"/>
                </a:ext>
              </a:extLst>
            </p:cNvPr>
            <p:cNvSpPr txBox="1"/>
            <p:nvPr/>
          </p:nvSpPr>
          <p:spPr>
            <a:xfrm>
              <a:off x="2132271" y="536115"/>
              <a:ext cx="215537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forum</a:t>
              </a:r>
            </a:p>
            <a:p>
              <a:pPr algn="ctr"/>
              <a:r>
                <a:rPr lang="en-US" altLang="zh-CN" sz="1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in Mexico</a:t>
              </a:r>
            </a:p>
            <a:p>
              <a:pPr algn="ctr"/>
              <a:r>
                <a:rPr lang="en-US" altLang="zh-CN" sz="1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2019.6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9F2936E-108F-9427-2FB8-9072B6B22843}"/>
                </a:ext>
              </a:extLst>
            </p:cNvPr>
            <p:cNvSpPr txBox="1"/>
            <p:nvPr/>
          </p:nvSpPr>
          <p:spPr>
            <a:xfrm>
              <a:off x="4342986" y="536114"/>
              <a:ext cx="215537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M&amp;O PARIS</a:t>
              </a:r>
            </a:p>
            <a:p>
              <a:pPr algn="ctr"/>
              <a:r>
                <a:rPr lang="en-US" altLang="zh-CN" sz="1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Fall Exhibition</a:t>
              </a:r>
            </a:p>
            <a:p>
              <a:pPr algn="ctr"/>
              <a:r>
                <a:rPr lang="en-US" altLang="zh-CN" sz="16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2019.6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7D8F765-0D3E-C9A1-7A77-C1AA5DB00C2E}"/>
                </a:ext>
              </a:extLst>
            </p:cNvPr>
            <p:cNvSpPr txBox="1"/>
            <p:nvPr/>
          </p:nvSpPr>
          <p:spPr>
            <a:xfrm>
              <a:off x="2448179" y="3122260"/>
              <a:ext cx="1609768" cy="1070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2021.9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 new stores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India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CBEB288-3C32-5F79-429E-FF35650F46D7}"/>
                </a:ext>
              </a:extLst>
            </p:cNvPr>
            <p:cNvSpPr txBox="1"/>
            <p:nvPr/>
          </p:nvSpPr>
          <p:spPr>
            <a:xfrm>
              <a:off x="4057947" y="3072265"/>
              <a:ext cx="2199571" cy="1070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2021.9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'Flagship’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 York store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3125F29-B8C2-09B9-0775-82CC74C187DD}"/>
                </a:ext>
              </a:extLst>
            </p:cNvPr>
            <p:cNvSpPr txBox="1"/>
            <p:nvPr/>
          </p:nvSpPr>
          <p:spPr>
            <a:xfrm>
              <a:off x="6058083" y="3053204"/>
              <a:ext cx="285601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2020.8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 first store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European country</a:t>
              </a:r>
            </a:p>
          </p:txBody>
        </p:sp>
      </p:grp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4F2251AD-3463-FEB2-AC06-FDD741090413}"/>
              </a:ext>
            </a:extLst>
          </p:cNvPr>
          <p:cNvGraphicFramePr>
            <a:graphicFrameLocks/>
          </p:cNvGraphicFramePr>
          <p:nvPr/>
        </p:nvGraphicFramePr>
        <p:xfrm>
          <a:off x="483580" y="3934467"/>
          <a:ext cx="547914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4FC4735B-C3C9-FC3C-056A-C0DF36EA591A}"/>
              </a:ext>
            </a:extLst>
          </p:cNvPr>
          <p:cNvSpPr txBox="1"/>
          <p:nvPr/>
        </p:nvSpPr>
        <p:spPr>
          <a:xfrm>
            <a:off x="247068" y="878455"/>
            <a:ext cx="6280404" cy="3416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25695" lvl="1" indent="-134110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  <a:buFont typeface="Arial" pitchFamily="34" charset="0"/>
              <a:buChar char="•"/>
            </a:pPr>
            <a:r>
              <a:rPr lang="en-US" altLang="zh-CN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Overseas Business Expansion </a:t>
            </a: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D71E078C-091B-FC64-89B3-965505039A9A}"/>
              </a:ext>
            </a:extLst>
          </p:cNvPr>
          <p:cNvGraphicFramePr>
            <a:graphicFrameLocks/>
          </p:cNvGraphicFramePr>
          <p:nvPr/>
        </p:nvGraphicFramePr>
        <p:xfrm>
          <a:off x="6096000" y="3934467"/>
          <a:ext cx="5479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2" name="图片 21">
            <a:extLst>
              <a:ext uri="{FF2B5EF4-FFF2-40B4-BE49-F238E27FC236}">
                <a16:creationId xmlns:a16="http://schemas.microsoft.com/office/drawing/2014/main" id="{F58557F2-FA32-9927-AB30-EA105BA771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041"/>
          <a:stretch/>
        </p:blipFill>
        <p:spPr>
          <a:xfrm>
            <a:off x="6698514" y="1191267"/>
            <a:ext cx="4574093" cy="2743200"/>
          </a:xfrm>
          <a:prstGeom prst="rect">
            <a:avLst/>
          </a:prstGeom>
        </p:spPr>
      </p:pic>
      <p:sp>
        <p:nvSpPr>
          <p:cNvPr id="24" name="矩形: 圆角 13">
            <a:extLst>
              <a:ext uri="{FF2B5EF4-FFF2-40B4-BE49-F238E27FC236}">
                <a16:creationId xmlns:a16="http://schemas.microsoft.com/office/drawing/2014/main" id="{E9751922-C1CC-B4D1-B15D-F7A8A03F11A6}"/>
              </a:ext>
            </a:extLst>
          </p:cNvPr>
          <p:cNvSpPr/>
          <p:nvPr/>
        </p:nvSpPr>
        <p:spPr>
          <a:xfrm>
            <a:off x="6900615" y="1299437"/>
            <a:ext cx="1468001" cy="1283352"/>
          </a:xfrm>
          <a:prstGeom prst="roundRect">
            <a:avLst/>
          </a:prstGeom>
          <a:noFill/>
          <a:ln w="19050" cap="flat" cmpd="sng" algn="ctr">
            <a:solidFill>
              <a:srgbClr val="9B1717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: 圆角 13">
            <a:extLst>
              <a:ext uri="{FF2B5EF4-FFF2-40B4-BE49-F238E27FC236}">
                <a16:creationId xmlns:a16="http://schemas.microsoft.com/office/drawing/2014/main" id="{B8E83217-7FDE-2376-DFE4-41C76BFB5799}"/>
              </a:ext>
            </a:extLst>
          </p:cNvPr>
          <p:cNvSpPr/>
          <p:nvPr/>
        </p:nvSpPr>
        <p:spPr>
          <a:xfrm>
            <a:off x="7261063" y="2727589"/>
            <a:ext cx="1132524" cy="1062078"/>
          </a:xfrm>
          <a:prstGeom prst="roundRect">
            <a:avLst/>
          </a:prstGeom>
          <a:noFill/>
          <a:ln w="19050" cap="flat" cmpd="sng" algn="ctr">
            <a:solidFill>
              <a:srgbClr val="9B1717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B4EA107-D2FF-D97F-67A2-8650A33DFAC3}"/>
              </a:ext>
            </a:extLst>
          </p:cNvPr>
          <p:cNvSpPr txBox="1"/>
          <p:nvPr/>
        </p:nvSpPr>
        <p:spPr>
          <a:xfrm>
            <a:off x="6039700" y="864437"/>
            <a:ext cx="6280404" cy="3416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191585" lvl="1">
              <a:lnSpc>
                <a:spcPct val="90000"/>
              </a:lnSpc>
              <a:spcBef>
                <a:spcPts val="943"/>
              </a:spcBef>
              <a:buClr>
                <a:schemeClr val="bg2"/>
              </a:buClr>
            </a:pPr>
            <a:r>
              <a:rPr lang="en-US" altLang="zh-CN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Localized Business Model 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4C9DB33E-F7F7-467A-A2AE-6BEF7F26C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563" y="6525908"/>
            <a:ext cx="31454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1.12 Numbers of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tores Counted by District</a:t>
            </a: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75BE8EC3-FFFB-3E74-9E92-A6B37A912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898" y="6525908"/>
            <a:ext cx="30973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1.13 Revenue by Region (in millions yuan)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102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hidden="1">
            <a:extLst>
              <a:ext uri="{FF2B5EF4-FFF2-40B4-BE49-F238E27FC236}">
                <a16:creationId xmlns:a16="http://schemas.microsoft.com/office/drawing/2014/main" id="{0E26AE7C-FB19-3651-6CFC-05E7DDEA7293}"/>
              </a:ext>
            </a:extLst>
          </p:cNvPr>
          <p:cNvGrpSpPr/>
          <p:nvPr/>
        </p:nvGrpSpPr>
        <p:grpSpPr>
          <a:xfrm>
            <a:off x="0" y="749300"/>
            <a:ext cx="12192000" cy="6108700"/>
            <a:chOff x="-5317832" y="2111850"/>
            <a:chExt cx="41147998" cy="20728305"/>
          </a:xfrm>
        </p:grpSpPr>
        <p:pic>
          <p:nvPicPr>
            <p:cNvPr id="4" name="图片 3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F3B8D201-5378-DA30-6798-417BE330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12232"/>
            <a:stretch>
              <a:fillRect/>
            </a:stretch>
          </p:blipFill>
          <p:spPr>
            <a:xfrm>
              <a:off x="-5317832" y="2111850"/>
              <a:ext cx="6858000" cy="5143500"/>
            </a:xfrm>
            <a:prstGeom prst="rect">
              <a:avLst/>
            </a:prstGeom>
          </p:spPr>
        </p:pic>
        <p:pic>
          <p:nvPicPr>
            <p:cNvPr id="6" name="图片 5" descr="小孩在商店里&#10;&#10;中度可信度描述已自动生成" hidden="1">
              <a:extLst>
                <a:ext uri="{FF2B5EF4-FFF2-40B4-BE49-F238E27FC236}">
                  <a16:creationId xmlns:a16="http://schemas.microsoft.com/office/drawing/2014/main" id="{C15FFD33-E760-53A2-EAB8-B631A462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" r="5583"/>
            <a:stretch>
              <a:fillRect/>
            </a:stretch>
          </p:blipFill>
          <p:spPr>
            <a:xfrm>
              <a:off x="1540168" y="2111850"/>
              <a:ext cx="6858000" cy="5143500"/>
            </a:xfrm>
            <a:prstGeom prst="rect">
              <a:avLst/>
            </a:prstGeom>
          </p:spPr>
        </p:pic>
        <p:pic>
          <p:nvPicPr>
            <p:cNvPr id="8" name="图片 7" descr="商店的玻璃窗上有贴海报&#10;&#10;中度可信度描述已自动生成" hidden="1">
              <a:extLst>
                <a:ext uri="{FF2B5EF4-FFF2-40B4-BE49-F238E27FC236}">
                  <a16:creationId xmlns:a16="http://schemas.microsoft.com/office/drawing/2014/main" id="{BF61F590-819D-5B26-8B85-A2B89E8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9" r="5549"/>
            <a:stretch>
              <a:fillRect/>
            </a:stretch>
          </p:blipFill>
          <p:spPr>
            <a:xfrm>
              <a:off x="8398168" y="2111850"/>
              <a:ext cx="6858000" cy="5143500"/>
            </a:xfrm>
            <a:prstGeom prst="rect">
              <a:avLst/>
            </a:prstGeom>
          </p:spPr>
        </p:pic>
        <p:pic>
          <p:nvPicPr>
            <p:cNvPr id="10" name="图片 9" descr="建筑的摆设布局&#10;&#10;中度可信度描述已自动生成" hidden="1">
              <a:extLst>
                <a:ext uri="{FF2B5EF4-FFF2-40B4-BE49-F238E27FC236}">
                  <a16:creationId xmlns:a16="http://schemas.microsoft.com/office/drawing/2014/main" id="{092CC09F-A7F8-1E3B-BA68-C4EF17E7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256168" y="211185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 descr="图片包含 桌子, 游戏机, 粉色, 大&#10;&#10;描述已自动生成" hidden="1">
              <a:extLst>
                <a:ext uri="{FF2B5EF4-FFF2-40B4-BE49-F238E27FC236}">
                  <a16:creationId xmlns:a16="http://schemas.microsoft.com/office/drawing/2014/main" id="{99081D0D-3EC6-4889-9BBE-36E4D405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3" r="5573"/>
            <a:stretch>
              <a:fillRect/>
            </a:stretch>
          </p:blipFill>
          <p:spPr>
            <a:xfrm>
              <a:off x="22114168" y="2111850"/>
              <a:ext cx="6858000" cy="5143500"/>
            </a:xfrm>
            <a:prstGeom prst="rect">
              <a:avLst/>
            </a:prstGeom>
          </p:spPr>
        </p:pic>
        <p:pic>
          <p:nvPicPr>
            <p:cNvPr id="14" name="图片 13" descr="文本&#10;&#10;中度可信度描述已自动生成" hidden="1">
              <a:extLst>
                <a:ext uri="{FF2B5EF4-FFF2-40B4-BE49-F238E27FC236}">
                  <a16:creationId xmlns:a16="http://schemas.microsoft.com/office/drawing/2014/main" id="{8538AC11-8112-2402-87F2-5E7E6C62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2111850"/>
              <a:ext cx="6858000" cy="5143500"/>
            </a:xfrm>
            <a:prstGeom prst="rect">
              <a:avLst/>
            </a:prstGeom>
          </p:spPr>
        </p:pic>
        <p:pic>
          <p:nvPicPr>
            <p:cNvPr id="16" name="图片 15" descr="图示&#10;&#10;中度可信度描述已自动生成" hidden="1">
              <a:extLst>
                <a:ext uri="{FF2B5EF4-FFF2-40B4-BE49-F238E27FC236}">
                  <a16:creationId xmlns:a16="http://schemas.microsoft.com/office/drawing/2014/main" id="{61A2728E-F6FC-41EE-8CA6-07DDA60B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-5317832" y="7306785"/>
              <a:ext cx="6858000" cy="5143500"/>
            </a:xfrm>
            <a:prstGeom prst="rect">
              <a:avLst/>
            </a:prstGeom>
          </p:spPr>
        </p:pic>
        <p:pic>
          <p:nvPicPr>
            <p:cNvPr id="18" name="图片 17" descr="城市街道与高楼大厦的海报&#10;&#10;描述已自动生成" hidden="1">
              <a:extLst>
                <a:ext uri="{FF2B5EF4-FFF2-40B4-BE49-F238E27FC236}">
                  <a16:creationId xmlns:a16="http://schemas.microsoft.com/office/drawing/2014/main" id="{F55F8443-48B6-C417-1700-7F34EDCA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40168" y="7306785"/>
              <a:ext cx="6858000" cy="5143500"/>
            </a:xfrm>
            <a:prstGeom prst="rect">
              <a:avLst/>
            </a:prstGeom>
          </p:spPr>
        </p:pic>
        <p:pic>
          <p:nvPicPr>
            <p:cNvPr id="20" name="图片 19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5F82DC2F-D1B7-3377-D47F-5F8AB525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r="5"/>
            <a:stretch>
              <a:fillRect/>
            </a:stretch>
          </p:blipFill>
          <p:spPr>
            <a:xfrm>
              <a:off x="8398168" y="7306785"/>
              <a:ext cx="6858000" cy="5143500"/>
            </a:xfrm>
            <a:prstGeom prst="rect">
              <a:avLst/>
            </a:prstGeom>
          </p:spPr>
        </p:pic>
        <p:pic>
          <p:nvPicPr>
            <p:cNvPr id="22" name="图片 21" descr="建筑的摆设布局&#10;&#10;描述已自动生成" hidden="1">
              <a:extLst>
                <a:ext uri="{FF2B5EF4-FFF2-40B4-BE49-F238E27FC236}">
                  <a16:creationId xmlns:a16="http://schemas.microsoft.com/office/drawing/2014/main" id="{C5C65480-13B6-65FB-3C62-384E7CF8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15256168" y="7306785"/>
              <a:ext cx="6858000" cy="5143500"/>
            </a:xfrm>
            <a:prstGeom prst="rect">
              <a:avLst/>
            </a:prstGeom>
          </p:spPr>
        </p:pic>
        <p:pic>
          <p:nvPicPr>
            <p:cNvPr id="24" name="图片 23" descr="商店的玻璃窗&#10;&#10;描述已自动生成" hidden="1">
              <a:extLst>
                <a:ext uri="{FF2B5EF4-FFF2-40B4-BE49-F238E27FC236}">
                  <a16:creationId xmlns:a16="http://schemas.microsoft.com/office/drawing/2014/main" id="{B87E809B-A3E3-6C1D-7F7F-FF45039A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22114168" y="7306785"/>
              <a:ext cx="6858000" cy="5143500"/>
            </a:xfrm>
            <a:prstGeom prst="rect">
              <a:avLst/>
            </a:prstGeom>
          </p:spPr>
        </p:pic>
        <p:pic>
          <p:nvPicPr>
            <p:cNvPr id="26" name="图片 25" descr="电脑游戏的截图&#10;&#10;中度可信度描述已自动生成" hidden="1">
              <a:extLst>
                <a:ext uri="{FF2B5EF4-FFF2-40B4-BE49-F238E27FC236}">
                  <a16:creationId xmlns:a16="http://schemas.microsoft.com/office/drawing/2014/main" id="{D0249AC7-6D7A-2DC7-83B8-88AB3CF0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7306785"/>
              <a:ext cx="6858000" cy="5143500"/>
            </a:xfrm>
            <a:prstGeom prst="rect">
              <a:avLst/>
            </a:prstGeom>
          </p:spPr>
        </p:pic>
        <p:pic>
          <p:nvPicPr>
            <p:cNvPr id="28" name="图片 27" descr="一群人在商店里&#10;&#10;描述已自动生成" hidden="1">
              <a:extLst>
                <a:ext uri="{FF2B5EF4-FFF2-40B4-BE49-F238E27FC236}">
                  <a16:creationId xmlns:a16="http://schemas.microsoft.com/office/drawing/2014/main" id="{52555EE4-04CD-1126-5C99-971E437F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r="5550"/>
            <a:stretch>
              <a:fillRect/>
            </a:stretch>
          </p:blipFill>
          <p:spPr>
            <a:xfrm>
              <a:off x="-5317832" y="12501720"/>
              <a:ext cx="6858000" cy="5143500"/>
            </a:xfrm>
            <a:prstGeom prst="rect">
              <a:avLst/>
            </a:prstGeom>
          </p:spPr>
        </p:pic>
        <p:pic>
          <p:nvPicPr>
            <p:cNvPr id="30" name="图片 29" descr="图形用户界面, 应用程序&#10;&#10;描述已自动生成" hidden="1">
              <a:extLst>
                <a:ext uri="{FF2B5EF4-FFF2-40B4-BE49-F238E27FC236}">
                  <a16:creationId xmlns:a16="http://schemas.microsoft.com/office/drawing/2014/main" id="{D35C3D38-F460-2286-FD31-F37A418E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" r="5565"/>
            <a:stretch>
              <a:fillRect/>
            </a:stretch>
          </p:blipFill>
          <p:spPr>
            <a:xfrm>
              <a:off x="1540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2" name="图片 31" descr="一群人站在台上&#10;&#10;低可信度描述已自动生成" hidden="1">
              <a:extLst>
                <a:ext uri="{FF2B5EF4-FFF2-40B4-BE49-F238E27FC236}">
                  <a16:creationId xmlns:a16="http://schemas.microsoft.com/office/drawing/2014/main" id="{338A1979-B09C-D348-CED1-183E5F36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55" r="17755"/>
            <a:stretch>
              <a:fillRect/>
            </a:stretch>
          </p:blipFill>
          <p:spPr>
            <a:xfrm>
              <a:off x="8398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4" name="图片 33" descr="日历&#10;&#10;描述已自动生成" hidden="1">
              <a:extLst>
                <a:ext uri="{FF2B5EF4-FFF2-40B4-BE49-F238E27FC236}">
                  <a16:creationId xmlns:a16="http://schemas.microsoft.com/office/drawing/2014/main" id="{A4A9D3DF-DBDC-84FB-64F1-555C366C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56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6" name="图片 35" descr="许多人站在建筑前&#10;&#10;描述已自动生成" hidden="1">
              <a:extLst>
                <a:ext uri="{FF2B5EF4-FFF2-40B4-BE49-F238E27FC236}">
                  <a16:creationId xmlns:a16="http://schemas.microsoft.com/office/drawing/2014/main" id="{E72DCEB8-EE3C-075D-F0AC-F92EA53A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22114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8" name="图片 37" descr="图片包含 人&#10;&#10;描述已自动生成" hidden="1">
              <a:extLst>
                <a:ext uri="{FF2B5EF4-FFF2-40B4-BE49-F238E27FC236}">
                  <a16:creationId xmlns:a16="http://schemas.microsoft.com/office/drawing/2014/main" id="{349D77DC-D59A-5A50-5DC5-F7CD4BEC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2" r="5542"/>
            <a:stretch>
              <a:fillRect/>
            </a:stretch>
          </p:blipFill>
          <p:spPr>
            <a:xfrm>
              <a:off x="28972166" y="12501720"/>
              <a:ext cx="6858000" cy="5143500"/>
            </a:xfrm>
            <a:prstGeom prst="rect">
              <a:avLst/>
            </a:prstGeom>
          </p:spPr>
        </p:pic>
        <p:pic>
          <p:nvPicPr>
            <p:cNvPr id="40" name="图片 39" descr="图片包含 桌子, 室内, 粉色, 项目&#10;&#10;描述已自动生成" hidden="1">
              <a:extLst>
                <a:ext uri="{FF2B5EF4-FFF2-40B4-BE49-F238E27FC236}">
                  <a16:creationId xmlns:a16="http://schemas.microsoft.com/office/drawing/2014/main" id="{3E47E383-A804-D03E-C451-DEA794C3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" r="5567"/>
            <a:stretch>
              <a:fillRect/>
            </a:stretch>
          </p:blipFill>
          <p:spPr>
            <a:xfrm>
              <a:off x="-5317832" y="17696655"/>
              <a:ext cx="6858000" cy="5143500"/>
            </a:xfrm>
            <a:prstGeom prst="rect">
              <a:avLst/>
            </a:prstGeom>
          </p:spPr>
        </p:pic>
        <p:pic>
          <p:nvPicPr>
            <p:cNvPr id="42" name="图片 41" descr="图片包含 桌子, 蛋糕, 书, 游戏机&#10;&#10;描述已自动生成" hidden="1">
              <a:extLst>
                <a:ext uri="{FF2B5EF4-FFF2-40B4-BE49-F238E27FC236}">
                  <a16:creationId xmlns:a16="http://schemas.microsoft.com/office/drawing/2014/main" id="{E9E4CEE1-4D67-EBC2-A7B4-E3262353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4" r="4944"/>
            <a:stretch>
              <a:fillRect/>
            </a:stretch>
          </p:blipFill>
          <p:spPr>
            <a:xfrm>
              <a:off x="1540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4" name="图片 43" descr="一群人站在商店门口&#10;&#10;描述已自动生成" hidden="1">
              <a:extLst>
                <a:ext uri="{FF2B5EF4-FFF2-40B4-BE49-F238E27FC236}">
                  <a16:creationId xmlns:a16="http://schemas.microsoft.com/office/drawing/2014/main" id="{9A672E5A-2CA6-D559-A191-91AD87C92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8398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6" name="图片 45" descr="夜晚建筑亮着灯的商店&#10;&#10;中度可信度描述已自动生成" hidden="1">
              <a:extLst>
                <a:ext uri="{FF2B5EF4-FFF2-40B4-BE49-F238E27FC236}">
                  <a16:creationId xmlns:a16="http://schemas.microsoft.com/office/drawing/2014/main" id="{CCE5012B-18CE-D467-DDEB-D0C87917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6" r="5546"/>
            <a:stretch>
              <a:fillRect/>
            </a:stretch>
          </p:blipFill>
          <p:spPr>
            <a:xfrm>
              <a:off x="15256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8" name="图片 47" descr="图片包含 室内, 桌子, 柜台, 厨房&#10;&#10;描述已自动生成" hidden="1">
              <a:extLst>
                <a:ext uri="{FF2B5EF4-FFF2-40B4-BE49-F238E27FC236}">
                  <a16:creationId xmlns:a16="http://schemas.microsoft.com/office/drawing/2014/main" id="{B6CE833A-AE2C-CF24-6EE3-E0D2BFA3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2114168" y="17696655"/>
              <a:ext cx="6858000" cy="5143500"/>
            </a:xfrm>
            <a:prstGeom prst="rect">
              <a:avLst/>
            </a:prstGeom>
          </p:spPr>
        </p:pic>
        <p:pic>
          <p:nvPicPr>
            <p:cNvPr id="50" name="图片 49" descr="图片包含 地图&#10;&#10;描述已自动生成" hidden="1">
              <a:extLst>
                <a:ext uri="{FF2B5EF4-FFF2-40B4-BE49-F238E27FC236}">
                  <a16:creationId xmlns:a16="http://schemas.microsoft.com/office/drawing/2014/main" id="{44C78993-72B4-3ECA-22DD-347F1AF8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2" r="9022"/>
            <a:stretch>
              <a:fillRect/>
            </a:stretch>
          </p:blipFill>
          <p:spPr>
            <a:xfrm>
              <a:off x="28972166" y="17696655"/>
              <a:ext cx="6858000" cy="5143500"/>
            </a:xfrm>
            <a:prstGeom prst="rect">
              <a:avLst/>
            </a:prstGeom>
          </p:spPr>
        </p:pic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AE24443A-1C7D-67A6-503D-967342F3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思源黑体 Normal" panose="020B0400000000000000" pitchFamily="34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Financial Analysis</a:t>
            </a:r>
            <a:endParaRPr lang="zh-CN" altLang="en-US" sz="3200" b="1" dirty="0"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55" name="矩形 54" hidden="1">
            <a:extLst>
              <a:ext uri="{FF2B5EF4-FFF2-40B4-BE49-F238E27FC236}">
                <a16:creationId xmlns:a16="http://schemas.microsoft.com/office/drawing/2014/main" id="{91D7A19A-7A1B-9630-A39E-ACB20B0FA4C7}"/>
              </a:ext>
            </a:extLst>
          </p:cNvPr>
          <p:cNvSpPr/>
          <p:nvPr/>
        </p:nvSpPr>
        <p:spPr>
          <a:xfrm>
            <a:off x="0" y="749300"/>
            <a:ext cx="12192000" cy="6108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Slide Number Placeholder 1">
            <a:extLst>
              <a:ext uri="{FF2B5EF4-FFF2-40B4-BE49-F238E27FC236}">
                <a16:creationId xmlns:a16="http://schemas.microsoft.com/office/drawing/2014/main" id="{99E36558-95C1-9443-A327-AD796CDEE5EA}"/>
              </a:ext>
            </a:extLst>
          </p:cNvPr>
          <p:cNvSpPr txBox="1">
            <a:spLocks/>
          </p:cNvSpPr>
          <p:nvPr/>
        </p:nvSpPr>
        <p:spPr>
          <a:xfrm>
            <a:off x="11230724" y="6492875"/>
            <a:ext cx="961276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7F3F4A9-0F58-437F-968E-A13FC12BE5D0}" type="slidenum">
              <a:rPr lang="zh-CN" altLang="en-US" sz="1200" b="1" smtClea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pPr algn="ctr"/>
              <a:t>16</a:t>
            </a:fld>
            <a:endParaRPr lang="zh-CN" altLang="en-US" sz="1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1E350088-CFC9-0C45-BF56-1E2B8A55F4EF}"/>
              </a:ext>
            </a:extLst>
          </p:cNvPr>
          <p:cNvSpPr txBox="1"/>
          <p:nvPr/>
        </p:nvSpPr>
        <p:spPr>
          <a:xfrm>
            <a:off x="0" y="6550223"/>
            <a:ext cx="887198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 &amp; Soochow Securities (2022.07.18) &amp;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本框 33">
            <a:extLst>
              <a:ext uri="{FF2B5EF4-FFF2-40B4-BE49-F238E27FC236}">
                <a16:creationId xmlns:a16="http://schemas.microsoft.com/office/drawing/2014/main" id="{384F92FE-794D-F543-B38A-9450053BF94D}"/>
              </a:ext>
            </a:extLst>
          </p:cNvPr>
          <p:cNvSpPr txBox="1"/>
          <p:nvPr/>
        </p:nvSpPr>
        <p:spPr>
          <a:xfrm>
            <a:off x="196673" y="2951474"/>
            <a:ext cx="6911795" cy="362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Fluctuations in Gross Profit Margin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Caused by Overseas Operations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gross profit margins from 2019 to 2022 were 26.7%, 30.4%, 26.7%, and 30.4%, respectively, showing significant volatility overall.</a:t>
            </a:r>
          </a:p>
          <a:p>
            <a:pPr marL="381600" lvl="1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sharp fluctuations in gross profit margin are closely related to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overseas market performance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5850"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850"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850"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850"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600" lvl="1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Gross margin in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overseas markets &gt; domestic market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changes in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channels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development of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overseas operations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considerable impact on overall gross profit margin.</a:t>
            </a:r>
          </a:p>
        </p:txBody>
      </p:sp>
      <p:pic>
        <p:nvPicPr>
          <p:cNvPr id="141" name="图片 34">
            <a:extLst>
              <a:ext uri="{FF2B5EF4-FFF2-40B4-BE49-F238E27FC236}">
                <a16:creationId xmlns:a16="http://schemas.microsoft.com/office/drawing/2014/main" id="{2BA40B60-AC72-F945-95CF-DF2F25E9B98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11093" y="417111"/>
            <a:ext cx="4584589" cy="2725148"/>
          </a:xfrm>
          <a:prstGeom prst="rect">
            <a:avLst/>
          </a:prstGeom>
        </p:spPr>
      </p:pic>
      <p:pic>
        <p:nvPicPr>
          <p:cNvPr id="142" name="图片 39">
            <a:extLst>
              <a:ext uri="{FF2B5EF4-FFF2-40B4-BE49-F238E27FC236}">
                <a16:creationId xmlns:a16="http://schemas.microsoft.com/office/drawing/2014/main" id="{CE16ED8F-5D98-E445-A34F-17E4A8D7745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17189" y="3653111"/>
            <a:ext cx="4578493" cy="2755631"/>
          </a:xfrm>
          <a:prstGeom prst="rect">
            <a:avLst/>
          </a:prstGeom>
        </p:spPr>
      </p:pic>
      <p:sp>
        <p:nvSpPr>
          <p:cNvPr id="143" name="文本框 10">
            <a:extLst>
              <a:ext uri="{FF2B5EF4-FFF2-40B4-BE49-F238E27FC236}">
                <a16:creationId xmlns:a16="http://schemas.microsoft.com/office/drawing/2014/main" id="{40D884B1-D3DC-1646-B90E-990A398C58C2}"/>
              </a:ext>
            </a:extLst>
          </p:cNvPr>
          <p:cNvSpPr txBox="1"/>
          <p:nvPr/>
        </p:nvSpPr>
        <p:spPr>
          <a:xfrm>
            <a:off x="196672" y="1176832"/>
            <a:ext cx="7014420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Due to the COVID-19 Pandemic,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Remains Sluggish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MINISO's operating revenue experienced a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decline during 2020–2021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 of the pandemic but saw a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rebound in 2022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revenues from 2019 to 2022 were RMB 9.39 billion, 8.97 billion, 9.07 billion, and 10.08 billion, respectively.</a:t>
            </a:r>
          </a:p>
        </p:txBody>
      </p:sp>
      <p:graphicFrame>
        <p:nvGraphicFramePr>
          <p:cNvPr id="144" name="表格 2">
            <a:extLst>
              <a:ext uri="{FF2B5EF4-FFF2-40B4-BE49-F238E27FC236}">
                <a16:creationId xmlns:a16="http://schemas.microsoft.com/office/drawing/2014/main" id="{52BCEBF9-8371-124C-9FD3-1501A3155AAF}"/>
              </a:ext>
            </a:extLst>
          </p:cNvPr>
          <p:cNvGraphicFramePr>
            <a:graphicFrameLocks noGrp="1"/>
          </p:cNvGraphicFramePr>
          <p:nvPr/>
        </p:nvGraphicFramePr>
        <p:xfrm>
          <a:off x="483580" y="4627501"/>
          <a:ext cx="6326794" cy="86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3398">
                  <a:extLst>
                    <a:ext uri="{9D8B030D-6E8A-4147-A177-3AD203B41FA5}">
                      <a16:colId xmlns:a16="http://schemas.microsoft.com/office/drawing/2014/main" val="2515435524"/>
                    </a:ext>
                  </a:extLst>
                </a:gridCol>
                <a:gridCol w="790849">
                  <a:extLst>
                    <a:ext uri="{9D8B030D-6E8A-4147-A177-3AD203B41FA5}">
                      <a16:colId xmlns:a16="http://schemas.microsoft.com/office/drawing/2014/main" val="1492820924"/>
                    </a:ext>
                  </a:extLst>
                </a:gridCol>
                <a:gridCol w="790849">
                  <a:extLst>
                    <a:ext uri="{9D8B030D-6E8A-4147-A177-3AD203B41FA5}">
                      <a16:colId xmlns:a16="http://schemas.microsoft.com/office/drawing/2014/main" val="1744870676"/>
                    </a:ext>
                  </a:extLst>
                </a:gridCol>
                <a:gridCol w="790849">
                  <a:extLst>
                    <a:ext uri="{9D8B030D-6E8A-4147-A177-3AD203B41FA5}">
                      <a16:colId xmlns:a16="http://schemas.microsoft.com/office/drawing/2014/main" val="2558873545"/>
                    </a:ext>
                  </a:extLst>
                </a:gridCol>
                <a:gridCol w="790849">
                  <a:extLst>
                    <a:ext uri="{9D8B030D-6E8A-4147-A177-3AD203B41FA5}">
                      <a16:colId xmlns:a16="http://schemas.microsoft.com/office/drawing/2014/main" val="284458354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771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Profit Margin in China (%)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0.275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107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Overseas Gross Profit Margin (%)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0.365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0.347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47048"/>
                  </a:ext>
                </a:extLst>
              </a:tr>
            </a:tbl>
          </a:graphicData>
        </a:graphic>
      </p:graphicFrame>
      <p:sp>
        <p:nvSpPr>
          <p:cNvPr id="145" name="文本框 1">
            <a:extLst>
              <a:ext uri="{FF2B5EF4-FFF2-40B4-BE49-F238E27FC236}">
                <a16:creationId xmlns:a16="http://schemas.microsoft.com/office/drawing/2014/main" id="{F6B4C5DD-4A29-4E4D-8C3B-A7EB3E46A161}"/>
              </a:ext>
            </a:extLst>
          </p:cNvPr>
          <p:cNvSpPr txBox="1"/>
          <p:nvPr/>
        </p:nvSpPr>
        <p:spPr>
          <a:xfrm>
            <a:off x="7313717" y="3146664"/>
            <a:ext cx="4379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Total Operating Revenue for Fiscal Years 2019–2022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2">
            <a:extLst>
              <a:ext uri="{FF2B5EF4-FFF2-40B4-BE49-F238E27FC236}">
                <a16:creationId xmlns:a16="http://schemas.microsoft.com/office/drawing/2014/main" id="{7D1E6D00-6FDC-7447-BE52-DD0C578727BD}"/>
              </a:ext>
            </a:extLst>
          </p:cNvPr>
          <p:cNvSpPr txBox="1"/>
          <p:nvPr/>
        </p:nvSpPr>
        <p:spPr>
          <a:xfrm>
            <a:off x="7441055" y="6408742"/>
            <a:ext cx="4124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Gross Profit Margin for Fiscal Years 2019–2022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81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思源黑体 Normal" panose="020B0400000000000000" pitchFamily="34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Financial Analysis</a:t>
            </a:r>
            <a:endParaRPr lang="zh-CN" altLang="en-US" sz="3200" b="1" dirty="0"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CD70AB-87B1-6047-21AF-C53F934C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BE088C2-DD51-4FCD-A961-B2CFD41F61C5}"/>
              </a:ext>
            </a:extLst>
          </p:cNvPr>
          <p:cNvSpPr txBox="1"/>
          <p:nvPr/>
        </p:nvSpPr>
        <p:spPr>
          <a:xfrm>
            <a:off x="219640" y="1133491"/>
            <a:ext cx="6838385" cy="2436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Profit Declined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Constantly,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Loss Expanded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Sharply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2019 to 2021, MINISO's operating profit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declined for three consecutive years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amounting to RMB 10.09 billion, 7.45 billion, and 4.13 billion, respectively.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same time,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losses expanded significantly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reaching RMB -2.90 billion, -2.62 billion, and -14.15 billion, respectively.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relatively stable revenue,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 costs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growing expenses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placed significant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on profitability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581EEC4-454F-4AAD-8B1C-A23776420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820" y="509624"/>
            <a:ext cx="4584589" cy="275563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6EA5280-59BF-4984-8A2C-23246DCF8D5A}"/>
              </a:ext>
            </a:extLst>
          </p:cNvPr>
          <p:cNvSpPr txBox="1"/>
          <p:nvPr/>
        </p:nvSpPr>
        <p:spPr>
          <a:xfrm>
            <a:off x="219181" y="3763389"/>
            <a:ext cx="6276869" cy="271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Cash Flow 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Turnover Days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2019 to 2022, MINISO's cash and cash equivalents were 1.5, 2.8, 6.7, and 5.3 billion RMB, indicating ample liquidity.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inventory turnover days from 2019 to 2022 were 63, 78, 78, and 69 days, respectively. 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company's focus on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fast-moving consumer goods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advantage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placing most of its inventory on store shelves rather than in warehouses, the company has relatively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turnover days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111EDA6-FD96-4CB4-B5ED-1088FDD1C5D9}"/>
              </a:ext>
            </a:extLst>
          </p:cNvPr>
          <p:cNvGraphicFramePr>
            <a:graphicFrameLocks noGrp="1"/>
          </p:cNvGraphicFramePr>
          <p:nvPr/>
        </p:nvGraphicFramePr>
        <p:xfrm>
          <a:off x="6509369" y="4038776"/>
          <a:ext cx="5292000" cy="2512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5748949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23104639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23074219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75794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78527435"/>
                    </a:ext>
                  </a:extLst>
                </a:gridCol>
              </a:tblGrid>
              <a:tr h="279216">
                <a:tc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82647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Debt to Assets Ratio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102.2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105.5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37.9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37.7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83010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Assets / Total Assets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85.4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71.6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72090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Liabilities / Total Liabilities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60.8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53.7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015719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Ratio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55350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Cycle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104.2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92.8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82.3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153902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Inventory Turnover Days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62.7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77.9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78.4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967559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Accounts Payable Turnover Days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32.3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30.7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938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Asset Turnover Ratio</a:t>
                      </a:r>
                      <a:endParaRPr lang="en-US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 </a:t>
                      </a:r>
                      <a:endParaRPr lang="en-US" altLang="zh-CN" sz="14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638643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6DE83E58-49E8-45E6-95AA-C59F3952CE8D}"/>
              </a:ext>
            </a:extLst>
          </p:cNvPr>
          <p:cNvSpPr txBox="1"/>
          <p:nvPr/>
        </p:nvSpPr>
        <p:spPr>
          <a:xfrm>
            <a:off x="7574530" y="3265255"/>
            <a:ext cx="374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Operating Profit for Fiscal Years 2019–2022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0119AA-45FB-4AB8-8756-F858D29D4673}"/>
              </a:ext>
            </a:extLst>
          </p:cNvPr>
          <p:cNvSpPr txBox="1"/>
          <p:nvPr/>
        </p:nvSpPr>
        <p:spPr>
          <a:xfrm>
            <a:off x="6853549" y="3731175"/>
            <a:ext cx="458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Tab. Main financial indicators for Fiscal Years 2019–2022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332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思源黑体 Normal" panose="020B0400000000000000" pitchFamily="34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Financial Analysis</a:t>
            </a:r>
            <a:endParaRPr lang="zh-CN" altLang="en-US" sz="3200" b="1" dirty="0"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CD70AB-87B1-6047-21AF-C53F934C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BE088C2-DD51-4FCD-A961-B2CFD41F61C5}"/>
              </a:ext>
            </a:extLst>
          </p:cNvPr>
          <p:cNvSpPr txBox="1"/>
          <p:nvPr/>
        </p:nvSpPr>
        <p:spPr>
          <a:xfrm>
            <a:off x="438432" y="1115491"/>
            <a:ext cx="11315135" cy="2203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 of June 30, 2022, the company's overall business performance has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somewhat recovered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the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impacts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pandemic, including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closures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decreased passenger flow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obstacles in overseas markets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continue to significantly limit MINISO's further expansion.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closures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peaked at 233 in 2021, and although it decreased in 2022, it still remained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than pre-pandemic levels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90% of MINISO's revenue comes from offline sales. From the 2019 to 2021, MINISO’s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same-store sales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2.7 million, 2.2 million, and 1.9 million RMB, respectively, showing a noticeable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downward trend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B7B4649-9CD9-41F6-87B8-DC0F00F6A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32" y="3426392"/>
            <a:ext cx="4584589" cy="27556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AAABFF-E312-42F7-975D-DAB0D972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512" y="3426392"/>
            <a:ext cx="4578493" cy="27556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8B8B1CE-3D53-4807-B7D0-F087AD157299}"/>
              </a:ext>
            </a:extLst>
          </p:cNvPr>
          <p:cNvSpPr txBox="1"/>
          <p:nvPr/>
        </p:nvSpPr>
        <p:spPr>
          <a:xfrm>
            <a:off x="1008232" y="6182023"/>
            <a:ext cx="4584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Annual Number of MINISO Partner Store Closure in China for Fiscal Years 2019–2022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A38032-F5BE-4959-81B9-180AC7DFE14D}"/>
              </a:ext>
            </a:extLst>
          </p:cNvPr>
          <p:cNvSpPr txBox="1"/>
          <p:nvPr/>
        </p:nvSpPr>
        <p:spPr>
          <a:xfrm>
            <a:off x="6413416" y="6182023"/>
            <a:ext cx="458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Same-Store Sales for Fiscal Years 2019–2022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D719C-1093-044E-8E8B-76FB2D69BA85}"/>
              </a:ext>
            </a:extLst>
          </p:cNvPr>
          <p:cNvSpPr txBox="1"/>
          <p:nvPr/>
        </p:nvSpPr>
        <p:spPr>
          <a:xfrm>
            <a:off x="0" y="6550223"/>
            <a:ext cx="14555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80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思源黑体 Normal" panose="020B0400000000000000" pitchFamily="34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Financial Analysis</a:t>
            </a:r>
            <a:endParaRPr lang="zh-CN" altLang="en-US" sz="3200" b="1" dirty="0"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CD70AB-87B1-6047-21AF-C53F934C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2E02A8-E1E4-4EA6-8413-552F01E3867A}"/>
              </a:ext>
            </a:extLst>
          </p:cNvPr>
          <p:cNvSpPr txBox="1"/>
          <p:nvPr/>
        </p:nvSpPr>
        <p:spPr>
          <a:xfrm>
            <a:off x="436573" y="1085585"/>
            <a:ext cx="11318855" cy="179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Due to investments in fixed costs, brand collaborations, product licensing, and marketing promotions, both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selling and administrative expenses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by year. </a:t>
            </a: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strategically important for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</a:t>
            </a:r>
            <a:r>
              <a:rPr lang="en-US" altLang="zh-C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enhancement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expansion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same time it adds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short-term cost pressure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thereby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squeezing operating profit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indirectly creating a need for the company to further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up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dilute costs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BE53DE-ACB2-4617-AF78-C0BE6B096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131" y="2642172"/>
            <a:ext cx="6427164" cy="24585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CE916F-29BF-4311-9ADF-8A033935AC67}"/>
              </a:ext>
            </a:extLst>
          </p:cNvPr>
          <p:cNvSpPr txBox="1"/>
          <p:nvPr/>
        </p:nvSpPr>
        <p:spPr>
          <a:xfrm>
            <a:off x="334400" y="5487366"/>
            <a:ext cx="11523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May 2022, the U.S. Securities and Exchange Commission (SEC) identified several U.S.-listed Chinese companies as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facing delisting risks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Although MINISO is not on the delisting list, the company has been actively pursuing a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 primary listing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proactive measure to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mitigate potential delisting risks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U.S., while also aiming to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stock liquidity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related issues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D70E6D-AB3A-4BBD-BD56-BE6C3698D6AF}"/>
              </a:ext>
            </a:extLst>
          </p:cNvPr>
          <p:cNvSpPr txBox="1"/>
          <p:nvPr/>
        </p:nvSpPr>
        <p:spPr>
          <a:xfrm>
            <a:off x="335721" y="5096183"/>
            <a:ext cx="458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Expenses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Fiscal Years 2019–2022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5F57434-C092-4CC3-8833-0F7A62B4B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95" y="2637663"/>
            <a:ext cx="4084842" cy="245852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5F0C6CF-5CED-4E9C-8EA9-FB07EFE62743}"/>
              </a:ext>
            </a:extLst>
          </p:cNvPr>
          <p:cNvSpPr txBox="1"/>
          <p:nvPr/>
        </p:nvSpPr>
        <p:spPr>
          <a:xfrm>
            <a:off x="5956418" y="5096183"/>
            <a:ext cx="458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Miniso's U.S. stock price (2020.10 – 2022.06)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9F02C-CB7C-974A-A1BA-34E9833121D6}"/>
              </a:ext>
            </a:extLst>
          </p:cNvPr>
          <p:cNvSpPr txBox="1"/>
          <p:nvPr/>
        </p:nvSpPr>
        <p:spPr>
          <a:xfrm>
            <a:off x="0" y="6550223"/>
            <a:ext cx="14555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920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02579A-4C08-7514-9950-006CA2121B55}"/>
              </a:ext>
            </a:extLst>
          </p:cNvPr>
          <p:cNvSpPr/>
          <p:nvPr/>
        </p:nvSpPr>
        <p:spPr>
          <a:xfrm>
            <a:off x="0" y="5013176"/>
            <a:ext cx="12192000" cy="1844824"/>
          </a:xfrm>
          <a:custGeom>
            <a:avLst/>
            <a:gdLst>
              <a:gd name="connsiteX0" fmla="*/ 6263680 w 12192000"/>
              <a:gd name="connsiteY0" fmla="*/ 0 h 2420888"/>
              <a:gd name="connsiteX1" fmla="*/ 12126661 w 12192000"/>
              <a:gd name="connsiteY1" fmla="*/ 1346056 h 2420888"/>
              <a:gd name="connsiteX2" fmla="*/ 12192000 w 12192000"/>
              <a:gd name="connsiteY2" fmla="*/ 1398856 h 2420888"/>
              <a:gd name="connsiteX3" fmla="*/ 12192000 w 12192000"/>
              <a:gd name="connsiteY3" fmla="*/ 2420888 h 2420888"/>
              <a:gd name="connsiteX4" fmla="*/ 0 w 12192000"/>
              <a:gd name="connsiteY4" fmla="*/ 2420888 h 2420888"/>
              <a:gd name="connsiteX5" fmla="*/ 0 w 12192000"/>
              <a:gd name="connsiteY5" fmla="*/ 1736176 h 2420888"/>
              <a:gd name="connsiteX6" fmla="*/ 51720 w 12192000"/>
              <a:gd name="connsiteY6" fmla="*/ 1669636 h 2420888"/>
              <a:gd name="connsiteX7" fmla="*/ 6263680 w 12192000"/>
              <a:gd name="connsiteY7" fmla="*/ 0 h 24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20888">
                <a:moveTo>
                  <a:pt x="6263680" y="0"/>
                </a:moveTo>
                <a:cubicBezTo>
                  <a:pt x="8845625" y="0"/>
                  <a:pt x="11076199" y="549608"/>
                  <a:pt x="12126661" y="1346056"/>
                </a:cubicBezTo>
                <a:lnTo>
                  <a:pt x="12192000" y="1398856"/>
                </a:lnTo>
                <a:lnTo>
                  <a:pt x="12192000" y="2420888"/>
                </a:lnTo>
                <a:lnTo>
                  <a:pt x="0" y="2420888"/>
                </a:lnTo>
                <a:lnTo>
                  <a:pt x="0" y="1736176"/>
                </a:lnTo>
                <a:lnTo>
                  <a:pt x="51720" y="1669636"/>
                </a:lnTo>
                <a:cubicBezTo>
                  <a:pt x="875250" y="702334"/>
                  <a:pt x="3344959" y="0"/>
                  <a:pt x="626368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159F5-641A-B477-2420-C9A01F006DEA}"/>
              </a:ext>
            </a:extLst>
          </p:cNvPr>
          <p:cNvSpPr txBox="1"/>
          <p:nvPr/>
        </p:nvSpPr>
        <p:spPr>
          <a:xfrm>
            <a:off x="-2195" y="2262"/>
            <a:ext cx="82083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44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ONTENTS &amp; </a:t>
            </a:r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44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ramework</a:t>
            </a:r>
            <a:endParaRPr lang="zh-CN" altLang="en-US" sz="44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12">
            <a:extLst>
              <a:ext uri="{FF2B5EF4-FFF2-40B4-BE49-F238E27FC236}">
                <a16:creationId xmlns:a16="http://schemas.microsoft.com/office/drawing/2014/main" id="{ECD8FF08-5B4C-0848-9041-4F74806799AC}"/>
              </a:ext>
            </a:extLst>
          </p:cNvPr>
          <p:cNvSpPr txBox="1"/>
          <p:nvPr/>
        </p:nvSpPr>
        <p:spPr>
          <a:xfrm>
            <a:off x="299354" y="1217442"/>
            <a:ext cx="11593288" cy="6309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 IPO a </a:t>
            </a:r>
            <a:r>
              <a:rPr lang="en-US" altLang="zh-CN" sz="35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35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deal ?</a:t>
            </a:r>
            <a:endParaRPr lang="zh-CN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93287C-8DCE-4F4A-9C89-5EA84A51F6DD}"/>
              </a:ext>
            </a:extLst>
          </p:cNvPr>
          <p:cNvGrpSpPr/>
          <p:nvPr/>
        </p:nvGrpSpPr>
        <p:grpSpPr>
          <a:xfrm>
            <a:off x="191342" y="2047901"/>
            <a:ext cx="11809312" cy="4223681"/>
            <a:chOff x="191344" y="2000898"/>
            <a:chExt cx="11809312" cy="42236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BD6922D-641C-E445-8754-19DCA182B77A}"/>
                </a:ext>
              </a:extLst>
            </p:cNvPr>
            <p:cNvGrpSpPr/>
            <p:nvPr/>
          </p:nvGrpSpPr>
          <p:grpSpPr>
            <a:xfrm>
              <a:off x="191344" y="3069919"/>
              <a:ext cx="1944216" cy="3154660"/>
              <a:chOff x="191344" y="2780928"/>
              <a:chExt cx="1944216" cy="3154660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342EE9A-7837-BF44-AFBF-8309AFB61296}"/>
                  </a:ext>
                </a:extLst>
              </p:cNvPr>
              <p:cNvSpPr/>
              <p:nvPr/>
            </p:nvSpPr>
            <p:spPr>
              <a:xfrm>
                <a:off x="191344" y="2780928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MINISO </a:t>
                </a:r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Profile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Description</a:t>
                </a:r>
              </a:p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Development Path</a:t>
                </a: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817ED99-3225-A8DD-2A18-C6B209CA363C}"/>
                  </a:ext>
                </a:extLst>
              </p:cNvPr>
              <p:cNvSpPr/>
              <p:nvPr/>
            </p:nvSpPr>
            <p:spPr>
              <a:xfrm>
                <a:off x="781058" y="2976425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4F940-75B9-2F48-868C-8ED63FAB5887}"/>
                </a:ext>
              </a:extLst>
            </p:cNvPr>
            <p:cNvGrpSpPr/>
            <p:nvPr/>
          </p:nvGrpSpPr>
          <p:grpSpPr>
            <a:xfrm>
              <a:off x="5123892" y="2000898"/>
              <a:ext cx="1944216" cy="3154660"/>
              <a:chOff x="5447928" y="1859512"/>
              <a:chExt cx="1944216" cy="315466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7C065F0-D3C5-104C-BB64-0292DEFC41E7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Company Analysis</a:t>
                </a:r>
              </a:p>
              <a:p>
                <a:pPr algn="ctr"/>
                <a:endParaRPr lang="en-US" sz="105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Industry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Finance</a:t>
                </a:r>
              </a:p>
            </p:txBody>
          </p:sp>
          <p:sp>
            <p:nvSpPr>
              <p:cNvPr id="21" name="椭圆 9">
                <a:extLst>
                  <a:ext uri="{FF2B5EF4-FFF2-40B4-BE49-F238E27FC236}">
                    <a16:creationId xmlns:a16="http://schemas.microsoft.com/office/drawing/2014/main" id="{0F72FA83-CB21-5A43-8596-400D5D366A30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E99881-7557-EB40-A631-752D479CA98A}"/>
                </a:ext>
              </a:extLst>
            </p:cNvPr>
            <p:cNvGrpSpPr/>
            <p:nvPr/>
          </p:nvGrpSpPr>
          <p:grpSpPr>
            <a:xfrm>
              <a:off x="10056440" y="3069919"/>
              <a:ext cx="1944216" cy="3154660"/>
              <a:chOff x="5447928" y="1859512"/>
              <a:chExt cx="1944216" cy="3154660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EFD5CC2-6213-044B-830D-BDA7C7A8518E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Extension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Quantitative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trading strategy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椭圆 9">
                <a:extLst>
                  <a:ext uri="{FF2B5EF4-FFF2-40B4-BE49-F238E27FC236}">
                    <a16:creationId xmlns:a16="http://schemas.microsoft.com/office/drawing/2014/main" id="{0B81203F-B499-7A45-A1EF-1947F85700B3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60DA11-1B2D-124E-8C3F-47D2441C872F}"/>
                </a:ext>
              </a:extLst>
            </p:cNvPr>
            <p:cNvGrpSpPr/>
            <p:nvPr/>
          </p:nvGrpSpPr>
          <p:grpSpPr>
            <a:xfrm>
              <a:off x="2657618" y="2452873"/>
              <a:ext cx="1944216" cy="3154660"/>
              <a:chOff x="5447928" y="1859512"/>
              <a:chExt cx="1944216" cy="315466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4A9B7E5-EFB3-BB49-8F0D-34EA571689A0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48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IPO</a:t>
                </a:r>
                <a:r>
                  <a:rPr lang="zh-CN" alt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Overview</a:t>
                </a:r>
                <a:endPara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 Shares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 Price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Raise Money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椭圆 9">
                <a:extLst>
                  <a:ext uri="{FF2B5EF4-FFF2-40B4-BE49-F238E27FC236}">
                    <a16:creationId xmlns:a16="http://schemas.microsoft.com/office/drawing/2014/main" id="{F7882902-9FA5-3944-AA31-264AEB9B9DA7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4FAF09-FDB2-B34B-8C61-DE50352A86E7}"/>
                </a:ext>
              </a:extLst>
            </p:cNvPr>
            <p:cNvGrpSpPr/>
            <p:nvPr/>
          </p:nvGrpSpPr>
          <p:grpSpPr>
            <a:xfrm>
              <a:off x="7590166" y="2452873"/>
              <a:ext cx="1944216" cy="3154660"/>
              <a:chOff x="5447928" y="1859512"/>
              <a:chExt cx="1944216" cy="3154660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022A5930-027F-C14D-92AC-3754D8ABEC83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Valuation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椭圆 9">
                <a:extLst>
                  <a:ext uri="{FF2B5EF4-FFF2-40B4-BE49-F238E27FC236}">
                    <a16:creationId xmlns:a16="http://schemas.microsoft.com/office/drawing/2014/main" id="{0F7F0006-A6E4-A34B-8A8E-13C37C091A9A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0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CA3CED7-92A3-405C-BCD1-BFA9DB6A0C34}"/>
              </a:ext>
            </a:extLst>
          </p:cNvPr>
          <p:cNvSpPr txBox="1"/>
          <p:nvPr/>
        </p:nvSpPr>
        <p:spPr>
          <a:xfrm>
            <a:off x="143441" y="1200077"/>
            <a:ext cx="11864051" cy="5327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impact of the pandemic,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sluggish revenue growth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rising costs</a:t>
            </a:r>
            <a:r>
              <a:rPr lang="en-US" altLang="zh-C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consecutive losses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become major challenges for MINISO.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Externally, the company’s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underperformance</a:t>
            </a:r>
            <a:r>
              <a:rPr lang="en-US" altLang="zh-C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U.S. stock market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coupled with the 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looming threat from the SEC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has undoubtedly increased risks and uncertainties.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declining revenue per store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MINISO will have to rely on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expansion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"grow the pie.“</a:t>
            </a:r>
          </a:p>
          <a:p>
            <a:pPr>
              <a:lnSpc>
                <a:spcPct val="11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support its strategic goals of "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and upgrading its domestic and international store network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"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product development and supply chain capabilities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and "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strengthening technological capabilities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MINISO needs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capital to cope with rising costs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support its expansion plans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pursuing a listing in Hong Kong has become not only a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reasonable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also a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step.</a:t>
            </a:r>
          </a:p>
        </p:txBody>
      </p:sp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思源黑体 Normal" panose="020B0400000000000000" pitchFamily="34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Financial Analysis</a:t>
            </a:r>
            <a:endParaRPr lang="zh-CN" altLang="en-US" sz="3200" b="1" dirty="0"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0CD70AB-87B1-6047-21AF-C53F934C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FE6DC4B-2BD4-4540-B8D7-A49E1448F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00" y="2925212"/>
            <a:ext cx="3913650" cy="22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组合 33">
            <a:extLst>
              <a:ext uri="{FF2B5EF4-FFF2-40B4-BE49-F238E27FC236}">
                <a16:creationId xmlns:a16="http://schemas.microsoft.com/office/drawing/2014/main" id="{4116BB0B-8CC0-654D-9770-85B7E2B466C4}"/>
              </a:ext>
            </a:extLst>
          </p:cNvPr>
          <p:cNvGrpSpPr/>
          <p:nvPr/>
        </p:nvGrpSpPr>
        <p:grpSpPr>
          <a:xfrm>
            <a:off x="1107711" y="2959644"/>
            <a:ext cx="5464201" cy="2132563"/>
            <a:chOff x="1098524" y="2925212"/>
            <a:chExt cx="5464201" cy="2201428"/>
          </a:xfrm>
        </p:grpSpPr>
        <p:sp>
          <p:nvSpPr>
            <p:cNvPr id="41" name="矩形 28">
              <a:extLst>
                <a:ext uri="{FF2B5EF4-FFF2-40B4-BE49-F238E27FC236}">
                  <a16:creationId xmlns:a16="http://schemas.microsoft.com/office/drawing/2014/main" id="{197FF893-1AF7-FB4E-B21B-E9D8A2502D2A}"/>
                </a:ext>
              </a:extLst>
            </p:cNvPr>
            <p:cNvSpPr/>
            <p:nvPr/>
          </p:nvSpPr>
          <p:spPr>
            <a:xfrm>
              <a:off x="1098524" y="2925212"/>
              <a:ext cx="5464201" cy="220142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2" name="图形 6">
              <a:extLst>
                <a:ext uri="{FF2B5EF4-FFF2-40B4-BE49-F238E27FC236}">
                  <a16:creationId xmlns:a16="http://schemas.microsoft.com/office/drawing/2014/main" id="{30D960C9-8CA1-2548-A5B8-80B570192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23030" y="3389238"/>
              <a:ext cx="1146278" cy="1146278"/>
            </a:xfrm>
            <a:prstGeom prst="rect">
              <a:avLst/>
            </a:prstGeom>
          </p:spPr>
        </p:pic>
        <p:pic>
          <p:nvPicPr>
            <p:cNvPr id="43" name="图形 8">
              <a:extLst>
                <a:ext uri="{FF2B5EF4-FFF2-40B4-BE49-F238E27FC236}">
                  <a16:creationId xmlns:a16="http://schemas.microsoft.com/office/drawing/2014/main" id="{4BCC35E6-EA3A-DF4F-9617-EF8F871C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23678" y="3029494"/>
              <a:ext cx="807480" cy="807480"/>
            </a:xfrm>
            <a:prstGeom prst="rect">
              <a:avLst/>
            </a:prstGeom>
          </p:spPr>
        </p:pic>
        <p:pic>
          <p:nvPicPr>
            <p:cNvPr id="44" name="图形 16">
              <a:extLst>
                <a:ext uri="{FF2B5EF4-FFF2-40B4-BE49-F238E27FC236}">
                  <a16:creationId xmlns:a16="http://schemas.microsoft.com/office/drawing/2014/main" id="{E9D7C7DD-84BF-854D-B395-3F30A633F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07978" y="3979850"/>
              <a:ext cx="1003915" cy="1003915"/>
            </a:xfrm>
            <a:prstGeom prst="rect">
              <a:avLst/>
            </a:prstGeom>
          </p:spPr>
        </p:pic>
        <p:pic>
          <p:nvPicPr>
            <p:cNvPr id="45" name="图形 18">
              <a:extLst>
                <a:ext uri="{FF2B5EF4-FFF2-40B4-BE49-F238E27FC236}">
                  <a16:creationId xmlns:a16="http://schemas.microsoft.com/office/drawing/2014/main" id="{F60952E6-6317-944F-A168-C9BE8D94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75689" y="4023315"/>
              <a:ext cx="903458" cy="903458"/>
            </a:xfrm>
            <a:prstGeom prst="rect">
              <a:avLst/>
            </a:prstGeom>
          </p:spPr>
        </p:pic>
        <p:pic>
          <p:nvPicPr>
            <p:cNvPr id="46" name="图形 20">
              <a:extLst>
                <a:ext uri="{FF2B5EF4-FFF2-40B4-BE49-F238E27FC236}">
                  <a16:creationId xmlns:a16="http://schemas.microsoft.com/office/drawing/2014/main" id="{6EC8A01E-ED47-9E49-B338-F247F3F9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306195" y="2985498"/>
              <a:ext cx="807480" cy="807480"/>
            </a:xfrm>
            <a:prstGeom prst="rect">
              <a:avLst/>
            </a:prstGeom>
          </p:spPr>
        </p:pic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5157D4AD-CA67-1244-9C9C-2D70650AA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502" y="4211749"/>
              <a:ext cx="883507" cy="540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kumimoji="0" lang="zh-CN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xternal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kumimoji="0" lang="zh-CN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isks</a:t>
              </a:r>
            </a:p>
          </p:txBody>
        </p:sp>
        <p:sp>
          <p:nvSpPr>
            <p:cNvPr id="48" name="文本框 27">
              <a:extLst>
                <a:ext uri="{FF2B5EF4-FFF2-40B4-BE49-F238E27FC236}">
                  <a16:creationId xmlns:a16="http://schemas.microsoft.com/office/drawing/2014/main" id="{5FF662EC-F71A-D540-A0AB-F7E394D855C8}"/>
                </a:ext>
              </a:extLst>
            </p:cNvPr>
            <p:cNvSpPr txBox="1"/>
            <p:nvPr/>
          </p:nvSpPr>
          <p:spPr>
            <a:xfrm>
              <a:off x="1098524" y="3130961"/>
              <a:ext cx="1181752" cy="540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Declining 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zh-CN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erformance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29">
              <a:extLst>
                <a:ext uri="{FF2B5EF4-FFF2-40B4-BE49-F238E27FC236}">
                  <a16:creationId xmlns:a16="http://schemas.microsoft.com/office/drawing/2014/main" id="{07387D15-4D14-E142-A109-5EC73138D3E3}"/>
                </a:ext>
              </a:extLst>
            </p:cNvPr>
            <p:cNvSpPr txBox="1"/>
            <p:nvPr/>
          </p:nvSpPr>
          <p:spPr>
            <a:xfrm>
              <a:off x="5533089" y="3127628"/>
              <a:ext cx="856334" cy="540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kumimoji="0" lang="zh-CN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ising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kumimoji="0" lang="zh-CN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osts 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31">
              <a:extLst>
                <a:ext uri="{FF2B5EF4-FFF2-40B4-BE49-F238E27FC236}">
                  <a16:creationId xmlns:a16="http://schemas.microsoft.com/office/drawing/2014/main" id="{6AF80EF5-D511-9F4E-A599-8FE5158EB710}"/>
                </a:ext>
              </a:extLst>
            </p:cNvPr>
            <p:cNvSpPr txBox="1"/>
            <p:nvPr/>
          </p:nvSpPr>
          <p:spPr>
            <a:xfrm>
              <a:off x="1187013" y="4220197"/>
              <a:ext cx="1003915" cy="540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kumimoji="0" lang="zh-CN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ustomer 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kumimoji="0" lang="zh-CN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ttrition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id="{EE235B28-7C4F-514D-8257-F590E7B00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898" y="4584559"/>
              <a:ext cx="1050541" cy="317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COVID-19</a:t>
              </a:r>
              <a:endPara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80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D282D09-8D5C-2242-9811-B2B73F315652}"/>
              </a:ext>
            </a:extLst>
          </p:cNvPr>
          <p:cNvGrpSpPr/>
          <p:nvPr/>
        </p:nvGrpSpPr>
        <p:grpSpPr>
          <a:xfrm>
            <a:off x="1127448" y="2313310"/>
            <a:ext cx="3891771" cy="2231380"/>
            <a:chOff x="1144379" y="1515306"/>
            <a:chExt cx="3891771" cy="2231380"/>
          </a:xfrm>
        </p:grpSpPr>
        <p:sp>
          <p:nvSpPr>
            <p:cNvPr id="7" name="文本占位符 1">
              <a:extLst>
                <a:ext uri="{FF2B5EF4-FFF2-40B4-BE49-F238E27FC236}">
                  <a16:creationId xmlns:a16="http://schemas.microsoft.com/office/drawing/2014/main" id="{C4DC168C-84D7-4743-A036-673696D8A11A}"/>
                </a:ext>
              </a:extLst>
            </p:cNvPr>
            <p:cNvSpPr txBox="1">
              <a:spLocks/>
            </p:cNvSpPr>
            <p:nvPr/>
          </p:nvSpPr>
          <p:spPr>
            <a:xfrm>
              <a:off x="2549091" y="1515306"/>
              <a:ext cx="1082348" cy="106182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/>
                <a:t>04</a:t>
              </a:r>
              <a:endParaRPr lang="zh-CN" altLang="en-US" sz="7000" b="1" dirty="0"/>
            </a:p>
          </p:txBody>
        </p:sp>
        <p:sp>
          <p:nvSpPr>
            <p:cNvPr id="8" name="文本占位符 2">
              <a:extLst>
                <a:ext uri="{FF2B5EF4-FFF2-40B4-BE49-F238E27FC236}">
                  <a16:creationId xmlns:a16="http://schemas.microsoft.com/office/drawing/2014/main" id="{F5FAAF6F-B072-B54F-B9F3-08C7C3C54A3C}"/>
                </a:ext>
              </a:extLst>
            </p:cNvPr>
            <p:cNvSpPr txBox="1">
              <a:spLocks/>
            </p:cNvSpPr>
            <p:nvPr/>
          </p:nvSpPr>
          <p:spPr>
            <a:xfrm>
              <a:off x="1144379" y="2577135"/>
              <a:ext cx="3891771" cy="1169551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>
                  <a:ea typeface="KaiTi" panose="02010609060101010101" pitchFamily="49" charset="-122"/>
                </a:rPr>
                <a:t>Valuation</a:t>
              </a:r>
              <a:endParaRPr lang="zh-CN" altLang="en-US" sz="7000" b="1" dirty="0">
                <a:ea typeface="KaiT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042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CAPM: Cost of Equity</a:t>
            </a:r>
          </a:p>
        </p:txBody>
      </p:sp>
      <p:sp>
        <p:nvSpPr>
          <p:cNvPr id="37" name="Text12">
            <a:extLst>
              <a:ext uri="{FF2B5EF4-FFF2-40B4-BE49-F238E27FC236}">
                <a16:creationId xmlns:a16="http://schemas.microsoft.com/office/drawing/2014/main" id="{6DBAB517-E8BD-3C1D-C3E9-56C9F04107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78198" y="1122137"/>
            <a:ext cx="4850231" cy="314663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+mn-ea"/>
              </a:rPr>
              <a:t>CAPM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13">
                <a:extLst>
                  <a:ext uri="{FF2B5EF4-FFF2-40B4-BE49-F238E27FC236}">
                    <a16:creationId xmlns:a16="http://schemas.microsoft.com/office/drawing/2014/main" id="{B18F79A2-D5BC-4F0A-1484-6A9124B01239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6174162" y="4038690"/>
                <a:ext cx="5793213" cy="20578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lIns="36000" tIns="36000" rIns="36000" bIns="3600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15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1C2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rPr>
                  <a:t>After finding the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Beta (β), we can use the CAPM formula to find the Cost of Equity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15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Using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2B4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CAPM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𝐸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𝑒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charset="0"/>
                        <a:cs typeface="DejaVu Math TeX Gyre" panose="02000503000000000000" charset="0"/>
                      </a:rPr>
                      <m:t>)=</m:t>
                    </m:r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𝑓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𝛽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𝑒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charset="0"/>
                        <a:cs typeface="DejaVu Math TeX Gyre" panose="02000503000000000000" charset="0"/>
                      </a:rPr>
                      <m:t> × (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𝐸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𝑚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charset="0"/>
                        <a:cs typeface="DejaVu Math TeX Gyre" panose="02000503000000000000" charset="0"/>
                      </a:rPr>
                      <m:t>) 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−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charset="0"/>
                        <a:cs typeface="DejaVu Math TeX Gyre" panose="02000503000000000000" charset="0"/>
                      </a:rPr>
                      <m:t> </m:t>
                    </m:r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𝑓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 )</m:t>
                    </m:r>
                  </m:oMath>
                </a14:m>
                <a:endPara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15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arrive at Cost of Capital, </a:t>
                </a:r>
                <a14:m>
                  <m:oMath xmlns:m="http://schemas.openxmlformats.org/officeDocument/2006/math">
                    <m:r>
                      <a:rPr kumimoji="0" lang="en-US" altLang="zh-CN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𝐸</m:t>
                    </m:r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𝑒</m:t>
                        </m:r>
                      </m:sub>
                    </m:sSub>
                    <m:r>
                      <a:rPr kumimoji="0" lang="en-US" altLang="zh-CN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charset="0"/>
                        <a:cs typeface="DejaVu Math TeX Gyre" panose="02000503000000000000" charset="0"/>
                      </a:rPr>
                      <m:t>)=</m:t>
                    </m:r>
                  </m:oMath>
                </a14:m>
                <a:r>
                  <a:rPr kumimoji="0" lang="en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9.91%.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150"/>
                  </a:spcBef>
                  <a:spcAft>
                    <a:spcPts val="15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1C2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Normal" panose="020B0400000000000000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40" name="Text13">
                <a:extLst>
                  <a:ext uri="{FF2B5EF4-FFF2-40B4-BE49-F238E27FC236}">
                    <a16:creationId xmlns:a16="http://schemas.microsoft.com/office/drawing/2014/main" id="{B18F79A2-D5BC-4F0A-1484-6A9124B01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174162" y="4038690"/>
                <a:ext cx="5793213" cy="2057800"/>
              </a:xfrm>
              <a:prstGeom prst="rect">
                <a:avLst/>
              </a:prstGeom>
              <a:blipFill>
                <a:blip r:embed="rId11"/>
                <a:stretch>
                  <a:fillRect l="-13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5CFFAEED-9238-5FBF-223A-A4FABAE4C2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16DBA0C-E268-491F-94E6-D7B4F3B52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398360"/>
              </p:ext>
            </p:extLst>
          </p:nvPr>
        </p:nvGraphicFramePr>
        <p:xfrm>
          <a:off x="0" y="3556910"/>
          <a:ext cx="6017840" cy="321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2" name="Text13">
            <a:extLst>
              <a:ext uri="{FF2B5EF4-FFF2-40B4-BE49-F238E27FC236}">
                <a16:creationId xmlns:a16="http://schemas.microsoft.com/office/drawing/2014/main" id="{E6B5391A-F75D-E7A9-8B2F-603935D160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3441" y="1499110"/>
            <a:ext cx="5956979" cy="1801980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Beta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(β) represents how much a stock's return tends to move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relative to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the return of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overall market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used linear regression to estimate Miniso’s beta relative to the Hang Seng Index, by using daily returns over the period of Miniso’s initial IPO in the US.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01C22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5" name="Text12">
            <a:extLst>
              <a:ext uri="{FF2B5EF4-FFF2-40B4-BE49-F238E27FC236}">
                <a16:creationId xmlns:a16="http://schemas.microsoft.com/office/drawing/2014/main" id="{A27FBA22-499D-F3B8-72C7-65EDBFE0C98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23720" y="1136681"/>
            <a:ext cx="4850231" cy="314663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Regression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89F9E3A-3BF7-6ACE-C430-6365909F19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441" y="3185382"/>
            <a:ext cx="2179199" cy="37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52BAA4-8F72-CD6B-78A8-2D289E9CBBCF}"/>
              </a:ext>
            </a:extLst>
          </p:cNvPr>
          <p:cNvSpPr txBox="1"/>
          <p:nvPr/>
        </p:nvSpPr>
        <p:spPr>
          <a:xfrm>
            <a:off x="3763871" y="4400123"/>
            <a:ext cx="200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-0.0012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0.924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5">
                <a:extLst>
                  <a:ext uri="{FF2B5EF4-FFF2-40B4-BE49-F238E27FC236}">
                    <a16:creationId xmlns:a16="http://schemas.microsoft.com/office/drawing/2014/main" id="{A899CC01-FC4E-FA0F-09E5-A29D61489D52}"/>
                  </a:ext>
                </a:extLst>
              </p:cNvPr>
              <p:cNvGraphicFramePr/>
              <p:nvPr>
                <p:custDataLst>
                  <p:tags r:id="rId7"/>
                </p:custDataLst>
                <p:extLst>
                  <p:ext uri="{D42A27DB-BD31-4B8C-83A1-F6EECF244321}">
                    <p14:modId xmlns:p14="http://schemas.microsoft.com/office/powerpoint/2010/main" val="1871886635"/>
                  </p:ext>
                </p:extLst>
              </p:nvPr>
            </p:nvGraphicFramePr>
            <p:xfrm>
              <a:off x="6174162" y="1590950"/>
              <a:ext cx="5777230" cy="196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64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807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036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Times New Roman Regular" panose="02020503050405090304" charset="0"/>
                              <a:cs typeface="Times New Roman Regular" panose="0202050305040509030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endParaRPr lang="zh-CN" altLang="en-US" dirty="0">
                            <a:latin typeface="Times New Roman Regular" panose="02020503050405090304" charset="0"/>
                            <a:cs typeface="Times New Roman Regular" panose="0202050305040509030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751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Ris</a:t>
                          </a:r>
                          <a:r>
                            <a:rPr lang="en-US" altLang="zh-CN" sz="1400" i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 Free Rate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endParaRPr lang="en-US" altLang="zh-CN" sz="1600" i="1" dirty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  <a:sym typeface="+mn-ea"/>
                            </a:rPr>
                            <a:t>US 10 Year Yield (2022): 2.95%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560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Expected</a:t>
                          </a:r>
                          <a:r>
                            <a:rPr lang="en-US" altLang="zh-CN" sz="1400" i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Return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𝐸</m:t>
                              </m:r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宋体" charset="0"/>
                                  <a:cs typeface="DejaVu Math TeX Gyre" panose="02000503000000000000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宋体" charset="0"/>
                                  <a:cs typeface="DejaVu Math TeX Gyre" panose="02000503000000000000" charset="0"/>
                                </a:rPr>
                                <m:t>)</m:t>
                              </m:r>
                            </m:oMath>
                          </a14:m>
                          <a:endParaRPr lang="en-US" altLang="zh-CN" sz="1600" i="1" dirty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  <a:sym typeface="+mn-ea"/>
                            </a:rPr>
                            <a:t>Hang Seng Index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  <a:sym typeface="+mn-ea"/>
                            </a:rPr>
                            <a:t>Beta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β</a:t>
                          </a:r>
                          <a:endParaRPr lang="en-US" altLang="zh-CN" sz="1600" dirty="0">
                            <a:latin typeface="Times New Roman Regular" panose="02020503050405090304" charset="0"/>
                            <a:cs typeface="Times New Roman Regular" panose="02020503050405090304" charset="0"/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</a:rPr>
                            <a:t>0.924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  <a:sym typeface="+mn-ea"/>
                            </a:rPr>
                            <a:t>Time Span</a:t>
                          </a:r>
                          <a:endParaRPr lang="zh-CN" altLang="en-US" sz="1600" dirty="0">
                            <a:latin typeface="Times New Roman Regular" panose="02020503050405090304" charset="0"/>
                            <a:cs typeface="Times New Roman Regular" panose="02020503050405090304" charset="0"/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</a:rPr>
                            <a:t>2020.10.15 (IPO in U.S.) - 2022.06.30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5">
                <a:extLst>
                  <a:ext uri="{FF2B5EF4-FFF2-40B4-BE49-F238E27FC236}">
                    <a16:creationId xmlns:a16="http://schemas.microsoft.com/office/drawing/2014/main" id="{A899CC01-FC4E-FA0F-09E5-A29D61489D52}"/>
                  </a:ext>
                </a:extLst>
              </p:cNvPr>
              <p:cNvGraphicFramePr/>
              <p:nvPr>
                <p:custDataLst>
                  <p:tags r:id="rId15"/>
                </p:custDataLst>
                <p:extLst>
                  <p:ext uri="{D42A27DB-BD31-4B8C-83A1-F6EECF244321}">
                    <p14:modId xmlns:p14="http://schemas.microsoft.com/office/powerpoint/2010/main" val="1871886635"/>
                  </p:ext>
                </p:extLst>
              </p:nvPr>
            </p:nvGraphicFramePr>
            <p:xfrm>
              <a:off x="6174162" y="1590950"/>
              <a:ext cx="5777230" cy="196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64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8078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036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>
                              <a:latin typeface="Times New Roman Regular" panose="02020503050405090304" charset="0"/>
                              <a:cs typeface="Times New Roman Regular" panose="02020503050405090304" charset="0"/>
                            </a:rPr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endParaRPr lang="zh-CN" altLang="en-US" dirty="0">
                            <a:latin typeface="Times New Roman Regular" panose="02020503050405090304" charset="0"/>
                            <a:cs typeface="Times New Roman Regular" panose="0202050305040509030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751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6"/>
                          <a:stretch>
                            <a:fillRect l="-633" t="-100000" r="-189873" b="-2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  <a:sym typeface="+mn-ea"/>
                            </a:rPr>
                            <a:t>US 10 Year Yield (2022): 2.95%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5605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6"/>
                          <a:stretch>
                            <a:fillRect l="-633" t="-206452" r="-189873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  <a:sym typeface="+mn-ea"/>
                            </a:rPr>
                            <a:t>Hang Seng Index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  <a:sym typeface="+mn-ea"/>
                            </a:rPr>
                            <a:t>Beta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β</a:t>
                          </a:r>
                          <a:endParaRPr lang="en-US" altLang="zh-CN" sz="1600" dirty="0">
                            <a:latin typeface="Times New Roman Regular" panose="02020503050405090304" charset="0"/>
                            <a:cs typeface="Times New Roman Regular" panose="02020503050405090304" charset="0"/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</a:rPr>
                            <a:t>0.924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  <a:sym typeface="+mn-ea"/>
                            </a:rPr>
                            <a:t>Time Span</a:t>
                          </a:r>
                          <a:endParaRPr lang="zh-CN" altLang="en-US" sz="1600" dirty="0">
                            <a:latin typeface="Times New Roman Regular" panose="02020503050405090304" charset="0"/>
                            <a:cs typeface="Times New Roman Regular" panose="02020503050405090304" charset="0"/>
                            <a:sym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 Regular" panose="02020503050405090304" charset="0"/>
                              <a:cs typeface="Times New Roman Regular" panose="02020503050405090304" charset="0"/>
                            </a:rPr>
                            <a:t>2020.10.15 (IPO in U.S.) - 2022.06.30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9092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EA55-5332-B6D2-43F2-0C53741EB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13">
                <a:extLst>
                  <a:ext uri="{FF2B5EF4-FFF2-40B4-BE49-F238E27FC236}">
                    <a16:creationId xmlns:a16="http://schemas.microsoft.com/office/drawing/2014/main" id="{AF3DA9AB-1713-6165-A256-6EE969DE4742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72747" y="339877"/>
                <a:ext cx="11496384" cy="72034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pPr marL="0" marR="0" lvl="0" indent="0" algn="l" defTabSz="914400" rtl="0" eaLnBrk="1" fontAlgn="ctr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微软雅黑" panose="020B0503020204020204" charset="-122"/>
                    <a:sym typeface="思源黑体 CN" panose="020B0500000000000000" pitchFamily="34" charset="-122"/>
                  </a:rPr>
                  <a:t>Cost of capital: Cost of debt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思源黑体 Normal" panose="020B0400000000000000" pitchFamily="34" charset="-122"/>
                            <a:cs typeface="+mn-cs"/>
                            <a:sym typeface="思源黑体 CN" panose="020B0500000000000000" pitchFamily="34" charset="-122"/>
                          </a:rPr>
                        </m:ctrlPr>
                      </m:sSubPr>
                      <m:e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思源黑体 Normal" panose="020B0400000000000000" pitchFamily="34" charset="-122"/>
                            <a:cs typeface="+mn-cs"/>
                            <a:sym typeface="思源黑体 CN" panose="020B0500000000000000" pitchFamily="34" charset="-122"/>
                          </a:rPr>
                          <m:t>𝒓</m:t>
                        </m:r>
                      </m:e>
                      <m:sub>
                        <m:r>
                          <a:rPr kumimoji="0" lang="en-US" altLang="zh-CN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思源黑体 Normal" panose="020B0400000000000000" pitchFamily="34" charset="-122"/>
                            <a:cs typeface="+mn-cs"/>
                            <a:sym typeface="思源黑体 CN" panose="020B0500000000000000" pitchFamily="34" charset="-122"/>
                          </a:rPr>
                          <m:t>𝒅</m:t>
                        </m:r>
                      </m:sub>
                    </m:sSub>
                  </m:oMath>
                </a14:m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微软雅黑" panose="020B0503020204020204" charset="-122"/>
                    <a:sym typeface="思源黑体 CN" panose="020B0500000000000000" pitchFamily="34" charset="-122"/>
                  </a:rPr>
                  <a:t> 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思源黑体 Normal" panose="020B0400000000000000" pitchFamily="34" charset="-122"/>
                    <a:ea typeface="思源黑体 Normal" panose="020B0400000000000000" pitchFamily="34" charset="-122"/>
                    <a:cs typeface="微软雅黑" panose="020B0503020204020204" charset="-122"/>
                    <a:sym typeface="思源黑体 CN" panose="020B0500000000000000" pitchFamily="34" charset="-122"/>
                  </a:rPr>
                  <a:t>&amp; WACC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思源黑体 Normal" panose="020B0400000000000000" pitchFamily="34" charset="-122"/>
                  <a:ea typeface="思源黑体 Normal" panose="020B0400000000000000" pitchFamily="34" charset="-122"/>
                  <a:cs typeface="微软雅黑" panose="020B0503020204020204" charset="-122"/>
                  <a:sym typeface="思源黑体 CN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" name="Text13">
                <a:extLst>
                  <a:ext uri="{FF2B5EF4-FFF2-40B4-BE49-F238E27FC236}">
                    <a16:creationId xmlns:a16="http://schemas.microsoft.com/office/drawing/2014/main" id="{AF3DA9AB-1713-6165-A256-6EE969DE4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772747" y="339877"/>
                <a:ext cx="11496384" cy="720348"/>
              </a:xfrm>
              <a:prstGeom prst="rect">
                <a:avLst/>
              </a:prstGeom>
              <a:blipFill>
                <a:blip r:embed="rId6"/>
                <a:stretch>
                  <a:fillRect l="-1379" b="-24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471B33F-22E2-EADB-6C63-A993246AA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D5DFAC4-7B23-C4BE-DDF3-24D3620DCAA8}"/>
              </a:ext>
            </a:extLst>
          </p:cNvPr>
          <p:cNvGraphicFramePr>
            <a:graphicFrameLocks noGrp="1"/>
          </p:cNvGraphicFramePr>
          <p:nvPr/>
        </p:nvGraphicFramePr>
        <p:xfrm>
          <a:off x="280139" y="1107486"/>
          <a:ext cx="5129228" cy="33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4990">
                  <a:extLst>
                    <a:ext uri="{9D8B030D-6E8A-4147-A177-3AD203B41FA5}">
                      <a16:colId xmlns:a16="http://schemas.microsoft.com/office/drawing/2014/main" val="1855861960"/>
                    </a:ext>
                  </a:extLst>
                </a:gridCol>
                <a:gridCol w="1794238">
                  <a:extLst>
                    <a:ext uri="{9D8B030D-6E8A-4147-A177-3AD203B41FA5}">
                      <a16:colId xmlns:a16="http://schemas.microsoft.com/office/drawing/2014/main" val="3996551886"/>
                    </a:ext>
                  </a:extLst>
                </a:gridCol>
              </a:tblGrid>
              <a:tr h="3315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34493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Short-term Debt 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258.4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200155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Long-term Debt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399.6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5495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Debt (</a:t>
                      </a:r>
                      <a:r>
                        <a:rPr lang="en-GB" altLang="zh-CN" sz="16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with interest</a:t>
                      </a:r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658.013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159709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Equity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7027.4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22904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Preferred equity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461508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Effective tax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535409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Mid-term Bond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059937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Bond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396613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Debt Ratio Adjustment Factor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532747"/>
                  </a:ext>
                </a:extLst>
              </a:tr>
            </a:tbl>
          </a:graphicData>
        </a:graphic>
      </p:graphicFrame>
      <p:sp>
        <p:nvSpPr>
          <p:cNvPr id="6" name="矩形: 圆角 5">
            <a:extLst>
              <a:ext uri="{FF2B5EF4-FFF2-40B4-BE49-F238E27FC236}">
                <a16:creationId xmlns:a16="http://schemas.microsoft.com/office/drawing/2014/main" id="{541FF688-9D12-A8A3-9CF7-08FC6D20687A}"/>
              </a:ext>
            </a:extLst>
          </p:cNvPr>
          <p:cNvSpPr/>
          <p:nvPr/>
        </p:nvSpPr>
        <p:spPr>
          <a:xfrm>
            <a:off x="5891755" y="1182300"/>
            <a:ext cx="5594569" cy="115679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Assumption: After 2022, the company is no longer affected by the pandemic, and its capital structure (debt/equity ratio) and risk profile remain stable.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9BA71C-BE7E-42CA-8C99-C694EA7611ED}"/>
              </a:ext>
            </a:extLst>
          </p:cNvPr>
          <p:cNvSpPr/>
          <p:nvPr/>
        </p:nvSpPr>
        <p:spPr>
          <a:xfrm>
            <a:off x="293234" y="4795789"/>
            <a:ext cx="5153844" cy="1678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CEEE55-F163-39C3-82F5-B08AF23186A3}"/>
              </a:ext>
            </a:extLst>
          </p:cNvPr>
          <p:cNvSpPr/>
          <p:nvPr/>
        </p:nvSpPr>
        <p:spPr>
          <a:xfrm>
            <a:off x="5891755" y="4945084"/>
            <a:ext cx="5617064" cy="1678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2E6F6639-61BD-8D32-0FBC-76490FC78BD7}"/>
              </a:ext>
            </a:extLst>
          </p:cNvPr>
          <p:cNvSpPr/>
          <p:nvPr/>
        </p:nvSpPr>
        <p:spPr>
          <a:xfrm>
            <a:off x="5850444" y="2750376"/>
            <a:ext cx="245097" cy="1574276"/>
          </a:xfrm>
          <a:prstGeom prst="leftBrace">
            <a:avLst>
              <a:gd name="adj1" fmla="val 77564"/>
              <a:gd name="adj2" fmla="val 50000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47BD0F2-DBB5-0068-AD18-1A612896067D}"/>
                  </a:ext>
                </a:extLst>
              </p:cNvPr>
              <p:cNvSpPr txBox="1"/>
              <p:nvPr/>
            </p:nvSpPr>
            <p:spPr>
              <a:xfrm>
                <a:off x="6190719" y="2548407"/>
                <a:ext cx="480295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Recall: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equity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𝒓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𝒆</m:t>
                        </m:r>
                      </m:sub>
                    </m:sSub>
                  </m:oMath>
                </a14:m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regression: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=9.24%</m:t>
                    </m:r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</m:t>
                        </m:r>
                      </m:sub>
                    </m:sSub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𝟗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𝟗𝟏</m:t>
                    </m:r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%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E0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47BD0F2-DBB5-0068-AD18-1A6128960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719" y="2548407"/>
                <a:ext cx="4802958" cy="1077218"/>
              </a:xfrm>
              <a:prstGeom prst="rect">
                <a:avLst/>
              </a:prstGeom>
              <a:blipFill>
                <a:blip r:embed="rId8"/>
                <a:stretch>
                  <a:fillRect l="-1144" t="-2825"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C1AA3B3-5F76-8419-128E-C68882FC03DB}"/>
                  </a:ext>
                </a:extLst>
              </p:cNvPr>
              <p:cNvSpPr txBox="1"/>
              <p:nvPr/>
            </p:nvSpPr>
            <p:spPr>
              <a:xfrm>
                <a:off x="6127267" y="3896666"/>
                <a:ext cx="5401869" cy="720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𝑾𝑨𝑪𝑪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𝒓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𝒅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𝝉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𝑬</m:t>
                          </m:r>
                        </m:den>
                      </m:f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𝒓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𝒆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𝑬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𝑫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𝑬</m:t>
                          </m:r>
                        </m:den>
                      </m:f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Roboto Bold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C1AA3B3-5F76-8419-128E-C68882FC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267" y="3896666"/>
                <a:ext cx="5401869" cy="7205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2AC99E84-F865-253E-D3F1-F45D321AB113}"/>
              </a:ext>
            </a:extLst>
          </p:cNvPr>
          <p:cNvSpPr txBox="1"/>
          <p:nvPr/>
        </p:nvSpPr>
        <p:spPr>
          <a:xfrm>
            <a:off x="244781" y="4519524"/>
            <a:ext cx="417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Note: Millions of CNY per share/unit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66408F-44E7-00AB-D3DA-078C1ABAAF49}"/>
              </a:ext>
            </a:extLst>
          </p:cNvPr>
          <p:cNvSpPr txBox="1"/>
          <p:nvPr/>
        </p:nvSpPr>
        <p:spPr>
          <a:xfrm>
            <a:off x="388597" y="6488668"/>
            <a:ext cx="231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imesNewRomanPS-ItalicMT"/>
                <a:cs typeface="+mn-cs"/>
              </a:rPr>
              <a:t>Source: Bloomberg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03497C-2AC2-09DB-5DBB-DBCD2E4E7801}"/>
              </a:ext>
            </a:extLst>
          </p:cNvPr>
          <p:cNvSpPr txBox="1"/>
          <p:nvPr/>
        </p:nvSpPr>
        <p:spPr>
          <a:xfrm>
            <a:off x="5950227" y="4999591"/>
            <a:ext cx="3993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WACC = 9.21%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shape 10">
            <a:extLst>
              <a:ext uri="{FF2B5EF4-FFF2-40B4-BE49-F238E27FC236}">
                <a16:creationId xmlns:a16="http://schemas.microsoft.com/office/drawing/2014/main" id="{E042A00A-ECA9-2D1D-C5AF-121462EC1C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4121" r="9666" b="2782"/>
          <a:stretch/>
        </p:blipFill>
        <p:spPr>
          <a:xfrm>
            <a:off x="11123514" y="5584123"/>
            <a:ext cx="1068486" cy="1248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D87E146-D6CE-9927-88E7-6ECA16DDE158}"/>
                  </a:ext>
                </a:extLst>
              </p:cNvPr>
              <p:cNvSpPr txBox="1"/>
              <p:nvPr/>
            </p:nvSpPr>
            <p:spPr>
              <a:xfrm>
                <a:off x="382949" y="4853992"/>
                <a:ext cx="50264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cost of debt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𝒓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𝒅</m:t>
                        </m:r>
                      </m:sub>
                    </m:sSub>
                  </m:oMath>
                </a14:m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the method provided by Bloomberg: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D87E146-D6CE-9927-88E7-6ECA16DDE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49" y="4853992"/>
                <a:ext cx="5026418" cy="646331"/>
              </a:xfrm>
              <a:prstGeom prst="rect">
                <a:avLst/>
              </a:prstGeom>
              <a:blipFill>
                <a:blip r:embed="rId11"/>
                <a:stretch>
                  <a:fillRect l="-1092" t="-8491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AEE3A1D-901C-F045-AC7E-12480266B5C6}"/>
              </a:ext>
            </a:extLst>
          </p:cNvPr>
          <p:cNvCxnSpPr>
            <a:cxnSpLocks/>
          </p:cNvCxnSpPr>
          <p:nvPr/>
        </p:nvCxnSpPr>
        <p:spPr>
          <a:xfrm>
            <a:off x="5005633" y="5900061"/>
            <a:ext cx="66450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B786B44-1F53-71BE-4DB4-5EDEF07173FE}"/>
              </a:ext>
            </a:extLst>
          </p:cNvPr>
          <p:cNvCxnSpPr>
            <a:cxnSpLocks/>
          </p:cNvCxnSpPr>
          <p:nvPr/>
        </p:nvCxnSpPr>
        <p:spPr>
          <a:xfrm>
            <a:off x="5655913" y="4781134"/>
            <a:ext cx="0" cy="109830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5198EE3-9AC9-CB96-E6F1-07DA8EC524C8}"/>
              </a:ext>
            </a:extLst>
          </p:cNvPr>
          <p:cNvCxnSpPr>
            <a:cxnSpLocks/>
          </p:cNvCxnSpPr>
          <p:nvPr/>
        </p:nvCxnSpPr>
        <p:spPr>
          <a:xfrm>
            <a:off x="5655913" y="4781134"/>
            <a:ext cx="1847823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38CA4BC-3BA6-4338-B46C-7E6D4219849C}"/>
              </a:ext>
            </a:extLst>
          </p:cNvPr>
          <p:cNvCxnSpPr>
            <a:cxnSpLocks/>
          </p:cNvCxnSpPr>
          <p:nvPr/>
        </p:nvCxnSpPr>
        <p:spPr>
          <a:xfrm flipV="1">
            <a:off x="7503736" y="4405552"/>
            <a:ext cx="0" cy="39023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A9C3121-6CAE-DB81-1D94-8911AE47C9E4}"/>
              </a:ext>
            </a:extLst>
          </p:cNvPr>
          <p:cNvCxnSpPr>
            <a:cxnSpLocks/>
          </p:cNvCxnSpPr>
          <p:nvPr/>
        </p:nvCxnSpPr>
        <p:spPr>
          <a:xfrm>
            <a:off x="10081388" y="3537514"/>
            <a:ext cx="0" cy="5130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图形 37" descr="警告">
            <a:extLst>
              <a:ext uri="{FF2B5EF4-FFF2-40B4-BE49-F238E27FC236}">
                <a16:creationId xmlns:a16="http://schemas.microsoft.com/office/drawing/2014/main" id="{95965DF3-2ED5-558F-2E90-DFBD04DCD4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08872" y="1118877"/>
            <a:ext cx="621207" cy="621207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9539DCD-5A98-6DFA-545D-7382812E353B}"/>
              </a:ext>
            </a:extLst>
          </p:cNvPr>
          <p:cNvSpPr txBox="1"/>
          <p:nvPr/>
        </p:nvSpPr>
        <p:spPr>
          <a:xfrm>
            <a:off x="5946436" y="5663098"/>
            <a:ext cx="558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assumptions, the WACC in 2022 is used as the valuation parameter for subsequent periods.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WACC in 2021 = 9.0%.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9C9FD27-7D14-B772-0EB3-7DAFD5E5BA6B}"/>
                  </a:ext>
                </a:extLst>
              </p:cNvPr>
              <p:cNvSpPr txBox="1"/>
              <p:nvPr/>
            </p:nvSpPr>
            <p:spPr>
              <a:xfrm>
                <a:off x="240296" y="5536749"/>
                <a:ext cx="5019441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den>
                          </m:f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f>
                            <m:f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E0B0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</m:t>
                      </m:r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𝟐𝟑</m:t>
                      </m:r>
                      <m:r>
                        <a:rPr kumimoji="0" lang="en-US" altLang="zh-C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%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Roboto Bold"/>
                  <a:cs typeface="+mn-cs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9C9FD27-7D14-B772-0EB3-7DAFD5E5B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96" y="5536749"/>
                <a:ext cx="5019441" cy="714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B331223-1911-6797-57E5-8C4E625644B1}"/>
              </a:ext>
            </a:extLst>
          </p:cNvPr>
          <p:cNvSpPr/>
          <p:nvPr/>
        </p:nvSpPr>
        <p:spPr>
          <a:xfrm>
            <a:off x="6190719" y="3765112"/>
            <a:ext cx="5370061" cy="90530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079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220B1-F0C4-8CAB-BDB0-D90465028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B174EC5E-3B92-AB51-40B2-AF5A7AC947E7}"/>
              </a:ext>
            </a:extLst>
          </p:cNvPr>
          <p:cNvSpPr/>
          <p:nvPr/>
        </p:nvSpPr>
        <p:spPr>
          <a:xfrm>
            <a:off x="4162138" y="5431625"/>
            <a:ext cx="4213109" cy="12872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AC8197E3-25B5-BE4F-E462-E6AEF0A5033C}"/>
              </a:ext>
            </a:extLst>
          </p:cNvPr>
          <p:cNvSpPr txBox="1"/>
          <p:nvPr/>
        </p:nvSpPr>
        <p:spPr>
          <a:xfrm>
            <a:off x="4221960" y="5445751"/>
            <a:ext cx="4122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Domestic MINISO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 continues to expand into lower-tier markets;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Brand globalization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with a high-quality supply chain;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 TOP TOY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 is in a rapid expansion phase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3D5CBEC-F4D8-6563-CDBE-6488656C83C3}"/>
              </a:ext>
            </a:extLst>
          </p:cNvPr>
          <p:cNvSpPr/>
          <p:nvPr/>
        </p:nvSpPr>
        <p:spPr>
          <a:xfrm>
            <a:off x="140845" y="5447222"/>
            <a:ext cx="1966479" cy="10868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93" name="三角形 75">
            <a:extLst>
              <a:ext uri="{FF2B5EF4-FFF2-40B4-BE49-F238E27FC236}">
                <a16:creationId xmlns:a16="http://schemas.microsoft.com/office/drawing/2014/main" id="{8A3538FD-AAEC-A549-BAB7-8EB9ADF07DD3}"/>
              </a:ext>
            </a:extLst>
          </p:cNvPr>
          <p:cNvSpPr/>
          <p:nvPr/>
        </p:nvSpPr>
        <p:spPr>
          <a:xfrm rot="10800000" flipH="1">
            <a:off x="1841570" y="5906932"/>
            <a:ext cx="273429" cy="6271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2" name="Text13">
            <a:extLst>
              <a:ext uri="{FF2B5EF4-FFF2-40B4-BE49-F238E27FC236}">
                <a16:creationId xmlns:a16="http://schemas.microsoft.com/office/drawing/2014/main" id="{C4270555-45A9-2110-0D82-3466EB828F7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263399"/>
            <a:ext cx="6714180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Conclusion: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风险评估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E96D5A-FDDC-74B0-7350-8E12F9A94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cxnSp>
        <p:nvCxnSpPr>
          <p:cNvPr id="21" name="直线连接符 85">
            <a:extLst>
              <a:ext uri="{FF2B5EF4-FFF2-40B4-BE49-F238E27FC236}">
                <a16:creationId xmlns:a16="http://schemas.microsoft.com/office/drawing/2014/main" id="{3133F0DC-B433-3B69-A7A2-C19FD938E3DB}"/>
              </a:ext>
            </a:extLst>
          </p:cNvPr>
          <p:cNvCxnSpPr>
            <a:cxnSpLocks/>
          </p:cNvCxnSpPr>
          <p:nvPr/>
        </p:nvCxnSpPr>
        <p:spPr>
          <a:xfrm>
            <a:off x="3958214" y="2733967"/>
            <a:ext cx="0" cy="3064800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86">
            <a:extLst>
              <a:ext uri="{FF2B5EF4-FFF2-40B4-BE49-F238E27FC236}">
                <a16:creationId xmlns:a16="http://schemas.microsoft.com/office/drawing/2014/main" id="{4383A0AA-7938-2F77-A2A9-ACA4E8819F10}"/>
              </a:ext>
            </a:extLst>
          </p:cNvPr>
          <p:cNvCxnSpPr>
            <a:cxnSpLocks/>
          </p:cNvCxnSpPr>
          <p:nvPr/>
        </p:nvCxnSpPr>
        <p:spPr>
          <a:xfrm>
            <a:off x="6033748" y="1745743"/>
            <a:ext cx="0" cy="2807226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106">
            <a:extLst>
              <a:ext uri="{FF2B5EF4-FFF2-40B4-BE49-F238E27FC236}">
                <a16:creationId xmlns:a16="http://schemas.microsoft.com/office/drawing/2014/main" id="{4E6458D3-EB1D-E8B1-42DC-EC5C8B7826F8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1841570" y="3149356"/>
            <a:ext cx="0" cy="2757577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107">
            <a:extLst>
              <a:ext uri="{FF2B5EF4-FFF2-40B4-BE49-F238E27FC236}">
                <a16:creationId xmlns:a16="http://schemas.microsoft.com/office/drawing/2014/main" id="{9053B87B-73E8-C42D-3DE9-F64E8459034A}"/>
              </a:ext>
            </a:extLst>
          </p:cNvPr>
          <p:cNvCxnSpPr>
            <a:cxnSpLocks/>
          </p:cNvCxnSpPr>
          <p:nvPr/>
        </p:nvCxnSpPr>
        <p:spPr>
          <a:xfrm>
            <a:off x="144082" y="3348798"/>
            <a:ext cx="0" cy="3185267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F47CCE4B-DFA6-41F7-301F-7CE38E8FE3C6}"/>
              </a:ext>
            </a:extLst>
          </p:cNvPr>
          <p:cNvSpPr/>
          <p:nvPr/>
        </p:nvSpPr>
        <p:spPr>
          <a:xfrm>
            <a:off x="1841570" y="4820091"/>
            <a:ext cx="2358345" cy="10868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4F7C06-1BF1-008A-A99D-C24EBD610E3B}"/>
              </a:ext>
            </a:extLst>
          </p:cNvPr>
          <p:cNvSpPr/>
          <p:nvPr/>
        </p:nvSpPr>
        <p:spPr>
          <a:xfrm>
            <a:off x="3926486" y="4192958"/>
            <a:ext cx="2358345" cy="10868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003AD7F-9E4B-A3B8-118E-07C1C37B311A}"/>
              </a:ext>
            </a:extLst>
          </p:cNvPr>
          <p:cNvSpPr/>
          <p:nvPr/>
        </p:nvSpPr>
        <p:spPr>
          <a:xfrm>
            <a:off x="6011402" y="3565825"/>
            <a:ext cx="2358345" cy="10868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31" name="三角形 75">
            <a:extLst>
              <a:ext uri="{FF2B5EF4-FFF2-40B4-BE49-F238E27FC236}">
                <a16:creationId xmlns:a16="http://schemas.microsoft.com/office/drawing/2014/main" id="{806D018D-8510-3EC7-0BF1-957E6EA4DD1E}"/>
              </a:ext>
            </a:extLst>
          </p:cNvPr>
          <p:cNvSpPr/>
          <p:nvPr/>
        </p:nvSpPr>
        <p:spPr>
          <a:xfrm rot="10800000" flipH="1">
            <a:off x="1841570" y="5906933"/>
            <a:ext cx="273429" cy="6271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32" name="三角形 76">
            <a:extLst>
              <a:ext uri="{FF2B5EF4-FFF2-40B4-BE49-F238E27FC236}">
                <a16:creationId xmlns:a16="http://schemas.microsoft.com/office/drawing/2014/main" id="{58CED2DF-2840-1A2F-D26A-0DED9A16725B}"/>
              </a:ext>
            </a:extLst>
          </p:cNvPr>
          <p:cNvSpPr/>
          <p:nvPr/>
        </p:nvSpPr>
        <p:spPr>
          <a:xfrm rot="10800000" flipH="1">
            <a:off x="3925743" y="5279800"/>
            <a:ext cx="273429" cy="623464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33" name="三角形 77">
            <a:extLst>
              <a:ext uri="{FF2B5EF4-FFF2-40B4-BE49-F238E27FC236}">
                <a16:creationId xmlns:a16="http://schemas.microsoft.com/office/drawing/2014/main" id="{5DE75A4B-AE01-670A-117F-430A54729A56}"/>
              </a:ext>
            </a:extLst>
          </p:cNvPr>
          <p:cNvSpPr/>
          <p:nvPr/>
        </p:nvSpPr>
        <p:spPr>
          <a:xfrm rot="10800000" flipH="1">
            <a:off x="6009916" y="4645840"/>
            <a:ext cx="273429" cy="636309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34" name="任意形状 79">
            <a:extLst>
              <a:ext uri="{FF2B5EF4-FFF2-40B4-BE49-F238E27FC236}">
                <a16:creationId xmlns:a16="http://schemas.microsoft.com/office/drawing/2014/main" id="{3AC9F231-4D81-6343-677E-006925D64B75}"/>
              </a:ext>
            </a:extLst>
          </p:cNvPr>
          <p:cNvSpPr/>
          <p:nvPr/>
        </p:nvSpPr>
        <p:spPr>
          <a:xfrm rot="5400000">
            <a:off x="8516510" y="2350774"/>
            <a:ext cx="1517963" cy="2358345"/>
          </a:xfrm>
          <a:custGeom>
            <a:avLst/>
            <a:gdLst>
              <a:gd name="connsiteX0" fmla="*/ 0 w 1620381"/>
              <a:gd name="connsiteY0" fmla="*/ 586324 h 2942807"/>
              <a:gd name="connsiteX1" fmla="*/ 810191 w 1620381"/>
              <a:gd name="connsiteY1" fmla="*/ 0 h 2942807"/>
              <a:gd name="connsiteX2" fmla="*/ 1620381 w 1620381"/>
              <a:gd name="connsiteY2" fmla="*/ 586324 h 2942807"/>
              <a:gd name="connsiteX3" fmla="*/ 1353612 w 1620381"/>
              <a:gd name="connsiteY3" fmla="*/ 586324 h 2942807"/>
              <a:gd name="connsiteX4" fmla="*/ 1353612 w 1620381"/>
              <a:gd name="connsiteY4" fmla="*/ 2942807 h 2942807"/>
              <a:gd name="connsiteX5" fmla="*/ 266769 w 1620381"/>
              <a:gd name="connsiteY5" fmla="*/ 2942807 h 2942807"/>
              <a:gd name="connsiteX6" fmla="*/ 266769 w 1620381"/>
              <a:gd name="connsiteY6" fmla="*/ 586324 h 294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381" h="2942807">
                <a:moveTo>
                  <a:pt x="0" y="586324"/>
                </a:moveTo>
                <a:lnTo>
                  <a:pt x="810191" y="0"/>
                </a:lnTo>
                <a:lnTo>
                  <a:pt x="1620381" y="586324"/>
                </a:lnTo>
                <a:lnTo>
                  <a:pt x="1353612" y="586324"/>
                </a:lnTo>
                <a:lnTo>
                  <a:pt x="1353612" y="2942807"/>
                </a:lnTo>
                <a:lnTo>
                  <a:pt x="266769" y="2942807"/>
                </a:lnTo>
                <a:lnTo>
                  <a:pt x="266769" y="586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4B1E3B0-61EB-6921-5C94-B29BFA8A6EBA}"/>
              </a:ext>
            </a:extLst>
          </p:cNvPr>
          <p:cNvSpPr txBox="1"/>
          <p:nvPr/>
        </p:nvSpPr>
        <p:spPr>
          <a:xfrm>
            <a:off x="1798757" y="4840712"/>
            <a:ext cx="2496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ea typeface="Microsoft YaHei" panose="020B0503020204020204" pitchFamily="34" charset="-122"/>
                <a:cs typeface="Times New Roman" panose="02020603050405020304" pitchFamily="18" charset="0"/>
              </a:rPr>
              <a:t>Impact 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ea typeface="Microsoft YaHei" panose="020B0503020204020204" pitchFamily="34" charset="-122"/>
                <a:cs typeface="Times New Roman" panose="02020603050405020304" pitchFamily="18" charset="0"/>
              </a:rPr>
              <a:t>of the Pandemic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ea typeface="Microsoft YaHei" panose="020B0503020204020204" pitchFamily="34" charset="-122"/>
                <a:cs typeface="Times New Roman" panose="02020603050405020304" pitchFamily="18" charset="0"/>
              </a:rPr>
              <a:t>Declining Revenue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ea typeface="Microsoft YaHei" panose="020B0503020204020204" pitchFamily="34" charset="-122"/>
                <a:cs typeface="Times New Roman" panose="02020603050405020304" pitchFamily="18" charset="0"/>
              </a:rPr>
              <a:t>TOP TOY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969E8F9-1F13-651B-429C-793584EB331C}"/>
              </a:ext>
            </a:extLst>
          </p:cNvPr>
          <p:cNvSpPr txBox="1"/>
          <p:nvPr/>
        </p:nvSpPr>
        <p:spPr>
          <a:xfrm>
            <a:off x="3928918" y="4208211"/>
            <a:ext cx="2357484" cy="1031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ea typeface="Microsoft YaHei" panose="020B0503020204020204" pitchFamily="34" charset="-122"/>
                <a:cs typeface="Times New Roman" panose="02020603050405020304" pitchFamily="18" charset="0"/>
              </a:rPr>
              <a:t>Facing Challenges</a:t>
            </a:r>
          </a:p>
          <a:p>
            <a:pPr marL="0" marR="0" lvl="0" indent="0" algn="just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ea typeface="Microsoft YaHei" panose="020B0503020204020204" pitchFamily="34" charset="-122"/>
                <a:cs typeface="Times New Roman" panose="02020603050405020304" pitchFamily="18" charset="0"/>
              </a:rPr>
              <a:t>Conservative Defense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845128A-6BFA-C718-84F5-019DE3A55EA0}"/>
              </a:ext>
            </a:extLst>
          </p:cNvPr>
          <p:cNvSpPr txBox="1"/>
          <p:nvPr/>
        </p:nvSpPr>
        <p:spPr>
          <a:xfrm>
            <a:off x="6070656" y="3665651"/>
            <a:ext cx="1844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ea typeface="Microsoft YaHei" panose="020B0503020204020204" pitchFamily="34" charset="-122"/>
                <a:cs typeface="Times New Roman" panose="02020603050405020304" pitchFamily="18" charset="0"/>
              </a:rPr>
              <a:t>Aggressive Expansion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三角形 146">
            <a:extLst>
              <a:ext uri="{FF2B5EF4-FFF2-40B4-BE49-F238E27FC236}">
                <a16:creationId xmlns:a16="http://schemas.microsoft.com/office/drawing/2014/main" id="{15070DA9-EE08-7027-04A2-BDCEFFC26AFB}"/>
              </a:ext>
            </a:extLst>
          </p:cNvPr>
          <p:cNvSpPr/>
          <p:nvPr/>
        </p:nvSpPr>
        <p:spPr>
          <a:xfrm rot="10800000" flipH="1">
            <a:off x="8094748" y="4005760"/>
            <a:ext cx="273429" cy="636309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26987EE-DE35-6C51-1672-6F99CA321011}"/>
              </a:ext>
            </a:extLst>
          </p:cNvPr>
          <p:cNvSpPr txBox="1"/>
          <p:nvPr/>
        </p:nvSpPr>
        <p:spPr>
          <a:xfrm>
            <a:off x="711939" y="3396961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5" name="图形 84" descr="上升趋势条形图">
            <a:extLst>
              <a:ext uri="{FF2B5EF4-FFF2-40B4-BE49-F238E27FC236}">
                <a16:creationId xmlns:a16="http://schemas.microsoft.com/office/drawing/2014/main" id="{22028C0C-3A4E-E7F7-DF76-5BF64550C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7653" y="3305636"/>
            <a:ext cx="660904" cy="660904"/>
          </a:xfrm>
          <a:prstGeom prst="rect">
            <a:avLst/>
          </a:prstGeom>
        </p:spPr>
      </p:pic>
      <p:pic>
        <p:nvPicPr>
          <p:cNvPr id="88" name="图形 87" descr="上升趋势条形图">
            <a:extLst>
              <a:ext uri="{FF2B5EF4-FFF2-40B4-BE49-F238E27FC236}">
                <a16:creationId xmlns:a16="http://schemas.microsoft.com/office/drawing/2014/main" id="{5D854373-B46D-E1F2-3650-E87F61FFB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832" y="2924184"/>
            <a:ext cx="660904" cy="660904"/>
          </a:xfrm>
          <a:prstGeom prst="rect">
            <a:avLst/>
          </a:prstGeom>
        </p:spPr>
      </p:pic>
      <p:pic>
        <p:nvPicPr>
          <p:cNvPr id="89" name="图形 88" descr="上升趋势条形图">
            <a:extLst>
              <a:ext uri="{FF2B5EF4-FFF2-40B4-BE49-F238E27FC236}">
                <a16:creationId xmlns:a16="http://schemas.microsoft.com/office/drawing/2014/main" id="{C10B8D3E-ACF6-FD3A-DAA6-B178E88AE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8209" y="2687894"/>
            <a:ext cx="660904" cy="660904"/>
          </a:xfrm>
          <a:prstGeom prst="rect">
            <a:avLst/>
          </a:prstGeom>
        </p:spPr>
      </p:pic>
      <p:pic>
        <p:nvPicPr>
          <p:cNvPr id="90" name="图形 89" descr="上升趋势条形图">
            <a:extLst>
              <a:ext uri="{FF2B5EF4-FFF2-40B4-BE49-F238E27FC236}">
                <a16:creationId xmlns:a16="http://schemas.microsoft.com/office/drawing/2014/main" id="{F161B3CF-001A-9431-1D60-7FEBC8C85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3570" y="1305678"/>
            <a:ext cx="660904" cy="660904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07A4E97C-2F25-7402-F779-07DE89B185E5}"/>
              </a:ext>
            </a:extLst>
          </p:cNvPr>
          <p:cNvSpPr txBox="1"/>
          <p:nvPr/>
        </p:nvSpPr>
        <p:spPr>
          <a:xfrm>
            <a:off x="202296" y="1095870"/>
            <a:ext cx="58467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Financial and Operational Risks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Short-term risks are manageable, but vigilance is required against liquidity risks.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&gt;1.5, well above the bankruptcy warning threshold (typically &lt;1.0 signals danger).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0689CA65-B392-CBBE-2E21-B5CFA6DA9840}"/>
              </a:ext>
            </a:extLst>
          </p:cNvPr>
          <p:cNvSpPr/>
          <p:nvPr/>
        </p:nvSpPr>
        <p:spPr>
          <a:xfrm>
            <a:off x="8670836" y="4323915"/>
            <a:ext cx="3377079" cy="23973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DA80EB56-9032-080B-D50A-D964C51AB780}"/>
              </a:ext>
            </a:extLst>
          </p:cNvPr>
          <p:cNvSpPr/>
          <p:nvPr/>
        </p:nvSpPr>
        <p:spPr>
          <a:xfrm>
            <a:off x="8119596" y="424206"/>
            <a:ext cx="3833435" cy="347015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2B40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pic>
        <p:nvPicPr>
          <p:cNvPr id="112" name="图形 111" descr="剧本">
            <a:extLst>
              <a:ext uri="{FF2B5EF4-FFF2-40B4-BE49-F238E27FC236}">
                <a16:creationId xmlns:a16="http://schemas.microsoft.com/office/drawing/2014/main" id="{8EEC1F96-0BE1-434A-20D5-41C58EF1E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0483" y="4615518"/>
            <a:ext cx="914400" cy="914400"/>
          </a:xfrm>
          <a:prstGeom prst="rect">
            <a:avLst/>
          </a:prstGeom>
        </p:spPr>
      </p:pic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DEB78301-778F-64E4-7181-11F007999DE4}"/>
              </a:ext>
            </a:extLst>
          </p:cNvPr>
          <p:cNvGrpSpPr/>
          <p:nvPr/>
        </p:nvGrpSpPr>
        <p:grpSpPr>
          <a:xfrm>
            <a:off x="8094747" y="333480"/>
            <a:ext cx="397792" cy="397792"/>
            <a:chOff x="2942985" y="5717058"/>
            <a:chExt cx="714615" cy="714615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93492E47-4E4D-F275-4EE3-AAF86B2C577F}"/>
                </a:ext>
              </a:extLst>
            </p:cNvPr>
            <p:cNvSpPr/>
            <p:nvPr/>
          </p:nvSpPr>
          <p:spPr>
            <a:xfrm>
              <a:off x="2942985" y="5717058"/>
              <a:ext cx="714615" cy="7146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+mn-cs"/>
              </a:endParaRPr>
            </a:p>
          </p:txBody>
        </p:sp>
        <p:pic>
          <p:nvPicPr>
            <p:cNvPr id="115" name="图形 114" descr="男人群 纯色填充">
              <a:extLst>
                <a:ext uri="{FF2B5EF4-FFF2-40B4-BE49-F238E27FC236}">
                  <a16:creationId xmlns:a16="http://schemas.microsoft.com/office/drawing/2014/main" id="{407F66D5-C16B-33F6-110E-23925450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58713" y="5832786"/>
              <a:ext cx="483159" cy="483159"/>
            </a:xfrm>
            <a:prstGeom prst="rect">
              <a:avLst/>
            </a:prstGeom>
          </p:spPr>
        </p:pic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2A863BBC-2517-8ED6-444C-4C884EFE55E1}"/>
              </a:ext>
            </a:extLst>
          </p:cNvPr>
          <p:cNvSpPr txBox="1"/>
          <p:nvPr/>
        </p:nvSpPr>
        <p:spPr>
          <a:xfrm>
            <a:off x="5390956" y="604519"/>
            <a:ext cx="234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Roboto Bold"/>
                <a:cs typeface="+mn-cs"/>
              </a:rPr>
              <a:t>Question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Roboto Bold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Roboto Bold"/>
                <a:cs typeface="+mn-cs"/>
              </a:rPr>
              <a:t>Why?</a:t>
            </a: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3BD40A67-18BB-09F5-190C-9212C4D96F01}"/>
              </a:ext>
            </a:extLst>
          </p:cNvPr>
          <p:cNvSpPr/>
          <p:nvPr/>
        </p:nvSpPr>
        <p:spPr>
          <a:xfrm>
            <a:off x="165704" y="1102751"/>
            <a:ext cx="5868039" cy="1595459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2B40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24" name="箭头: 右 123">
            <a:extLst>
              <a:ext uri="{FF2B5EF4-FFF2-40B4-BE49-F238E27FC236}">
                <a16:creationId xmlns:a16="http://schemas.microsoft.com/office/drawing/2014/main" id="{1C4FF0AC-A766-755B-AFE3-322A4FA413AA}"/>
              </a:ext>
            </a:extLst>
          </p:cNvPr>
          <p:cNvSpPr/>
          <p:nvPr/>
        </p:nvSpPr>
        <p:spPr>
          <a:xfrm>
            <a:off x="2223566" y="6307830"/>
            <a:ext cx="1917734" cy="328443"/>
          </a:xfrm>
          <a:prstGeom prst="rightArrow">
            <a:avLst>
              <a:gd name="adj1" fmla="val 50000"/>
              <a:gd name="adj2" fmla="val 8444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F0E4084-0C03-F6A1-3AFC-D12DBA0EEBB1}"/>
              </a:ext>
            </a:extLst>
          </p:cNvPr>
          <p:cNvSpPr txBox="1"/>
          <p:nvPr/>
        </p:nvSpPr>
        <p:spPr>
          <a:xfrm>
            <a:off x="8251881" y="553400"/>
            <a:ext cx="361203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Assessment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Low Bankruptcy Risk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Unlikely in the near term if strategies are executed and inventory well managed.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With a deliberate reduction in inventory proportion, the company maintains resilience even if the pandemic persists long-term or consumer recovery falls short of expectations.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=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2.56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I.A.R =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638D3EB-EAD2-7E9C-2042-70930FED5312}"/>
              </a:ext>
            </a:extLst>
          </p:cNvPr>
          <p:cNvSpPr txBox="1"/>
          <p:nvPr/>
        </p:nvSpPr>
        <p:spPr>
          <a:xfrm>
            <a:off x="117117" y="3949951"/>
            <a:ext cx="171639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1.4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Brand positioning controversy declining single store revenue, and adaptability issues in sinking markets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443B2985-1B49-AAC0-2BEF-4DC2EC1D7065}"/>
              </a:ext>
            </a:extLst>
          </p:cNvPr>
          <p:cNvSpPr txBox="1"/>
          <p:nvPr/>
        </p:nvSpPr>
        <p:spPr>
          <a:xfrm>
            <a:off x="2404207" y="3001797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ACB4B71-5AC4-AED6-EBDE-1A3E21220F35}"/>
              </a:ext>
            </a:extLst>
          </p:cNvPr>
          <p:cNvSpPr txBox="1"/>
          <p:nvPr/>
        </p:nvSpPr>
        <p:spPr>
          <a:xfrm>
            <a:off x="4498952" y="2770965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24799F22-2A82-8216-C8E1-EC0ED91796CA}"/>
              </a:ext>
            </a:extLst>
          </p:cNvPr>
          <p:cNvSpPr txBox="1"/>
          <p:nvPr/>
        </p:nvSpPr>
        <p:spPr>
          <a:xfrm>
            <a:off x="6645896" y="1405297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AA2AB002-C99C-1DF7-A5C7-D3289BB0B8BE}"/>
              </a:ext>
            </a:extLst>
          </p:cNvPr>
          <p:cNvSpPr txBox="1"/>
          <p:nvPr/>
        </p:nvSpPr>
        <p:spPr>
          <a:xfrm>
            <a:off x="102188" y="5465398"/>
            <a:ext cx="22238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Times New Roman" panose="02020603050405020304" pitchFamily="18" charset="0"/>
              </a:rPr>
              <a:t>Intensifying competition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Times New Roman" panose="02020603050405020304" pitchFamily="18" charset="0"/>
              </a:rPr>
              <a:t>Frequent incidents Strategic adjustment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Times New Roman" panose="02020603050405020304" pitchFamily="18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1849C1DB-5C6E-F0E4-1C9C-9F6910DE98F0}"/>
              </a:ext>
            </a:extLst>
          </p:cNvPr>
          <p:cNvSpPr txBox="1"/>
          <p:nvPr/>
        </p:nvSpPr>
        <p:spPr>
          <a:xfrm>
            <a:off x="1846396" y="3533111"/>
            <a:ext cx="21081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1.5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During the pandemic, the retail industry generally encountered liquidity pressures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but a 1.5% demonstrates preliminary risk resilience.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6FAFF2B1-A0CF-05D5-FEAE-A93DFAB9EE7A}"/>
              </a:ext>
            </a:extLst>
          </p:cNvPr>
          <p:cNvSpPr txBox="1"/>
          <p:nvPr/>
        </p:nvSpPr>
        <p:spPr>
          <a:xfrm>
            <a:off x="3966824" y="3246756"/>
            <a:ext cx="2058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2.6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company demonstrates extremely strong short-term solvency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F5EF2F47-FD46-10E2-AD69-F5E2367BC678}"/>
              </a:ext>
            </a:extLst>
          </p:cNvPr>
          <p:cNvSpPr txBox="1"/>
          <p:nvPr/>
        </p:nvSpPr>
        <p:spPr>
          <a:xfrm>
            <a:off x="6017118" y="1899530"/>
            <a:ext cx="21456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2.1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reflects the company's shift from a "conservative defense" stance to "proactive expansion", while still maintaining a safety margin.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451D7DA1-6548-DC33-1C0E-E421BC55146A}"/>
              </a:ext>
            </a:extLst>
          </p:cNvPr>
          <p:cNvSpPr txBox="1"/>
          <p:nvPr/>
        </p:nvSpPr>
        <p:spPr>
          <a:xfrm>
            <a:off x="8732249" y="4482262"/>
            <a:ext cx="325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+mn-cs"/>
              </a:rPr>
              <a:t>If it continues to be affected by the epidemic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F76743E-00A3-C2BB-1D4B-D5082D145D63}"/>
              </a:ext>
            </a:extLst>
          </p:cNvPr>
          <p:cNvSpPr txBox="1"/>
          <p:nvPr/>
        </p:nvSpPr>
        <p:spPr>
          <a:xfrm>
            <a:off x="8849221" y="4679840"/>
            <a:ext cx="27243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+mn-cs"/>
              </a:rPr>
              <a:t>Current Ratio =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+mn-cs"/>
              </a:rPr>
              <a:t>1.67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+mn-cs"/>
              </a:rPr>
              <a:t>I.A.R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+mn-cs"/>
              </a:rPr>
              <a:t>=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+mn-cs"/>
              </a:rPr>
              <a:t>21.4%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Even amid persistent declines, with current assets plummeting and liabilities rising, the company maintains a robust defensive position with a ratio still above 1.5.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5D4CF60-33EC-1C92-067F-C694FACDC99A}"/>
              </a:ext>
            </a:extLst>
          </p:cNvPr>
          <p:cNvSpPr txBox="1"/>
          <p:nvPr/>
        </p:nvSpPr>
        <p:spPr>
          <a:xfrm>
            <a:off x="8231462" y="3201081"/>
            <a:ext cx="1944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/>
                <a:cs typeface="+mn-cs"/>
              </a:rPr>
              <a:t>FUTHER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9C9FB0AC-119E-4D2E-E62B-09AEDA955907}"/>
              </a:ext>
            </a:extLst>
          </p:cNvPr>
          <p:cNvSpPr txBox="1"/>
          <p:nvPr/>
        </p:nvSpPr>
        <p:spPr>
          <a:xfrm>
            <a:off x="2102475" y="6077442"/>
            <a:ext cx="238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Roboto Bold"/>
                <a:cs typeface="+mn-cs"/>
              </a:rPr>
              <a:t>Measures for shocks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43" name="Gear">
            <a:extLst>
              <a:ext uri="{FF2B5EF4-FFF2-40B4-BE49-F238E27FC236}">
                <a16:creationId xmlns:a16="http://schemas.microsoft.com/office/drawing/2014/main" id="{B8AC4E81-4195-FEB9-875E-6A68853FA0BC}"/>
              </a:ext>
            </a:extLst>
          </p:cNvPr>
          <p:cNvSpPr/>
          <p:nvPr/>
        </p:nvSpPr>
        <p:spPr>
          <a:xfrm>
            <a:off x="7858654" y="6218257"/>
            <a:ext cx="586176" cy="586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07" name="Figure">
            <a:extLst>
              <a:ext uri="{FF2B5EF4-FFF2-40B4-BE49-F238E27FC236}">
                <a16:creationId xmlns:a16="http://schemas.microsoft.com/office/drawing/2014/main" id="{1D9B98B7-0E64-511F-F16B-E1664D1A8138}"/>
              </a:ext>
            </a:extLst>
          </p:cNvPr>
          <p:cNvSpPr/>
          <p:nvPr/>
        </p:nvSpPr>
        <p:spPr>
          <a:xfrm rot="4676110">
            <a:off x="7141171" y="4538334"/>
            <a:ext cx="2262673" cy="787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5" h="20880" extrusionOk="0">
                <a:moveTo>
                  <a:pt x="20692" y="15"/>
                </a:moveTo>
                <a:lnTo>
                  <a:pt x="15815" y="1777"/>
                </a:lnTo>
                <a:cubicBezTo>
                  <a:pt x="15486" y="1895"/>
                  <a:pt x="15413" y="2459"/>
                  <a:pt x="15669" y="3023"/>
                </a:cubicBezTo>
                <a:lnTo>
                  <a:pt x="16820" y="5608"/>
                </a:lnTo>
                <a:cubicBezTo>
                  <a:pt x="16089" y="6972"/>
                  <a:pt x="15039" y="8734"/>
                  <a:pt x="13897" y="9839"/>
                </a:cubicBezTo>
                <a:cubicBezTo>
                  <a:pt x="11541" y="12119"/>
                  <a:pt x="9011" y="12001"/>
                  <a:pt x="6910" y="10145"/>
                </a:cubicBezTo>
                <a:cubicBezTo>
                  <a:pt x="4061" y="7630"/>
                  <a:pt x="3239" y="4010"/>
                  <a:pt x="2481" y="3235"/>
                </a:cubicBezTo>
                <a:cubicBezTo>
                  <a:pt x="1960" y="2694"/>
                  <a:pt x="1348" y="2811"/>
                  <a:pt x="873" y="3564"/>
                </a:cubicBezTo>
                <a:cubicBezTo>
                  <a:pt x="-141" y="5138"/>
                  <a:pt x="-305" y="8852"/>
                  <a:pt x="554" y="10944"/>
                </a:cubicBezTo>
                <a:cubicBezTo>
                  <a:pt x="2188" y="15174"/>
                  <a:pt x="4974" y="18841"/>
                  <a:pt x="6865" y="19828"/>
                </a:cubicBezTo>
                <a:cubicBezTo>
                  <a:pt x="9605" y="21497"/>
                  <a:pt x="12262" y="21074"/>
                  <a:pt x="14363" y="19311"/>
                </a:cubicBezTo>
                <a:cubicBezTo>
                  <a:pt x="16555" y="17642"/>
                  <a:pt x="18646" y="13905"/>
                  <a:pt x="19614" y="11907"/>
                </a:cubicBezTo>
                <a:lnTo>
                  <a:pt x="20811" y="14587"/>
                </a:lnTo>
                <a:cubicBezTo>
                  <a:pt x="21067" y="15151"/>
                  <a:pt x="21277" y="14916"/>
                  <a:pt x="21277" y="14046"/>
                </a:cubicBezTo>
                <a:lnTo>
                  <a:pt x="21295" y="1378"/>
                </a:lnTo>
                <a:cubicBezTo>
                  <a:pt x="21295" y="508"/>
                  <a:pt x="21021" y="-103"/>
                  <a:pt x="20692" y="15"/>
                </a:cubicBezTo>
                <a:close/>
              </a:path>
            </a:pathLst>
          </a:custGeom>
          <a:ln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18AA6A-BA22-4983-AE3E-57A7D296686D}"/>
              </a:ext>
            </a:extLst>
          </p:cNvPr>
          <p:cNvSpPr txBox="1"/>
          <p:nvPr/>
        </p:nvSpPr>
        <p:spPr>
          <a:xfrm>
            <a:off x="10350430" y="2864125"/>
            <a:ext cx="1657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I.A.R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Inventory to Current Assets Ratio</a:t>
            </a:r>
            <a:endParaRPr kumimoji="0" lang="zh-CN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2BE19A-6E70-2B9D-CA0A-950854BA4B0E}"/>
              </a:ext>
            </a:extLst>
          </p:cNvPr>
          <p:cNvSpPr/>
          <p:nvPr/>
        </p:nvSpPr>
        <p:spPr>
          <a:xfrm>
            <a:off x="10324678" y="2917529"/>
            <a:ext cx="65787" cy="4067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10" name="Google Shape;9332;p87">
            <a:extLst>
              <a:ext uri="{FF2B5EF4-FFF2-40B4-BE49-F238E27FC236}">
                <a16:creationId xmlns:a16="http://schemas.microsoft.com/office/drawing/2014/main" id="{D696448F-BBA8-21BB-EA82-6AC97C7B6700}"/>
              </a:ext>
            </a:extLst>
          </p:cNvPr>
          <p:cNvSpPr/>
          <p:nvPr/>
        </p:nvSpPr>
        <p:spPr>
          <a:xfrm>
            <a:off x="1390295" y="5504073"/>
            <a:ext cx="115064" cy="99353"/>
          </a:xfrm>
          <a:custGeom>
            <a:avLst/>
            <a:gdLst/>
            <a:ahLst/>
            <a:cxnLst/>
            <a:rect l="l" t="t" r="r" b="b"/>
            <a:pathLst>
              <a:path w="2649" h="2284" extrusionOk="0">
                <a:moveTo>
                  <a:pt x="1303" y="1"/>
                </a:moveTo>
                <a:cubicBezTo>
                  <a:pt x="1078" y="1"/>
                  <a:pt x="846" y="86"/>
                  <a:pt x="648" y="283"/>
                </a:cubicBezTo>
                <a:cubicBezTo>
                  <a:pt x="1" y="911"/>
                  <a:pt x="540" y="1882"/>
                  <a:pt x="1286" y="1882"/>
                </a:cubicBezTo>
                <a:cubicBezTo>
                  <a:pt x="1418" y="1882"/>
                  <a:pt x="1557" y="1852"/>
                  <a:pt x="1696" y="1784"/>
                </a:cubicBezTo>
                <a:lnTo>
                  <a:pt x="2196" y="2284"/>
                </a:lnTo>
                <a:cubicBezTo>
                  <a:pt x="2339" y="2117"/>
                  <a:pt x="2482" y="1974"/>
                  <a:pt x="2649" y="1831"/>
                </a:cubicBezTo>
                <a:lnTo>
                  <a:pt x="2149" y="1331"/>
                </a:lnTo>
                <a:cubicBezTo>
                  <a:pt x="2480" y="634"/>
                  <a:pt x="1918" y="1"/>
                  <a:pt x="130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Google Shape;9333;p87">
            <a:extLst>
              <a:ext uri="{FF2B5EF4-FFF2-40B4-BE49-F238E27FC236}">
                <a16:creationId xmlns:a16="http://schemas.microsoft.com/office/drawing/2014/main" id="{B6D79DA5-4D41-10EC-B8E8-09E23308AE12}"/>
              </a:ext>
            </a:extLst>
          </p:cNvPr>
          <p:cNvSpPr/>
          <p:nvPr/>
        </p:nvSpPr>
        <p:spPr>
          <a:xfrm>
            <a:off x="1390426" y="5756721"/>
            <a:ext cx="114933" cy="99180"/>
          </a:xfrm>
          <a:custGeom>
            <a:avLst/>
            <a:gdLst/>
            <a:ahLst/>
            <a:cxnLst/>
            <a:rect l="l" t="t" r="r" b="b"/>
            <a:pathLst>
              <a:path w="2646" h="2280" extrusionOk="0">
                <a:moveTo>
                  <a:pt x="2193" y="0"/>
                </a:moveTo>
                <a:lnTo>
                  <a:pt x="1717" y="501"/>
                </a:lnTo>
                <a:cubicBezTo>
                  <a:pt x="1566" y="427"/>
                  <a:pt x="1419" y="394"/>
                  <a:pt x="1279" y="394"/>
                </a:cubicBezTo>
                <a:cubicBezTo>
                  <a:pt x="515" y="394"/>
                  <a:pt x="1" y="1376"/>
                  <a:pt x="645" y="2001"/>
                </a:cubicBezTo>
                <a:cubicBezTo>
                  <a:pt x="840" y="2196"/>
                  <a:pt x="1069" y="2279"/>
                  <a:pt x="1291" y="2279"/>
                </a:cubicBezTo>
                <a:cubicBezTo>
                  <a:pt x="1909" y="2279"/>
                  <a:pt x="2479" y="1630"/>
                  <a:pt x="2146" y="929"/>
                </a:cubicBezTo>
                <a:lnTo>
                  <a:pt x="2646" y="429"/>
                </a:lnTo>
                <a:cubicBezTo>
                  <a:pt x="2479" y="310"/>
                  <a:pt x="2336" y="167"/>
                  <a:pt x="21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" name="Google Shape;9334;p87">
            <a:extLst>
              <a:ext uri="{FF2B5EF4-FFF2-40B4-BE49-F238E27FC236}">
                <a16:creationId xmlns:a16="http://schemas.microsoft.com/office/drawing/2014/main" id="{8FC565EE-65FC-81A3-FFC8-1F188B7A49B7}"/>
              </a:ext>
            </a:extLst>
          </p:cNvPr>
          <p:cNvSpPr/>
          <p:nvPr/>
        </p:nvSpPr>
        <p:spPr>
          <a:xfrm>
            <a:off x="1657387" y="5503638"/>
            <a:ext cx="115237" cy="99789"/>
          </a:xfrm>
          <a:custGeom>
            <a:avLst/>
            <a:gdLst/>
            <a:ahLst/>
            <a:cxnLst/>
            <a:rect l="l" t="t" r="r" b="b"/>
            <a:pathLst>
              <a:path w="2653" h="2294" extrusionOk="0">
                <a:moveTo>
                  <a:pt x="1362" y="0"/>
                </a:moveTo>
                <a:cubicBezTo>
                  <a:pt x="742" y="0"/>
                  <a:pt x="170" y="645"/>
                  <a:pt x="501" y="1341"/>
                </a:cubicBezTo>
                <a:lnTo>
                  <a:pt x="1" y="1841"/>
                </a:lnTo>
                <a:cubicBezTo>
                  <a:pt x="167" y="1984"/>
                  <a:pt x="310" y="2127"/>
                  <a:pt x="453" y="2294"/>
                </a:cubicBezTo>
                <a:lnTo>
                  <a:pt x="953" y="1794"/>
                </a:lnTo>
                <a:cubicBezTo>
                  <a:pt x="1096" y="1862"/>
                  <a:pt x="1237" y="1892"/>
                  <a:pt x="1371" y="1892"/>
                </a:cubicBezTo>
                <a:cubicBezTo>
                  <a:pt x="2127" y="1892"/>
                  <a:pt x="2652" y="921"/>
                  <a:pt x="2025" y="293"/>
                </a:cubicBezTo>
                <a:cubicBezTo>
                  <a:pt x="1826" y="88"/>
                  <a:pt x="1591" y="0"/>
                  <a:pt x="136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3" name="Google Shape;9335;p87">
            <a:extLst>
              <a:ext uri="{FF2B5EF4-FFF2-40B4-BE49-F238E27FC236}">
                <a16:creationId xmlns:a16="http://schemas.microsoft.com/office/drawing/2014/main" id="{9E56DFDE-CD6F-318D-302D-A8E759BA0E53}"/>
              </a:ext>
            </a:extLst>
          </p:cNvPr>
          <p:cNvSpPr/>
          <p:nvPr/>
        </p:nvSpPr>
        <p:spPr>
          <a:xfrm>
            <a:off x="1524993" y="5446958"/>
            <a:ext cx="113804" cy="110925"/>
          </a:xfrm>
          <a:custGeom>
            <a:avLst/>
            <a:gdLst/>
            <a:ahLst/>
            <a:cxnLst/>
            <a:rect l="l" t="t" r="r" b="b"/>
            <a:pathLst>
              <a:path w="2620" h="2550" extrusionOk="0">
                <a:moveTo>
                  <a:pt x="1310" y="1"/>
                </a:moveTo>
                <a:cubicBezTo>
                  <a:pt x="238" y="1"/>
                  <a:pt x="0" y="1477"/>
                  <a:pt x="1000" y="1835"/>
                </a:cubicBezTo>
                <a:lnTo>
                  <a:pt x="1000" y="2549"/>
                </a:lnTo>
                <a:cubicBezTo>
                  <a:pt x="1096" y="2537"/>
                  <a:pt x="1197" y="2531"/>
                  <a:pt x="1301" y="2531"/>
                </a:cubicBezTo>
                <a:cubicBezTo>
                  <a:pt x="1405" y="2531"/>
                  <a:pt x="1512" y="2537"/>
                  <a:pt x="1620" y="2549"/>
                </a:cubicBezTo>
                <a:lnTo>
                  <a:pt x="1620" y="1835"/>
                </a:lnTo>
                <a:cubicBezTo>
                  <a:pt x="2620" y="1477"/>
                  <a:pt x="2358" y="1"/>
                  <a:pt x="131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Google Shape;9336;p87">
            <a:extLst>
              <a:ext uri="{FF2B5EF4-FFF2-40B4-BE49-F238E27FC236}">
                <a16:creationId xmlns:a16="http://schemas.microsoft.com/office/drawing/2014/main" id="{9ED28AAD-0CEC-BF93-D9F7-92BCBDA68BBD}"/>
              </a:ext>
            </a:extLst>
          </p:cNvPr>
          <p:cNvSpPr/>
          <p:nvPr/>
        </p:nvSpPr>
        <p:spPr>
          <a:xfrm>
            <a:off x="1349117" y="5638227"/>
            <a:ext cx="110720" cy="82563"/>
          </a:xfrm>
          <a:custGeom>
            <a:avLst/>
            <a:gdLst/>
            <a:ahLst/>
            <a:cxnLst/>
            <a:rect l="l" t="t" r="r" b="b"/>
            <a:pathLst>
              <a:path w="2549" h="1898" extrusionOk="0">
                <a:moveTo>
                  <a:pt x="956" y="1"/>
                </a:moveTo>
                <a:cubicBezTo>
                  <a:pt x="478" y="1"/>
                  <a:pt x="1" y="342"/>
                  <a:pt x="1" y="938"/>
                </a:cubicBezTo>
                <a:cubicBezTo>
                  <a:pt x="1" y="1550"/>
                  <a:pt x="482" y="1898"/>
                  <a:pt x="961" y="1898"/>
                </a:cubicBezTo>
                <a:cubicBezTo>
                  <a:pt x="1322" y="1898"/>
                  <a:pt x="1681" y="1701"/>
                  <a:pt x="1835" y="1272"/>
                </a:cubicBezTo>
                <a:lnTo>
                  <a:pt x="2549" y="1272"/>
                </a:lnTo>
                <a:cubicBezTo>
                  <a:pt x="2525" y="1057"/>
                  <a:pt x="2525" y="843"/>
                  <a:pt x="2549" y="629"/>
                </a:cubicBezTo>
                <a:lnTo>
                  <a:pt x="1835" y="629"/>
                </a:lnTo>
                <a:cubicBezTo>
                  <a:pt x="1680" y="197"/>
                  <a:pt x="1318" y="1"/>
                  <a:pt x="95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Google Shape;9337;p87">
            <a:extLst>
              <a:ext uri="{FF2B5EF4-FFF2-40B4-BE49-F238E27FC236}">
                <a16:creationId xmlns:a16="http://schemas.microsoft.com/office/drawing/2014/main" id="{D1A94F43-4B6E-C6A7-4BE5-F74C2FB97C53}"/>
              </a:ext>
            </a:extLst>
          </p:cNvPr>
          <p:cNvSpPr/>
          <p:nvPr/>
        </p:nvSpPr>
        <p:spPr>
          <a:xfrm>
            <a:off x="1524993" y="5802309"/>
            <a:ext cx="113804" cy="110881"/>
          </a:xfrm>
          <a:custGeom>
            <a:avLst/>
            <a:gdLst/>
            <a:ahLst/>
            <a:cxnLst/>
            <a:rect l="l" t="t" r="r" b="b"/>
            <a:pathLst>
              <a:path w="2620" h="2549" extrusionOk="0">
                <a:moveTo>
                  <a:pt x="1000" y="0"/>
                </a:moveTo>
                <a:lnTo>
                  <a:pt x="1000" y="715"/>
                </a:lnTo>
                <a:cubicBezTo>
                  <a:pt x="0" y="1072"/>
                  <a:pt x="238" y="2548"/>
                  <a:pt x="1310" y="2548"/>
                </a:cubicBezTo>
                <a:cubicBezTo>
                  <a:pt x="2358" y="2548"/>
                  <a:pt x="2620" y="1072"/>
                  <a:pt x="1620" y="715"/>
                </a:cubicBezTo>
                <a:lnTo>
                  <a:pt x="1620" y="0"/>
                </a:lnTo>
                <a:cubicBezTo>
                  <a:pt x="1512" y="12"/>
                  <a:pt x="1405" y="18"/>
                  <a:pt x="1301" y="18"/>
                </a:cubicBezTo>
                <a:cubicBezTo>
                  <a:pt x="1197" y="18"/>
                  <a:pt x="1096" y="12"/>
                  <a:pt x="10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Google Shape;9338;p87">
            <a:extLst>
              <a:ext uri="{FF2B5EF4-FFF2-40B4-BE49-F238E27FC236}">
                <a16:creationId xmlns:a16="http://schemas.microsoft.com/office/drawing/2014/main" id="{3B4F00EE-21E7-F64C-5105-780342CDDE96}"/>
              </a:ext>
            </a:extLst>
          </p:cNvPr>
          <p:cNvSpPr/>
          <p:nvPr/>
        </p:nvSpPr>
        <p:spPr>
          <a:xfrm>
            <a:off x="1657387" y="5756721"/>
            <a:ext cx="115107" cy="99180"/>
          </a:xfrm>
          <a:custGeom>
            <a:avLst/>
            <a:gdLst/>
            <a:ahLst/>
            <a:cxnLst/>
            <a:rect l="l" t="t" r="r" b="b"/>
            <a:pathLst>
              <a:path w="2650" h="2280" extrusionOk="0">
                <a:moveTo>
                  <a:pt x="453" y="0"/>
                </a:moveTo>
                <a:cubicBezTo>
                  <a:pt x="310" y="167"/>
                  <a:pt x="167" y="310"/>
                  <a:pt x="1" y="429"/>
                </a:cubicBezTo>
                <a:lnTo>
                  <a:pt x="501" y="929"/>
                </a:lnTo>
                <a:cubicBezTo>
                  <a:pt x="168" y="1630"/>
                  <a:pt x="737" y="2279"/>
                  <a:pt x="1365" y="2279"/>
                </a:cubicBezTo>
                <a:cubicBezTo>
                  <a:pt x="1591" y="2279"/>
                  <a:pt x="1823" y="2196"/>
                  <a:pt x="2025" y="2001"/>
                </a:cubicBezTo>
                <a:cubicBezTo>
                  <a:pt x="2649" y="1376"/>
                  <a:pt x="2132" y="394"/>
                  <a:pt x="1382" y="394"/>
                </a:cubicBezTo>
                <a:cubicBezTo>
                  <a:pt x="1245" y="394"/>
                  <a:pt x="1100" y="427"/>
                  <a:pt x="953" y="501"/>
                </a:cubicBezTo>
                <a:lnTo>
                  <a:pt x="45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Google Shape;9339;p87">
            <a:extLst>
              <a:ext uri="{FF2B5EF4-FFF2-40B4-BE49-F238E27FC236}">
                <a16:creationId xmlns:a16="http://schemas.microsoft.com/office/drawing/2014/main" id="{D5DC2B88-85F2-AE80-3F1A-EA23EA007F58}"/>
              </a:ext>
            </a:extLst>
          </p:cNvPr>
          <p:cNvSpPr/>
          <p:nvPr/>
        </p:nvSpPr>
        <p:spPr>
          <a:xfrm>
            <a:off x="1702910" y="5638619"/>
            <a:ext cx="123143" cy="82345"/>
          </a:xfrm>
          <a:custGeom>
            <a:avLst/>
            <a:gdLst/>
            <a:ahLst/>
            <a:cxnLst/>
            <a:rect l="l" t="t" r="r" b="b"/>
            <a:pathLst>
              <a:path w="2835" h="1893" extrusionOk="0">
                <a:moveTo>
                  <a:pt x="1620" y="1"/>
                </a:moveTo>
                <a:cubicBezTo>
                  <a:pt x="1215" y="1"/>
                  <a:pt x="858" y="263"/>
                  <a:pt x="739" y="644"/>
                </a:cubicBezTo>
                <a:lnTo>
                  <a:pt x="0" y="644"/>
                </a:lnTo>
                <a:cubicBezTo>
                  <a:pt x="24" y="834"/>
                  <a:pt x="24" y="1048"/>
                  <a:pt x="0" y="1263"/>
                </a:cubicBezTo>
                <a:lnTo>
                  <a:pt x="739" y="1263"/>
                </a:lnTo>
                <a:cubicBezTo>
                  <a:pt x="875" y="1670"/>
                  <a:pt x="1251" y="1892"/>
                  <a:pt x="1629" y="1892"/>
                </a:cubicBezTo>
                <a:cubicBezTo>
                  <a:pt x="1913" y="1892"/>
                  <a:pt x="2198" y="1767"/>
                  <a:pt x="2382" y="1501"/>
                </a:cubicBezTo>
                <a:cubicBezTo>
                  <a:pt x="2834" y="882"/>
                  <a:pt x="2382" y="1"/>
                  <a:pt x="162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Google Shape;9340;p87">
            <a:extLst>
              <a:ext uri="{FF2B5EF4-FFF2-40B4-BE49-F238E27FC236}">
                <a16:creationId xmlns:a16="http://schemas.microsoft.com/office/drawing/2014/main" id="{2D10C3B1-BA94-2DC4-9FDB-35328F3C35C8}"/>
              </a:ext>
            </a:extLst>
          </p:cNvPr>
          <p:cNvSpPr/>
          <p:nvPr/>
        </p:nvSpPr>
        <p:spPr>
          <a:xfrm>
            <a:off x="1453626" y="5584766"/>
            <a:ext cx="223439" cy="190835"/>
          </a:xfrm>
          <a:custGeom>
            <a:avLst/>
            <a:gdLst/>
            <a:ahLst/>
            <a:cxnLst/>
            <a:rect l="l" t="t" r="r" b="b"/>
            <a:pathLst>
              <a:path w="5144" h="4387" extrusionOk="0">
                <a:moveTo>
                  <a:pt x="3161" y="624"/>
                </a:moveTo>
                <a:cubicBezTo>
                  <a:pt x="3389" y="624"/>
                  <a:pt x="3599" y="897"/>
                  <a:pt x="3406" y="1143"/>
                </a:cubicBezTo>
                <a:lnTo>
                  <a:pt x="3144" y="1429"/>
                </a:lnTo>
                <a:lnTo>
                  <a:pt x="3406" y="1739"/>
                </a:lnTo>
                <a:cubicBezTo>
                  <a:pt x="3501" y="1858"/>
                  <a:pt x="3501" y="2024"/>
                  <a:pt x="3406" y="2144"/>
                </a:cubicBezTo>
                <a:lnTo>
                  <a:pt x="3144" y="2429"/>
                </a:lnTo>
                <a:lnTo>
                  <a:pt x="3406" y="2739"/>
                </a:lnTo>
                <a:cubicBezTo>
                  <a:pt x="3501" y="2858"/>
                  <a:pt x="3501" y="3025"/>
                  <a:pt x="3406" y="3144"/>
                </a:cubicBezTo>
                <a:lnTo>
                  <a:pt x="2977" y="3644"/>
                </a:lnTo>
                <a:cubicBezTo>
                  <a:pt x="2911" y="3722"/>
                  <a:pt x="2831" y="3755"/>
                  <a:pt x="2752" y="3755"/>
                </a:cubicBezTo>
                <a:cubicBezTo>
                  <a:pt x="2521" y="3755"/>
                  <a:pt x="2305" y="3470"/>
                  <a:pt x="2501" y="3239"/>
                </a:cubicBezTo>
                <a:lnTo>
                  <a:pt x="2763" y="2929"/>
                </a:lnTo>
                <a:lnTo>
                  <a:pt x="2501" y="2644"/>
                </a:lnTo>
                <a:cubicBezTo>
                  <a:pt x="2405" y="2525"/>
                  <a:pt x="2405" y="2358"/>
                  <a:pt x="2501" y="2239"/>
                </a:cubicBezTo>
                <a:lnTo>
                  <a:pt x="2763" y="1953"/>
                </a:lnTo>
                <a:lnTo>
                  <a:pt x="2501" y="1643"/>
                </a:lnTo>
                <a:cubicBezTo>
                  <a:pt x="2405" y="1524"/>
                  <a:pt x="2405" y="1358"/>
                  <a:pt x="2501" y="1239"/>
                </a:cubicBezTo>
                <a:lnTo>
                  <a:pt x="2929" y="738"/>
                </a:lnTo>
                <a:cubicBezTo>
                  <a:pt x="2997" y="658"/>
                  <a:pt x="3080" y="624"/>
                  <a:pt x="3161" y="624"/>
                </a:cubicBezTo>
                <a:close/>
                <a:moveTo>
                  <a:pt x="2953" y="0"/>
                </a:moveTo>
                <a:cubicBezTo>
                  <a:pt x="1000" y="0"/>
                  <a:pt x="0" y="2358"/>
                  <a:pt x="1381" y="3739"/>
                </a:cubicBezTo>
                <a:cubicBezTo>
                  <a:pt x="1828" y="4186"/>
                  <a:pt x="2380" y="4386"/>
                  <a:pt x="2922" y="4386"/>
                </a:cubicBezTo>
                <a:cubicBezTo>
                  <a:pt x="4054" y="4386"/>
                  <a:pt x="5144" y="3512"/>
                  <a:pt x="5144" y="2191"/>
                </a:cubicBezTo>
                <a:cubicBezTo>
                  <a:pt x="5144" y="977"/>
                  <a:pt x="4168" y="0"/>
                  <a:pt x="295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20" name="图形 19" descr="下降趋势">
            <a:extLst>
              <a:ext uri="{FF2B5EF4-FFF2-40B4-BE49-F238E27FC236}">
                <a16:creationId xmlns:a16="http://schemas.microsoft.com/office/drawing/2014/main" id="{A95BCE8A-0A78-6F22-19F1-91455CD139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61196" y="4386559"/>
            <a:ext cx="817312" cy="817312"/>
          </a:xfrm>
          <a:prstGeom prst="rect">
            <a:avLst/>
          </a:prstGeom>
        </p:spPr>
      </p:pic>
      <p:pic>
        <p:nvPicPr>
          <p:cNvPr id="26" name="图形 25" descr="上升趋势">
            <a:extLst>
              <a:ext uri="{FF2B5EF4-FFF2-40B4-BE49-F238E27FC236}">
                <a16:creationId xmlns:a16="http://schemas.microsoft.com/office/drawing/2014/main" id="{B4E2578B-C1C3-AFC3-0DAC-6CDB627D45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75020" y="2344573"/>
            <a:ext cx="785414" cy="78541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C23545-5245-ED36-865C-1F303C03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48" y="5418999"/>
            <a:ext cx="595070" cy="5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756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E254C-4762-55D3-2CD3-60AB53BB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3">
            <a:extLst>
              <a:ext uri="{FF2B5EF4-FFF2-40B4-BE49-F238E27FC236}">
                <a16:creationId xmlns:a16="http://schemas.microsoft.com/office/drawing/2014/main" id="{13F1B9B6-2E57-CEC6-ACE9-7B3635E752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306023"/>
            <a:ext cx="11086610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Revenue forecast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FCF forecast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0B0B06-E181-F736-235B-690E65945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9D16FEF-FF04-0D8E-4C9A-062AC0EEEA99}"/>
              </a:ext>
            </a:extLst>
          </p:cNvPr>
          <p:cNvGraphicFramePr>
            <a:graphicFrameLocks noGrp="1"/>
          </p:cNvGraphicFramePr>
          <p:nvPr/>
        </p:nvGraphicFramePr>
        <p:xfrm>
          <a:off x="436703" y="4087935"/>
          <a:ext cx="6718243" cy="1356360"/>
        </p:xfrm>
        <a:graphic>
          <a:graphicData uri="http://schemas.openxmlformats.org/drawingml/2006/table">
            <a:tbl>
              <a:tblPr firstRow="1" lastRow="1" bandRow="1">
                <a:tableStyleId>{B301B821-A1FF-4177-AEE7-76D212191A09}</a:tableStyleId>
              </a:tblPr>
              <a:tblGrid>
                <a:gridCol w="2407309">
                  <a:extLst>
                    <a:ext uri="{9D8B030D-6E8A-4147-A177-3AD203B41FA5}">
                      <a16:colId xmlns:a16="http://schemas.microsoft.com/office/drawing/2014/main" val="3237821985"/>
                    </a:ext>
                  </a:extLst>
                </a:gridCol>
                <a:gridCol w="718489">
                  <a:extLst>
                    <a:ext uri="{9D8B030D-6E8A-4147-A177-3AD203B41FA5}">
                      <a16:colId xmlns:a16="http://schemas.microsoft.com/office/drawing/2014/main" val="2136830196"/>
                    </a:ext>
                  </a:extLst>
                </a:gridCol>
                <a:gridCol w="718489">
                  <a:extLst>
                    <a:ext uri="{9D8B030D-6E8A-4147-A177-3AD203B41FA5}">
                      <a16:colId xmlns:a16="http://schemas.microsoft.com/office/drawing/2014/main" val="160215948"/>
                    </a:ext>
                  </a:extLst>
                </a:gridCol>
                <a:gridCol w="718489">
                  <a:extLst>
                    <a:ext uri="{9D8B030D-6E8A-4147-A177-3AD203B41FA5}">
                      <a16:colId xmlns:a16="http://schemas.microsoft.com/office/drawing/2014/main" val="1985235483"/>
                    </a:ext>
                  </a:extLst>
                </a:gridCol>
                <a:gridCol w="718489">
                  <a:extLst>
                    <a:ext uri="{9D8B030D-6E8A-4147-A177-3AD203B41FA5}">
                      <a16:colId xmlns:a16="http://schemas.microsoft.com/office/drawing/2014/main" val="857050899"/>
                    </a:ext>
                  </a:extLst>
                </a:gridCol>
                <a:gridCol w="718489">
                  <a:extLst>
                    <a:ext uri="{9D8B030D-6E8A-4147-A177-3AD203B41FA5}">
                      <a16:colId xmlns:a16="http://schemas.microsoft.com/office/drawing/2014/main" val="1111364588"/>
                    </a:ext>
                  </a:extLst>
                </a:gridCol>
                <a:gridCol w="718489">
                  <a:extLst>
                    <a:ext uri="{9D8B030D-6E8A-4147-A177-3AD203B41FA5}">
                      <a16:colId xmlns:a16="http://schemas.microsoft.com/office/drawing/2014/main" val="257588512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2022A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9738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1514.40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1441.55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2330.38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2897.84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3461.18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4118.78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078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Net Profit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704.51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1111.34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1559.03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2157.89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2632.83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3240.36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883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D&amp;A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389.87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365.14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344.87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331.19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320.51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308.96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58696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Changes in Non-Cash Working Capital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-420.03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34.93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-426.48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-408.76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-507.83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-569.46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9842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CapEx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-1234.21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-175.79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-215.39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-227.10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-206.09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-216.19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52192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FCF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280.19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1265.76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2114.98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2670.74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3255.09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3902.58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051944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80688EA-9B3E-692A-3C8E-D0BA4F2C88B6}"/>
              </a:ext>
            </a:extLst>
          </p:cNvPr>
          <p:cNvGraphicFramePr>
            <a:graphicFrameLocks noGrp="1"/>
          </p:cNvGraphicFramePr>
          <p:nvPr/>
        </p:nvGraphicFramePr>
        <p:xfrm>
          <a:off x="390504" y="1556449"/>
          <a:ext cx="6753117" cy="975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43605">
                  <a:extLst>
                    <a:ext uri="{9D8B030D-6E8A-4147-A177-3AD203B41FA5}">
                      <a16:colId xmlns:a16="http://schemas.microsoft.com/office/drawing/2014/main" val="4220623023"/>
                    </a:ext>
                  </a:extLst>
                </a:gridCol>
                <a:gridCol w="891197">
                  <a:extLst>
                    <a:ext uri="{9D8B030D-6E8A-4147-A177-3AD203B41FA5}">
                      <a16:colId xmlns:a16="http://schemas.microsoft.com/office/drawing/2014/main" val="1532760774"/>
                    </a:ext>
                  </a:extLst>
                </a:gridCol>
                <a:gridCol w="891197">
                  <a:extLst>
                    <a:ext uri="{9D8B030D-6E8A-4147-A177-3AD203B41FA5}">
                      <a16:colId xmlns:a16="http://schemas.microsoft.com/office/drawing/2014/main" val="1992870938"/>
                    </a:ext>
                  </a:extLst>
                </a:gridCol>
                <a:gridCol w="975706">
                  <a:extLst>
                    <a:ext uri="{9D8B030D-6E8A-4147-A177-3AD203B41FA5}">
                      <a16:colId xmlns:a16="http://schemas.microsoft.com/office/drawing/2014/main" val="3237647269"/>
                    </a:ext>
                  </a:extLst>
                </a:gridCol>
                <a:gridCol w="975706">
                  <a:extLst>
                    <a:ext uri="{9D8B030D-6E8A-4147-A177-3AD203B41FA5}">
                      <a16:colId xmlns:a16="http://schemas.microsoft.com/office/drawing/2014/main" val="1210430744"/>
                    </a:ext>
                  </a:extLst>
                </a:gridCol>
                <a:gridCol w="975706">
                  <a:extLst>
                    <a:ext uri="{9D8B030D-6E8A-4147-A177-3AD203B41FA5}">
                      <a16:colId xmlns:a16="http://schemas.microsoft.com/office/drawing/2014/main" val="29841313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GB" sz="12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630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Domestic Revenue Growth Rate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99287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Revenue Growth Rate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47387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TOY Revenue Growth 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45%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45779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8015D1F9-9B00-1629-ED11-F59CFD0C614F}"/>
              </a:ext>
            </a:extLst>
          </p:cNvPr>
          <p:cNvSpPr txBox="1"/>
          <p:nvPr/>
        </p:nvSpPr>
        <p:spPr>
          <a:xfrm>
            <a:off x="7274454" y="975593"/>
            <a:ext cx="46245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Based on post-pandemic recovery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assump-tions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historical data, and multi-source analysis, the following conclusions are drawn: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Domestic market is projected to show gradual recovery starting from 2023, with moderate growth momentum.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markets &amp; TOP TOY will demonstrate accelerated revenue growth, driven by: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Post-crisis rebound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Store network expansion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Brand premiumization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Emerging market penetration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Growth rates are expected to peak in 2024 before stabilizing at sustainable levels.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201E4EF-6F49-B130-422F-0251A93F6A7B}"/>
              </a:ext>
            </a:extLst>
          </p:cNvPr>
          <p:cNvCxnSpPr>
            <a:cxnSpLocks/>
          </p:cNvCxnSpPr>
          <p:nvPr/>
        </p:nvCxnSpPr>
        <p:spPr>
          <a:xfrm>
            <a:off x="3892564" y="2551882"/>
            <a:ext cx="0" cy="318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1C7AF54-C92E-85F1-453E-4630AE56C7EB}"/>
              </a:ext>
            </a:extLst>
          </p:cNvPr>
          <p:cNvSpPr/>
          <p:nvPr/>
        </p:nvSpPr>
        <p:spPr>
          <a:xfrm>
            <a:off x="390506" y="2870537"/>
            <a:ext cx="6753117" cy="89874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2B40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DE5CB7E-8B67-C912-C4C5-3E0B3A5876E4}"/>
              </a:ext>
            </a:extLst>
          </p:cNvPr>
          <p:cNvCxnSpPr>
            <a:cxnSpLocks/>
          </p:cNvCxnSpPr>
          <p:nvPr/>
        </p:nvCxnSpPr>
        <p:spPr>
          <a:xfrm>
            <a:off x="3892564" y="3769280"/>
            <a:ext cx="0" cy="277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895BE58-F2B6-8030-0450-7FA14FD2F9C5}"/>
              </a:ext>
            </a:extLst>
          </p:cNvPr>
          <p:cNvSpPr txBox="1"/>
          <p:nvPr/>
        </p:nvSpPr>
        <p:spPr>
          <a:xfrm>
            <a:off x="281669" y="1045458"/>
            <a:ext cx="6895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Estimate EBIT margin by using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Revenue CAGR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D38A489-32CA-B3F7-9863-4FEF9DDEACF0}"/>
              </a:ext>
            </a:extLst>
          </p:cNvPr>
          <p:cNvGraphicFramePr>
            <a:graphicFrameLocks noGrp="1"/>
          </p:cNvGraphicFramePr>
          <p:nvPr/>
        </p:nvGraphicFramePr>
        <p:xfrm>
          <a:off x="436703" y="5898247"/>
          <a:ext cx="6718243" cy="44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051">
                  <a:extLst>
                    <a:ext uri="{9D8B030D-6E8A-4147-A177-3AD203B41FA5}">
                      <a16:colId xmlns:a16="http://schemas.microsoft.com/office/drawing/2014/main" val="3035295437"/>
                    </a:ext>
                  </a:extLst>
                </a:gridCol>
                <a:gridCol w="886594">
                  <a:extLst>
                    <a:ext uri="{9D8B030D-6E8A-4147-A177-3AD203B41FA5}">
                      <a16:colId xmlns:a16="http://schemas.microsoft.com/office/drawing/2014/main" val="311797259"/>
                    </a:ext>
                  </a:extLst>
                </a:gridCol>
                <a:gridCol w="886594">
                  <a:extLst>
                    <a:ext uri="{9D8B030D-6E8A-4147-A177-3AD203B41FA5}">
                      <a16:colId xmlns:a16="http://schemas.microsoft.com/office/drawing/2014/main" val="1821121694"/>
                    </a:ext>
                  </a:extLst>
                </a:gridCol>
                <a:gridCol w="970668">
                  <a:extLst>
                    <a:ext uri="{9D8B030D-6E8A-4147-A177-3AD203B41FA5}">
                      <a16:colId xmlns:a16="http://schemas.microsoft.com/office/drawing/2014/main" val="4205960153"/>
                    </a:ext>
                  </a:extLst>
                </a:gridCol>
                <a:gridCol w="970668">
                  <a:extLst>
                    <a:ext uri="{9D8B030D-6E8A-4147-A177-3AD203B41FA5}">
                      <a16:colId xmlns:a16="http://schemas.microsoft.com/office/drawing/2014/main" val="1657243804"/>
                    </a:ext>
                  </a:extLst>
                </a:gridCol>
                <a:gridCol w="970668">
                  <a:extLst>
                    <a:ext uri="{9D8B030D-6E8A-4147-A177-3AD203B41FA5}">
                      <a16:colId xmlns:a16="http://schemas.microsoft.com/office/drawing/2014/main" val="119202073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GB" sz="11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11381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FCF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1280.48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1462.31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1669.96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1907.09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2177.90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88652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EFA9E13-EA7B-0AAE-A05E-49BA16E46767}"/>
                  </a:ext>
                </a:extLst>
              </p:cNvPr>
              <p:cNvSpPr txBox="1"/>
              <p:nvPr/>
            </p:nvSpPr>
            <p:spPr>
              <a:xfrm>
                <a:off x="1294064" y="3056265"/>
                <a:ext cx="519700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𝐹𝐶𝐹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𝐸𝐵𝐼𝑇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𝑇𝑎𝑥𝑅𝑎𝑡𝑒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𝐷𝑒𝑝𝑟𝑒𝑐𝑖𝑎𝑡𝑖𝑜𝑛</m:t>
                      </m:r>
                    </m:oMath>
                  </m:oMathPara>
                </a14:m>
                <a:endPara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𝐶𝑎𝑝𝐸𝑥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−∆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𝑊𝑜𝑟𝑘𝑖𝑛𝑔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𝐶𝑎𝑝𝑖𝑡𝑎𝑙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Roboto Bold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EFA9E13-EA7B-0AAE-A05E-49BA16E46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064" y="3056265"/>
                <a:ext cx="5197000" cy="615553"/>
              </a:xfrm>
              <a:prstGeom prst="rect">
                <a:avLst/>
              </a:prstGeom>
              <a:blipFill>
                <a:blip r:embed="rId6"/>
                <a:stretch>
                  <a:fillRect l="-586" r="-1172" b="-17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F3D1584-0E82-E40B-6B72-332C1E33C470}"/>
              </a:ext>
            </a:extLst>
          </p:cNvPr>
          <p:cNvSpPr txBox="1"/>
          <p:nvPr/>
        </p:nvSpPr>
        <p:spPr>
          <a:xfrm>
            <a:off x="332388" y="5409755"/>
            <a:ext cx="5705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Method 2: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GB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Estimate FCF by FCF’s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CAGR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116D34-D006-7B5F-D293-A0F7B2504975}"/>
              </a:ext>
            </a:extLst>
          </p:cNvPr>
          <p:cNvSpPr txBox="1"/>
          <p:nvPr/>
        </p:nvSpPr>
        <p:spPr>
          <a:xfrm>
            <a:off x="7285780" y="5517848"/>
            <a:ext cx="4624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Alternative Methodology: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Estimate FCF's CAGR from 2022 to 2027 under defined assumptions to derive future FCF projections.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28150C-F250-5E2C-C015-1366F0762715}"/>
              </a:ext>
            </a:extLst>
          </p:cNvPr>
          <p:cNvSpPr/>
          <p:nvPr/>
        </p:nvSpPr>
        <p:spPr>
          <a:xfrm>
            <a:off x="7285780" y="952596"/>
            <a:ext cx="4624550" cy="434305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2B40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B6D58E-A2D9-8F1C-F66B-C76DDDCD5CA1}"/>
              </a:ext>
            </a:extLst>
          </p:cNvPr>
          <p:cNvSpPr/>
          <p:nvPr/>
        </p:nvSpPr>
        <p:spPr>
          <a:xfrm>
            <a:off x="7274455" y="5517848"/>
            <a:ext cx="4624550" cy="99607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2B40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pic>
        <p:nvPicPr>
          <p:cNvPr id="34" name="图形 33" descr="数学">
            <a:extLst>
              <a:ext uri="{FF2B5EF4-FFF2-40B4-BE49-F238E27FC236}">
                <a16:creationId xmlns:a16="http://schemas.microsoft.com/office/drawing/2014/main" id="{67E3C384-950F-93A8-7BBD-71F90314F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703" y="2896109"/>
            <a:ext cx="914400" cy="914400"/>
          </a:xfrm>
          <a:prstGeom prst="rect">
            <a:avLst/>
          </a:prstGeom>
        </p:spPr>
      </p:pic>
      <p:pic>
        <p:nvPicPr>
          <p:cNvPr id="36" name="图形 35" descr="书架上的书籍">
            <a:extLst>
              <a:ext uri="{FF2B5EF4-FFF2-40B4-BE49-F238E27FC236}">
                <a16:creationId xmlns:a16="http://schemas.microsoft.com/office/drawing/2014/main" id="{D7528D15-C902-6A59-5854-80CC930F01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3961" y="4755177"/>
            <a:ext cx="762671" cy="762671"/>
          </a:xfrm>
          <a:prstGeom prst="rect">
            <a:avLst/>
          </a:prstGeom>
        </p:spPr>
      </p:pic>
      <p:pic>
        <p:nvPicPr>
          <p:cNvPr id="38" name="图形 37" descr="研究">
            <a:extLst>
              <a:ext uri="{FF2B5EF4-FFF2-40B4-BE49-F238E27FC236}">
                <a16:creationId xmlns:a16="http://schemas.microsoft.com/office/drawing/2014/main" id="{B2F7F706-0C6F-1371-2278-33FD39294A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44251" y="6043735"/>
            <a:ext cx="692381" cy="692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009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2814215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32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思源黑体 CN" panose="020B0500000000000000" pitchFamily="34" charset="-122"/>
              </a:rPr>
              <a:t>DCF Valuation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FFAEED-9238-5FBF-223A-A4FABAE4C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sp>
        <p:nvSpPr>
          <p:cNvPr id="2" name="文本框 12">
            <a:extLst>
              <a:ext uri="{FF2B5EF4-FFF2-40B4-BE49-F238E27FC236}">
                <a16:creationId xmlns:a16="http://schemas.microsoft.com/office/drawing/2014/main" id="{222C39DA-2EC8-F795-04EA-7C21A0A3533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02880" y="1173004"/>
            <a:ext cx="4245678" cy="5397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Optimistic Approach: Forecasted FCF</a:t>
            </a:r>
          </a:p>
        </p:txBody>
      </p:sp>
      <p:sp>
        <p:nvSpPr>
          <p:cNvPr id="3" name="文本框 12">
            <a:extLst>
              <a:ext uri="{FF2B5EF4-FFF2-40B4-BE49-F238E27FC236}">
                <a16:creationId xmlns:a16="http://schemas.microsoft.com/office/drawing/2014/main" id="{35DBEE2B-9EF4-56D9-7D67-5F379898289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21114" y="1173004"/>
            <a:ext cx="3959635" cy="5372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Conservative Valuation: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Prospectus Est. CAGR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13">
            <a:extLst>
              <a:ext uri="{FF2B5EF4-FFF2-40B4-BE49-F238E27FC236}">
                <a16:creationId xmlns:a16="http://schemas.microsoft.com/office/drawing/2014/main" id="{6BC202AA-D535-BB60-714A-9859EB266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3441" y="1193883"/>
            <a:ext cx="3455543" cy="275542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9525">
            <a:noFill/>
          </a:ln>
        </p:spPr>
        <p:txBody>
          <a:bodyPr wrap="square" lIns="36000" tIns="36000" rIns="36000" bIns="36000">
            <a:noAutofit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Assumptions</a:t>
            </a:r>
          </a:p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recover from Covid-19 shocks, and grow at forecasted rates.</a:t>
            </a:r>
            <a:endParaRPr lang="zh-CN" altLang="en-US" sz="1300" dirty="0">
              <a:solidFill>
                <a:schemeClr val="bg2"/>
              </a:solidFill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supply chain and lockdown policies reflected heavily in 2022 FCF data. </a:t>
            </a:r>
          </a:p>
          <a:p>
            <a:pPr marL="285750" indent="-285750"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create a normalized FCF for the base year by using 2021 CAGR.</a:t>
            </a:r>
          </a:p>
          <a:p>
            <a:pPr marL="285750" indent="-285750"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valuations for estimated range.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1400" dirty="0">
              <a:solidFill>
                <a:schemeClr val="bg2"/>
              </a:solidFill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12">
            <a:extLst>
              <a:ext uri="{FF2B5EF4-FFF2-40B4-BE49-F238E27FC236}">
                <a16:creationId xmlns:a16="http://schemas.microsoft.com/office/drawing/2014/main" id="{9C1D60EE-D15D-B652-13A4-632A4DC3DEC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490" y="4033520"/>
            <a:ext cx="3494494" cy="2537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FCF Calculation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C75E08-731C-0335-ED36-3C5AF589952A}"/>
              </a:ext>
            </a:extLst>
          </p:cNvPr>
          <p:cNvGraphicFramePr>
            <a:graphicFrameLocks noGrp="1"/>
          </p:cNvGraphicFramePr>
          <p:nvPr/>
        </p:nvGraphicFramePr>
        <p:xfrm>
          <a:off x="104490" y="4365014"/>
          <a:ext cx="3455544" cy="122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48">
                  <a:extLst>
                    <a:ext uri="{9D8B030D-6E8A-4147-A177-3AD203B41FA5}">
                      <a16:colId xmlns:a16="http://schemas.microsoft.com/office/drawing/2014/main" val="3602614889"/>
                    </a:ext>
                  </a:extLst>
                </a:gridCol>
                <a:gridCol w="1151848">
                  <a:extLst>
                    <a:ext uri="{9D8B030D-6E8A-4147-A177-3AD203B41FA5}">
                      <a16:colId xmlns:a16="http://schemas.microsoft.com/office/drawing/2014/main" val="3509581837"/>
                    </a:ext>
                  </a:extLst>
                </a:gridCol>
                <a:gridCol w="1151848">
                  <a:extLst>
                    <a:ext uri="{9D8B030D-6E8A-4147-A177-3AD203B41FA5}">
                      <a16:colId xmlns:a16="http://schemas.microsoft.com/office/drawing/2014/main" val="978333087"/>
                    </a:ext>
                  </a:extLst>
                </a:gridCol>
              </a:tblGrid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Miniso FCF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CAGR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958353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901.58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48692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981.84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25384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-59.3%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2659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BEC1714-0C2E-EAA8-3AAE-076CE6190F3B}"/>
              </a:ext>
            </a:extLst>
          </p:cNvPr>
          <p:cNvSpPr txBox="1"/>
          <p:nvPr/>
        </p:nvSpPr>
        <p:spPr>
          <a:xfrm>
            <a:off x="104490" y="5678038"/>
            <a:ext cx="3455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CAGR was -59.3% in 2022, this data cannot be used to estimate base year FCF. </a:t>
            </a:r>
          </a:p>
          <a:p>
            <a:r>
              <a:rPr lang="en-CA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Prospectus CAGR: 14.2%</a:t>
            </a:r>
          </a:p>
          <a:p>
            <a:r>
              <a:rPr lang="en-CA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981.84*(</a:t>
            </a:r>
            <a:r>
              <a:rPr lang="en-CA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1+14.2%) = 1121.26 (2022 FCF)</a:t>
            </a:r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DF07822C-30D8-3C53-1A2A-6AD1113892E3}"/>
              </a:ext>
            </a:extLst>
          </p:cNvPr>
          <p:cNvGraphicFramePr>
            <a:graphicFrameLocks noGrp="1"/>
          </p:cNvGraphicFramePr>
          <p:nvPr/>
        </p:nvGraphicFramePr>
        <p:xfrm>
          <a:off x="3722804" y="3496732"/>
          <a:ext cx="3959636" cy="2931876"/>
        </p:xfrm>
        <a:graphic>
          <a:graphicData uri="http://schemas.openxmlformats.org/drawingml/2006/table">
            <a:tbl>
              <a:tblPr/>
              <a:tblGrid>
                <a:gridCol w="1979818">
                  <a:extLst>
                    <a:ext uri="{9D8B030D-6E8A-4147-A177-3AD203B41FA5}">
                      <a16:colId xmlns:a16="http://schemas.microsoft.com/office/drawing/2014/main" val="155563030"/>
                    </a:ext>
                  </a:extLst>
                </a:gridCol>
                <a:gridCol w="1979818">
                  <a:extLst>
                    <a:ext uri="{9D8B030D-6E8A-4147-A177-3AD203B41FA5}">
                      <a16:colId xmlns:a16="http://schemas.microsoft.com/office/drawing/2014/main" val="19165565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NPV of FCF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6425.062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809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Terminal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40115.46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991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Perpetual growth 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9344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of terminal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25834.41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21828"/>
                  </a:ext>
                </a:extLst>
              </a:tr>
              <a:tr h="349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32658.3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1263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424993"/>
                  </a:ext>
                </a:extLst>
              </a:tr>
              <a:tr h="277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Debt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-4901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49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27757.3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47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Shares Outstanding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1266.67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836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Share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93674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A1D1440-4257-384F-7288-EA7F5CB143AE}"/>
              </a:ext>
            </a:extLst>
          </p:cNvPr>
          <p:cNvGraphicFramePr>
            <a:graphicFrameLocks noGrp="1"/>
          </p:cNvGraphicFramePr>
          <p:nvPr/>
        </p:nvGraphicFramePr>
        <p:xfrm>
          <a:off x="3719421" y="1584959"/>
          <a:ext cx="3959636" cy="177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818">
                  <a:extLst>
                    <a:ext uri="{9D8B030D-6E8A-4147-A177-3AD203B41FA5}">
                      <a16:colId xmlns:a16="http://schemas.microsoft.com/office/drawing/2014/main" val="1155500833"/>
                    </a:ext>
                  </a:extLst>
                </a:gridCol>
                <a:gridCol w="1979818">
                  <a:extLst>
                    <a:ext uri="{9D8B030D-6E8A-4147-A177-3AD203B41FA5}">
                      <a16:colId xmlns:a16="http://schemas.microsoft.com/office/drawing/2014/main" val="2079450180"/>
                    </a:ext>
                  </a:extLst>
                </a:gridCol>
              </a:tblGrid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FCF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15641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1280.48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61672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1462.309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189518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1669.956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83879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1907.09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979666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2177.897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09423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2028 (n+1)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2487.158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4322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AB2F1F4-FDD9-620A-FDE9-25D8AF13DE5B}"/>
              </a:ext>
            </a:extLst>
          </p:cNvPr>
          <p:cNvGraphicFramePr>
            <a:graphicFrameLocks noGrp="1"/>
          </p:cNvGraphicFramePr>
          <p:nvPr/>
        </p:nvGraphicFramePr>
        <p:xfrm>
          <a:off x="7841829" y="1584959"/>
          <a:ext cx="4206728" cy="177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3364">
                  <a:extLst>
                    <a:ext uri="{9D8B030D-6E8A-4147-A177-3AD203B41FA5}">
                      <a16:colId xmlns:a16="http://schemas.microsoft.com/office/drawing/2014/main" val="1155500833"/>
                    </a:ext>
                  </a:extLst>
                </a:gridCol>
                <a:gridCol w="2103364">
                  <a:extLst>
                    <a:ext uri="{9D8B030D-6E8A-4147-A177-3AD203B41FA5}">
                      <a16:colId xmlns:a16="http://schemas.microsoft.com/office/drawing/2014/main" val="2079450180"/>
                    </a:ext>
                  </a:extLst>
                </a:gridCol>
              </a:tblGrid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FCF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15641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1265.764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61672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2114.984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189518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2670.744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83879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3255.089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979666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3902.583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09423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2028 (n+1)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4456.749</a:t>
                      </a: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43220"/>
                  </a:ext>
                </a:extLst>
              </a:tr>
            </a:tbl>
          </a:graphicData>
        </a:graphic>
      </p:graphicFrame>
      <p:graphicFrame>
        <p:nvGraphicFramePr>
          <p:cNvPr id="18" name="表格 24">
            <a:extLst>
              <a:ext uri="{FF2B5EF4-FFF2-40B4-BE49-F238E27FC236}">
                <a16:creationId xmlns:a16="http://schemas.microsoft.com/office/drawing/2014/main" id="{DF79C690-C6F8-E772-4619-41AF50CEA011}"/>
              </a:ext>
            </a:extLst>
          </p:cNvPr>
          <p:cNvGraphicFramePr>
            <a:graphicFrameLocks noGrp="1"/>
          </p:cNvGraphicFramePr>
          <p:nvPr/>
        </p:nvGraphicFramePr>
        <p:xfrm>
          <a:off x="7841830" y="3496732"/>
          <a:ext cx="4206728" cy="2931876"/>
        </p:xfrm>
        <a:graphic>
          <a:graphicData uri="http://schemas.openxmlformats.org/drawingml/2006/table">
            <a:tbl>
              <a:tblPr/>
              <a:tblGrid>
                <a:gridCol w="2103364">
                  <a:extLst>
                    <a:ext uri="{9D8B030D-6E8A-4147-A177-3AD203B41FA5}">
                      <a16:colId xmlns:a16="http://schemas.microsoft.com/office/drawing/2014/main" val="155563030"/>
                    </a:ext>
                  </a:extLst>
                </a:gridCol>
                <a:gridCol w="2103364">
                  <a:extLst>
                    <a:ext uri="{9D8B030D-6E8A-4147-A177-3AD203B41FA5}">
                      <a16:colId xmlns:a16="http://schemas.microsoft.com/office/drawing/2014/main" val="19165565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NPV of FCF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6425.062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809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Terminal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71883.1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991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Perpetual growth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9344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of terminal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42392.7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21828"/>
                  </a:ext>
                </a:extLst>
              </a:tr>
              <a:tr h="349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52577.6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1263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424993"/>
                  </a:ext>
                </a:extLst>
              </a:tr>
              <a:tr h="277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Debt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-4901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49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47676.6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47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Shares Outstanding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1266.67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836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Share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93674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1467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Relative Valuation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FFAEED-9238-5FBF-223A-A4FABAE4C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2B3DB3D-666F-56A8-35E5-34ED8CB7E7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37868"/>
              </p:ext>
            </p:extLst>
          </p:nvPr>
        </p:nvGraphicFramePr>
        <p:xfrm>
          <a:off x="143441" y="2916558"/>
          <a:ext cx="5344160" cy="3398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D11FBD-4E36-8CB4-CE26-F780823B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479996"/>
              </p:ext>
            </p:extLst>
          </p:nvPr>
        </p:nvGraphicFramePr>
        <p:xfrm>
          <a:off x="5487601" y="1333825"/>
          <a:ext cx="6451001" cy="1417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0007">
                  <a:extLst>
                    <a:ext uri="{9D8B030D-6E8A-4147-A177-3AD203B41FA5}">
                      <a16:colId xmlns:a16="http://schemas.microsoft.com/office/drawing/2014/main" val="2239512695"/>
                    </a:ext>
                  </a:extLst>
                </a:gridCol>
                <a:gridCol w="628090">
                  <a:extLst>
                    <a:ext uri="{9D8B030D-6E8A-4147-A177-3AD203B41FA5}">
                      <a16:colId xmlns:a16="http://schemas.microsoft.com/office/drawing/2014/main" val="2413443549"/>
                    </a:ext>
                  </a:extLst>
                </a:gridCol>
                <a:gridCol w="889793">
                  <a:extLst>
                    <a:ext uri="{9D8B030D-6E8A-4147-A177-3AD203B41FA5}">
                      <a16:colId xmlns:a16="http://schemas.microsoft.com/office/drawing/2014/main" val="4227698027"/>
                    </a:ext>
                  </a:extLst>
                </a:gridCol>
                <a:gridCol w="719686">
                  <a:extLst>
                    <a:ext uri="{9D8B030D-6E8A-4147-A177-3AD203B41FA5}">
                      <a16:colId xmlns:a16="http://schemas.microsoft.com/office/drawing/2014/main" val="2880650301"/>
                    </a:ext>
                  </a:extLst>
                </a:gridCol>
                <a:gridCol w="955219">
                  <a:extLst>
                    <a:ext uri="{9D8B030D-6E8A-4147-A177-3AD203B41FA5}">
                      <a16:colId xmlns:a16="http://schemas.microsoft.com/office/drawing/2014/main" val="3734735159"/>
                    </a:ext>
                  </a:extLst>
                </a:gridCol>
                <a:gridCol w="628090">
                  <a:extLst>
                    <a:ext uri="{9D8B030D-6E8A-4147-A177-3AD203B41FA5}">
                      <a16:colId xmlns:a16="http://schemas.microsoft.com/office/drawing/2014/main" val="2984014849"/>
                    </a:ext>
                  </a:extLst>
                </a:gridCol>
                <a:gridCol w="772026">
                  <a:extLst>
                    <a:ext uri="{9D8B030D-6E8A-4147-A177-3AD203B41FA5}">
                      <a16:colId xmlns:a16="http://schemas.microsoft.com/office/drawing/2014/main" val="4094102873"/>
                    </a:ext>
                  </a:extLst>
                </a:gridCol>
                <a:gridCol w="628090">
                  <a:extLst>
                    <a:ext uri="{9D8B030D-6E8A-4147-A177-3AD203B41FA5}">
                      <a16:colId xmlns:a16="http://schemas.microsoft.com/office/drawing/2014/main" val="229093747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Company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EV (USD)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EBITDA (USD)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EV/EBITDA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Revenue (USD)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P/S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Net Income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P/E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4276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Muji (TSE: 7453)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2.62B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442.8M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5.92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3.91B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194M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13.98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0953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Dollar Tree (DLTR)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43.18B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3.04B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11.99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28.33B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1.19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1.62B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20.86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78025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Dollar General (DR)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68.9B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4.06B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14.36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37.84B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2.42B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21.36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62617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Five Under (FIVE)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11.98B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461.36M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22.72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3.08B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3.54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261.53M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41.61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98180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Miniso (MNSO)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1.65B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182.07M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8.52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1.56B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1.55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98.86M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24.5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05132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5D196D-4FC2-DB54-9794-51F051BBEE7A}"/>
              </a:ext>
            </a:extLst>
          </p:cNvPr>
          <p:cNvSpPr txBox="1"/>
          <p:nvPr/>
        </p:nvSpPr>
        <p:spPr>
          <a:xfrm>
            <a:off x="143441" y="1342834"/>
            <a:ext cx="49670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discount retailers in America and Japan.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Main Comparison Ratios: EV/EBITDA, P/E Ratio, P/S Ratio (Price to Sales)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Observed mean of ratios and compared to Miniso multiples.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C67846-3B4F-3438-0D50-8A30C3BCB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51469"/>
              </p:ext>
            </p:extLst>
          </p:nvPr>
        </p:nvGraphicFramePr>
        <p:xfrm>
          <a:off x="5487600" y="2469518"/>
          <a:ext cx="2752159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1919">
                  <a:extLst>
                    <a:ext uri="{9D8B030D-6E8A-4147-A177-3AD203B41FA5}">
                      <a16:colId xmlns:a16="http://schemas.microsoft.com/office/drawing/2014/main" val="444095012"/>
                    </a:ext>
                  </a:extLst>
                </a:gridCol>
                <a:gridCol w="629065">
                  <a:extLst>
                    <a:ext uri="{9D8B030D-6E8A-4147-A177-3AD203B41FA5}">
                      <a16:colId xmlns:a16="http://schemas.microsoft.com/office/drawing/2014/main" val="2730600307"/>
                    </a:ext>
                  </a:extLst>
                </a:gridCol>
                <a:gridCol w="891175">
                  <a:extLst>
                    <a:ext uri="{9D8B030D-6E8A-4147-A177-3AD203B41FA5}">
                      <a16:colId xmlns:a16="http://schemas.microsoft.com/office/drawing/2014/main" val="13854468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Mean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Miniso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5980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P/E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24.462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24.5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0112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EV/EBITDA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12.702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8.52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54497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P/SALES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1.666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1.55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248416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7DA23A2-A5B6-5BA1-55A8-62D237E9C124}"/>
              </a:ext>
            </a:extLst>
          </p:cNvPr>
          <p:cNvSpPr txBox="1"/>
          <p:nvPr/>
        </p:nvSpPr>
        <p:spPr>
          <a:xfrm>
            <a:off x="8347040" y="2546532"/>
            <a:ext cx="350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Miniso’s</a:t>
            </a: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valuations are average, with EV/EBITDA being undervalued.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1B5AB-F768-EAC9-B51A-F63C86EE92D4}"/>
              </a:ext>
            </a:extLst>
          </p:cNvPr>
          <p:cNvSpPr txBox="1"/>
          <p:nvPr/>
        </p:nvSpPr>
        <p:spPr>
          <a:xfrm>
            <a:off x="7326561" y="3280191"/>
            <a:ext cx="2773080" cy="338554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investment thesis?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55536-8778-6F08-02E6-BAF9CD235DCE}"/>
              </a:ext>
            </a:extLst>
          </p:cNvPr>
          <p:cNvSpPr txBox="1">
            <a:spLocks/>
          </p:cNvSpPr>
          <p:nvPr/>
        </p:nvSpPr>
        <p:spPr>
          <a:xfrm>
            <a:off x="5487600" y="3708400"/>
            <a:ext cx="6257359" cy="2204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 growth potential in TOPTOY and overseas expansion.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Our estimates, and Prospectus CAGR for TOPTOY are both 35-40% YoY.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Assuming Covid-19 restrictions for overseas stores are less restrictive in the future, overseas operations CAGR is estimated at ~35%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 growth rates in these parts of Miniso’s operations can justify a higher premium: P/E Ratio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785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Valuation Conclusion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FFAEED-9238-5FBF-223A-A4FABAE4C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CC92E70-7ECE-8F03-DB7E-9161AB3637C5}"/>
              </a:ext>
            </a:extLst>
          </p:cNvPr>
          <p:cNvSpPr txBox="1"/>
          <p:nvPr/>
        </p:nvSpPr>
        <p:spPr>
          <a:xfrm>
            <a:off x="4761762" y="5971601"/>
            <a:ext cx="3495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Predicted Stock Range 12.17 – 35.23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57980F-7623-E0BB-CCE5-F707171F2E43}"/>
              </a:ext>
            </a:extLst>
          </p:cNvPr>
          <p:cNvSpPr txBox="1"/>
          <p:nvPr/>
        </p:nvSpPr>
        <p:spPr>
          <a:xfrm>
            <a:off x="797049" y="1735809"/>
            <a:ext cx="68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DCF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B7BF6C-71DB-4DBD-FABD-968B3B1EFA25}"/>
              </a:ext>
            </a:extLst>
          </p:cNvPr>
          <p:cNvSpPr txBox="1"/>
          <p:nvPr/>
        </p:nvSpPr>
        <p:spPr>
          <a:xfrm>
            <a:off x="780677" y="2843320"/>
            <a:ext cx="68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P/S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F3C1F-8740-C66D-C723-FC040F2F94DD}"/>
              </a:ext>
            </a:extLst>
          </p:cNvPr>
          <p:cNvSpPr txBox="1"/>
          <p:nvPr/>
        </p:nvSpPr>
        <p:spPr>
          <a:xfrm>
            <a:off x="784488" y="3871430"/>
            <a:ext cx="68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P/E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A7D6BD-FA2B-F483-9940-3A6EE7911F07}"/>
              </a:ext>
            </a:extLst>
          </p:cNvPr>
          <p:cNvSpPr txBox="1"/>
          <p:nvPr/>
        </p:nvSpPr>
        <p:spPr>
          <a:xfrm>
            <a:off x="772920" y="4834854"/>
            <a:ext cx="181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EV/EBITDA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ED1077-F231-62C3-500C-70A0EA4DCDEC}"/>
              </a:ext>
            </a:extLst>
          </p:cNvPr>
          <p:cNvSpPr txBox="1"/>
          <p:nvPr/>
        </p:nvSpPr>
        <p:spPr>
          <a:xfrm>
            <a:off x="8726054" y="5491156"/>
            <a:ext cx="3154261" cy="119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Comparing valuation methods to find reasonable price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IPO price of $13.20, stock downside is low, while upside is large.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B187795-7B25-F71B-76C4-670E5E2D39EC}"/>
              </a:ext>
            </a:extLst>
          </p:cNvPr>
          <p:cNvGrpSpPr/>
          <p:nvPr/>
        </p:nvGrpSpPr>
        <p:grpSpPr>
          <a:xfrm>
            <a:off x="3873909" y="1639406"/>
            <a:ext cx="4488193" cy="4181475"/>
            <a:chOff x="3873909" y="1277972"/>
            <a:chExt cx="4488193" cy="4544618"/>
          </a:xfrm>
        </p:grpSpPr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2314D653-2D59-736D-D729-854A4916E3E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873909" y="1337138"/>
            <a:ext cx="4444181" cy="42917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CC3F22-5A58-6C52-EBFC-1636E45164AD}"/>
                </a:ext>
              </a:extLst>
            </p:cNvPr>
            <p:cNvSpPr txBox="1"/>
            <p:nvPr/>
          </p:nvSpPr>
          <p:spPr>
            <a:xfrm>
              <a:off x="6095172" y="1881672"/>
              <a:ext cx="414301" cy="25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21.9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DF84FC-BE15-AD7D-0A61-2C8A645ED399}"/>
                </a:ext>
              </a:extLst>
            </p:cNvPr>
            <p:cNvSpPr txBox="1"/>
            <p:nvPr/>
          </p:nvSpPr>
          <p:spPr>
            <a:xfrm>
              <a:off x="4661443" y="2858785"/>
              <a:ext cx="389757" cy="25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7.16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ED00CB-2D58-383A-F962-234395E11FC3}"/>
                </a:ext>
              </a:extLst>
            </p:cNvPr>
            <p:cNvSpPr txBox="1"/>
            <p:nvPr/>
          </p:nvSpPr>
          <p:spPr>
            <a:xfrm>
              <a:off x="5154672" y="3842736"/>
              <a:ext cx="383869" cy="25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12.2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25596-0800-7248-F1B5-CA39485F16F0}"/>
                </a:ext>
              </a:extLst>
            </p:cNvPr>
            <p:cNvSpPr txBox="1"/>
            <p:nvPr/>
          </p:nvSpPr>
          <p:spPr>
            <a:xfrm>
              <a:off x="4726607" y="4820954"/>
              <a:ext cx="389757" cy="25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7.37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972455-0CCB-04BB-27C3-AD07A8B5F17E}"/>
                </a:ext>
              </a:extLst>
            </p:cNvPr>
            <p:cNvSpPr txBox="1"/>
            <p:nvPr/>
          </p:nvSpPr>
          <p:spPr>
            <a:xfrm>
              <a:off x="7920413" y="1881672"/>
              <a:ext cx="441689" cy="25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37.6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6204CB-F5B4-322B-C4C4-56CDCD27F07E}"/>
                </a:ext>
              </a:extLst>
            </p:cNvPr>
            <p:cNvSpPr txBox="1"/>
            <p:nvPr/>
          </p:nvSpPr>
          <p:spPr>
            <a:xfrm>
              <a:off x="7831366" y="2858785"/>
              <a:ext cx="423139" cy="25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36.4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4296AA-7C34-DB9D-4D03-3010A4D52D01}"/>
                </a:ext>
              </a:extLst>
            </p:cNvPr>
            <p:cNvSpPr txBox="1"/>
            <p:nvPr/>
          </p:nvSpPr>
          <p:spPr>
            <a:xfrm>
              <a:off x="7820230" y="3727320"/>
              <a:ext cx="434275" cy="25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36.7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281FB3-67EE-B834-7B74-0D92F6614496}"/>
                </a:ext>
              </a:extLst>
            </p:cNvPr>
            <p:cNvSpPr txBox="1"/>
            <p:nvPr/>
          </p:nvSpPr>
          <p:spPr>
            <a:xfrm>
              <a:off x="7169538" y="4820954"/>
              <a:ext cx="487217" cy="250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30.5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6004AA-0003-32DF-CB7D-80FFB8F3F7B3}"/>
                </a:ext>
              </a:extLst>
            </p:cNvPr>
            <p:cNvCxnSpPr>
              <a:cxnSpLocks/>
            </p:cNvCxnSpPr>
            <p:nvPr/>
          </p:nvCxnSpPr>
          <p:spPr>
            <a:xfrm>
              <a:off x="5459164" y="1522449"/>
              <a:ext cx="0" cy="39417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8188AE-16B1-16D2-214A-AAE34184A231}"/>
                </a:ext>
              </a:extLst>
            </p:cNvPr>
            <p:cNvCxnSpPr>
              <a:cxnSpLocks/>
            </p:cNvCxnSpPr>
            <p:nvPr/>
          </p:nvCxnSpPr>
          <p:spPr>
            <a:xfrm>
              <a:off x="7695780" y="1522449"/>
              <a:ext cx="0" cy="39417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A18283-53F7-255C-DB9C-675858701116}"/>
                </a:ext>
              </a:extLst>
            </p:cNvPr>
            <p:cNvCxnSpPr>
              <a:cxnSpLocks/>
            </p:cNvCxnSpPr>
            <p:nvPr/>
          </p:nvCxnSpPr>
          <p:spPr>
            <a:xfrm>
              <a:off x="5558054" y="1522449"/>
              <a:ext cx="0" cy="394178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960115-184D-916B-257F-4844693E4EDE}"/>
                </a:ext>
              </a:extLst>
            </p:cNvPr>
            <p:cNvSpPr txBox="1"/>
            <p:nvPr/>
          </p:nvSpPr>
          <p:spPr>
            <a:xfrm>
              <a:off x="5003749" y="1288391"/>
              <a:ext cx="910830" cy="267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Lower Bound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69B98E-9EFE-71A9-A82F-219A1CBE5502}"/>
                </a:ext>
              </a:extLst>
            </p:cNvPr>
            <p:cNvSpPr txBox="1"/>
            <p:nvPr/>
          </p:nvSpPr>
          <p:spPr>
            <a:xfrm>
              <a:off x="5202656" y="5554986"/>
              <a:ext cx="710795" cy="267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IPO Price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A376B3-FF68-C6B5-1D59-5F64D8961ACD}"/>
                </a:ext>
              </a:extLst>
            </p:cNvPr>
            <p:cNvSpPr txBox="1"/>
            <p:nvPr/>
          </p:nvSpPr>
          <p:spPr>
            <a:xfrm>
              <a:off x="7230428" y="1277972"/>
              <a:ext cx="910829" cy="267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Upper Bound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2BFEBA3-F317-00A8-E635-C2278905B22B}"/>
              </a:ext>
            </a:extLst>
          </p:cNvPr>
          <p:cNvSpPr txBox="1"/>
          <p:nvPr/>
        </p:nvSpPr>
        <p:spPr>
          <a:xfrm>
            <a:off x="1124625" y="1048337"/>
            <a:ext cx="216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Valuation Method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9C3C02-D82C-400D-3B91-E0959A3E4127}"/>
              </a:ext>
            </a:extLst>
          </p:cNvPr>
          <p:cNvSpPr txBox="1"/>
          <p:nvPr/>
        </p:nvSpPr>
        <p:spPr>
          <a:xfrm>
            <a:off x="5383297" y="1043140"/>
            <a:ext cx="216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Predicted Price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809959-F6A8-5849-1155-B3A04F44A682}"/>
              </a:ext>
            </a:extLst>
          </p:cNvPr>
          <p:cNvSpPr txBox="1"/>
          <p:nvPr/>
        </p:nvSpPr>
        <p:spPr>
          <a:xfrm>
            <a:off x="9039265" y="1043140"/>
            <a:ext cx="216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9158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1801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Normal" panose="020B0400000000000000" pitchFamily="34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Predicted Price Range vs. Actual Price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0476EF-F026-169C-034F-CE040F7E0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81CFF6-D338-3262-AA48-FE5BCD125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313" y="1690499"/>
            <a:ext cx="8595861" cy="4202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1F90E5-E39C-CC32-0D7A-0CB8D01BCC79}"/>
              </a:ext>
            </a:extLst>
          </p:cNvPr>
          <p:cNvSpPr txBox="1"/>
          <p:nvPr/>
        </p:nvSpPr>
        <p:spPr>
          <a:xfrm>
            <a:off x="6593676" y="1291303"/>
            <a:ext cx="21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Ticker 9896 (HKEX)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D3870-ACA5-90D1-9D89-02FB5DB3CC4A}"/>
              </a:ext>
            </a:extLst>
          </p:cNvPr>
          <p:cNvSpPr txBox="1"/>
          <p:nvPr/>
        </p:nvSpPr>
        <p:spPr>
          <a:xfrm>
            <a:off x="130858" y="1299785"/>
            <a:ext cx="2816069" cy="5019735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Actual stock performance from IPO (July 13, 2022) to current price.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First ~10 weeks, price is at the lower bounds.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After, price rises and converges to the upper bound for 20 weeks.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Miniso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(9896HK) converges to the upper bound 5 times from the IPO date to the present.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More than 60% of the time, price is within our estimated bounds. Very accurate!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36CC7B-1B13-FDA2-DF99-73467AB67CF4}"/>
              </a:ext>
            </a:extLst>
          </p:cNvPr>
          <p:cNvSpPr/>
          <p:nvPr/>
        </p:nvSpPr>
        <p:spPr>
          <a:xfrm>
            <a:off x="4827639" y="3233420"/>
            <a:ext cx="1268361" cy="340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597300-5455-0EB1-BB93-135AC348CE1E}"/>
              </a:ext>
            </a:extLst>
          </p:cNvPr>
          <p:cNvSpPr/>
          <p:nvPr/>
        </p:nvSpPr>
        <p:spPr>
          <a:xfrm>
            <a:off x="7144404" y="3356530"/>
            <a:ext cx="143964" cy="1664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E46041-2EFA-B807-D39E-FE24C9E18FA4}"/>
              </a:ext>
            </a:extLst>
          </p:cNvPr>
          <p:cNvSpPr/>
          <p:nvPr/>
        </p:nvSpPr>
        <p:spPr>
          <a:xfrm>
            <a:off x="8747760" y="3287989"/>
            <a:ext cx="1268361" cy="34044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5E849F-343A-E996-BA24-E7B5396D74A6}"/>
              </a:ext>
            </a:extLst>
          </p:cNvPr>
          <p:cNvSpPr/>
          <p:nvPr/>
        </p:nvSpPr>
        <p:spPr>
          <a:xfrm>
            <a:off x="7597140" y="3347720"/>
            <a:ext cx="365760" cy="2261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50B9B4-E34E-4AE0-AE1B-909992396DD2}"/>
              </a:ext>
            </a:extLst>
          </p:cNvPr>
          <p:cNvSpPr/>
          <p:nvPr/>
        </p:nvSpPr>
        <p:spPr>
          <a:xfrm>
            <a:off x="10860405" y="3287989"/>
            <a:ext cx="228599" cy="2261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50FFEA-E418-1D66-01E8-E435B6842BFB}"/>
              </a:ext>
            </a:extLst>
          </p:cNvPr>
          <p:cNvSpPr txBox="1"/>
          <p:nvPr/>
        </p:nvSpPr>
        <p:spPr>
          <a:xfrm>
            <a:off x="5122852" y="3035300"/>
            <a:ext cx="717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 weeks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9B1F63-6995-8840-40EB-A41520F9A3F4}"/>
              </a:ext>
            </a:extLst>
          </p:cNvPr>
          <p:cNvSpPr txBox="1"/>
          <p:nvPr/>
        </p:nvSpPr>
        <p:spPr>
          <a:xfrm>
            <a:off x="8917612" y="3110309"/>
            <a:ext cx="717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 weeks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02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B277E7-F103-0B46-A522-E55339A029ED}"/>
              </a:ext>
            </a:extLst>
          </p:cNvPr>
          <p:cNvGrpSpPr/>
          <p:nvPr/>
        </p:nvGrpSpPr>
        <p:grpSpPr>
          <a:xfrm>
            <a:off x="983432" y="1774701"/>
            <a:ext cx="4176143" cy="3308598"/>
            <a:chOff x="1002193" y="1515306"/>
            <a:chExt cx="4176143" cy="3308598"/>
          </a:xfrm>
        </p:grpSpPr>
        <p:sp>
          <p:nvSpPr>
            <p:cNvPr id="12" name="文本占位符 1">
              <a:extLst>
                <a:ext uri="{FF2B5EF4-FFF2-40B4-BE49-F238E27FC236}">
                  <a16:creationId xmlns:a16="http://schemas.microsoft.com/office/drawing/2014/main" id="{98A83EA3-DF5F-E243-8A15-5830B6D160D3}"/>
                </a:ext>
              </a:extLst>
            </p:cNvPr>
            <p:cNvSpPr txBox="1">
              <a:spLocks/>
            </p:cNvSpPr>
            <p:nvPr/>
          </p:nvSpPr>
          <p:spPr>
            <a:xfrm>
              <a:off x="2549091" y="1515306"/>
              <a:ext cx="1082348" cy="106182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/>
                <a:t>01</a:t>
              </a:r>
              <a:endParaRPr lang="zh-CN" altLang="en-US" sz="7000" b="1" dirty="0"/>
            </a:p>
          </p:txBody>
        </p:sp>
        <p:sp>
          <p:nvSpPr>
            <p:cNvPr id="13" name="文本占位符 2">
              <a:extLst>
                <a:ext uri="{FF2B5EF4-FFF2-40B4-BE49-F238E27FC236}">
                  <a16:creationId xmlns:a16="http://schemas.microsoft.com/office/drawing/2014/main" id="{0BC1E93B-3A81-CF45-8D6D-D123B45061AE}"/>
                </a:ext>
              </a:extLst>
            </p:cNvPr>
            <p:cNvSpPr txBox="1">
              <a:spLocks/>
            </p:cNvSpPr>
            <p:nvPr/>
          </p:nvSpPr>
          <p:spPr>
            <a:xfrm>
              <a:off x="1002193" y="2577135"/>
              <a:ext cx="4176143" cy="224676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>
                  <a:ea typeface="KaiTi" panose="02010609060101010101" pitchFamily="49" charset="-122"/>
                </a:rPr>
                <a:t>MINISO</a:t>
              </a:r>
            </a:p>
            <a:p>
              <a:r>
                <a:rPr lang="en-US" altLang="zh-CN" sz="7000" b="1" dirty="0">
                  <a:ea typeface="KaiTi" panose="02010609060101010101" pitchFamily="49" charset="-122"/>
                </a:rPr>
                <a:t>PROFILE</a:t>
              </a:r>
              <a:endParaRPr lang="zh-CN" altLang="en-US" sz="7000" b="1" dirty="0">
                <a:ea typeface="KaiT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645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BC19D-49BD-E146-A13E-29F5A40B3E70}"/>
              </a:ext>
            </a:extLst>
          </p:cNvPr>
          <p:cNvGrpSpPr/>
          <p:nvPr/>
        </p:nvGrpSpPr>
        <p:grpSpPr>
          <a:xfrm>
            <a:off x="1085451" y="2313310"/>
            <a:ext cx="3975768" cy="2231380"/>
            <a:chOff x="1102382" y="1515306"/>
            <a:chExt cx="3975768" cy="2231380"/>
          </a:xfrm>
        </p:grpSpPr>
        <p:sp>
          <p:nvSpPr>
            <p:cNvPr id="7" name="文本占位符 1">
              <a:extLst>
                <a:ext uri="{FF2B5EF4-FFF2-40B4-BE49-F238E27FC236}">
                  <a16:creationId xmlns:a16="http://schemas.microsoft.com/office/drawing/2014/main" id="{0C4D377E-09B9-6B4E-BBBE-D09663124BC5}"/>
                </a:ext>
              </a:extLst>
            </p:cNvPr>
            <p:cNvSpPr txBox="1">
              <a:spLocks/>
            </p:cNvSpPr>
            <p:nvPr/>
          </p:nvSpPr>
          <p:spPr>
            <a:xfrm>
              <a:off x="2549091" y="1515306"/>
              <a:ext cx="1082348" cy="106182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/>
                <a:t>05</a:t>
              </a:r>
              <a:endParaRPr lang="zh-CN" altLang="en-US" sz="7000" b="1" dirty="0"/>
            </a:p>
          </p:txBody>
        </p:sp>
        <p:sp>
          <p:nvSpPr>
            <p:cNvPr id="8" name="文本占位符 2">
              <a:extLst>
                <a:ext uri="{FF2B5EF4-FFF2-40B4-BE49-F238E27FC236}">
                  <a16:creationId xmlns:a16="http://schemas.microsoft.com/office/drawing/2014/main" id="{EFD4C898-9A1E-3543-AE65-E2C1D57338EA}"/>
                </a:ext>
              </a:extLst>
            </p:cNvPr>
            <p:cNvSpPr txBox="1">
              <a:spLocks/>
            </p:cNvSpPr>
            <p:nvPr/>
          </p:nvSpPr>
          <p:spPr>
            <a:xfrm>
              <a:off x="1102382" y="2577135"/>
              <a:ext cx="3975768" cy="1169551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>
                  <a:ea typeface="KaiTi" panose="02010609060101010101" pitchFamily="49" charset="-122"/>
                </a:rPr>
                <a:t>Extension</a:t>
              </a:r>
              <a:endParaRPr lang="zh-CN" altLang="en-US" sz="7000" b="1" dirty="0">
                <a:ea typeface="KaiT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343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1"/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Palatino Linotype" panose="02040502050505030304" charset="0"/>
                <a:ea typeface="思源黑体 Normal" panose="020B0400000000000000" pitchFamily="34" charset="-122"/>
                <a:cs typeface="Palatino Linotype" panose="02040502050505030304" charset="0"/>
                <a:sym typeface="思源黑体 CN" panose="020B0500000000000000" pitchFamily="34" charset="-122"/>
              </a:rPr>
              <a:t>Quantitive profit method extension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925830" y="3594100"/>
            <a:ext cx="2577465" cy="67183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History data from NYSE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288790" y="2832735"/>
            <a:ext cx="2577465" cy="2195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Technical Index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Bollinger Bands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EMA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ATR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Volatility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MACD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856855" y="2876550"/>
            <a:ext cx="2577465" cy="210756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Random Forest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Transformer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Recurrent Neural Network </a:t>
            </a:r>
          </a:p>
        </p:txBody>
      </p:sp>
      <p:cxnSp>
        <p:nvCxnSpPr>
          <p:cNvPr id="7" name="直接箭头连接符 6"/>
          <p:cNvCxnSpPr>
            <a:stCxn id="2" idx="3"/>
            <a:endCxn id="3" idx="1"/>
          </p:cNvCxnSpPr>
          <p:nvPr/>
        </p:nvCxnSpPr>
        <p:spPr>
          <a:xfrm>
            <a:off x="3503295" y="3930015"/>
            <a:ext cx="78549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4" idx="1"/>
          </p:cNvCxnSpPr>
          <p:nvPr/>
        </p:nvCxnSpPr>
        <p:spPr>
          <a:xfrm flipV="1">
            <a:off x="6908165" y="3930650"/>
            <a:ext cx="948690" cy="88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967740" y="1634490"/>
            <a:ext cx="9466580" cy="984885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 w="12700" algn="ctr">
            <a:solidFill>
              <a:schemeClr val="tx2">
                <a:lumMod val="95000"/>
              </a:schemeClr>
            </a:solidFill>
            <a:miter lim="800000"/>
          </a:ln>
        </p:spPr>
        <p:txBody>
          <a:bodyPr lIns="36000" tIns="36000" rIns="36000" bIns="36000" anchor="ctr" anchorCtr="1"/>
          <a:lstStyle/>
          <a:p>
            <a:pPr marL="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NYSE is the world’s largest trading market and offers valuable insights for HKEX.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</a:rPr>
              <a:t>Feasibility: The same company, the same set of financial reports and business logic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67740" y="5071745"/>
            <a:ext cx="9467215" cy="1535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Expected Result</a:t>
            </a:r>
            <a:endParaRPr kumimoji="0" lang="en-US" altLang="zh-CN" sz="1800" b="1" i="1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Short-term return: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 5%-10%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Medium to long-term return: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10%-20%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Influencing factors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: The effectiveness of technical indicators, data noise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35" y="1136650"/>
            <a:ext cx="7612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Construct factors based on History data form NYSE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1"/>
          <p:cNvSpPr txBox="1"/>
          <p:nvPr>
            <p:custDataLst>
              <p:tags r:id="rId2"/>
            </p:custDataLst>
          </p:nvPr>
        </p:nvSpPr>
        <p:spPr>
          <a:xfrm>
            <a:off x="823720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Palatino Linotype" panose="02040502050505030304" charset="0"/>
                <a:ea typeface="思源黑体 Normal" panose="020B0400000000000000" pitchFamily="34" charset="-122"/>
                <a:cs typeface="Palatino Linotype" panose="02040502050505030304" charset="0"/>
                <a:sym typeface="思源黑体 CN" panose="020B0500000000000000" pitchFamily="34" charset="-122"/>
              </a:rPr>
              <a:t>Quantitive profit method extension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441" y="217802"/>
            <a:ext cx="680279" cy="83053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832485" y="3188335"/>
            <a:ext cx="1884045" cy="13893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History data from NYSE&amp;other EX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186430" y="2785745"/>
            <a:ext cx="2410460" cy="219519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Select  highly correlated stock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consumer goods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retail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trendy toy 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097905" y="2832735"/>
            <a:ext cx="2381885" cy="21259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Features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Momentum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Valuation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Alpha101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Alpha191</a:t>
            </a:r>
          </a:p>
        </p:txBody>
      </p:sp>
      <p:sp>
        <p:nvSpPr>
          <p:cNvPr id="23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968375" y="1555115"/>
            <a:ext cx="9466580" cy="1227455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 w="12700" algn="ctr">
            <a:solidFill>
              <a:schemeClr val="tx2">
                <a:lumMod val="95000"/>
              </a:schemeClr>
            </a:solidFill>
            <a:miter lim="800000"/>
          </a:ln>
        </p:spPr>
        <p:txBody>
          <a:bodyPr lIns="36000" tIns="36000" rIns="36000" bIns="36000" anchor="ctr" anchorCtr="1"/>
          <a:lstStyle/>
          <a:p>
            <a:pPr marL="9144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</a:rPr>
              <a:t>Feasibility: Data is accessible, and the prices of highly correlated stocks exhibit strong correlation.</a:t>
            </a:r>
          </a:p>
          <a:p>
            <a:pPr marL="9144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67740" y="5071745"/>
            <a:ext cx="9467215" cy="177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Roboto Bold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Expected Result</a:t>
            </a:r>
            <a:endParaRPr kumimoji="0" lang="en-US" altLang="zh-CN" sz="1800" b="1" i="1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Short-term return: 5%-10%</a:t>
            </a:r>
            <a:endParaRPr kumimoji="0" lang="en-US" altLang="zh-CN" sz="1800" b="1" i="1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Medium to long-term return: 10%-20%</a:t>
            </a:r>
            <a:endParaRPr kumimoji="0" lang="en-US" altLang="zh-CN" sz="1800" b="1" i="1" u="none" strike="noStrike" kern="1200" cap="none" spc="0" normalizeH="0" baseline="0" noProof="0" dirty="0">
              <a:ln>
                <a:noFill/>
              </a:ln>
              <a:solidFill>
                <a:srgbClr val="A1C9FD">
                  <a:lumMod val="10000"/>
                </a:srgbClr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Influencing factors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</a:rPr>
              <a:t>Stability of stock correlations, effectiveness of factor selection, and quality of model training.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135" y="1136650"/>
            <a:ext cx="7612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A1C9FD">
                    <a:lumMod val="10000"/>
                  </a:srgbClr>
                </a:solidFill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Use data from related stocks for prediction.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009380" y="2854960"/>
            <a:ext cx="2084705" cy="214376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Random Forest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Transformer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anose="02040502050505030304" charset="0"/>
                <a:cs typeface="Palatino Linotype" panose="02040502050505030304" charset="0"/>
              </a:rPr>
              <a:t>Recurrent Neural Network 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5597525" y="3864610"/>
            <a:ext cx="516255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8493125" y="3858895"/>
            <a:ext cx="516255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716530" y="3912235"/>
            <a:ext cx="423545" cy="120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C5107150-6A36-7DEF-53DA-8BB2A563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0"/>
            <a:ext cx="11975436" cy="6858000"/>
          </a:xfrm>
          <a:prstGeom prst="rect">
            <a:avLst/>
          </a:prstGeom>
        </p:spPr>
      </p:pic>
      <p:pic>
        <p:nvPicPr>
          <p:cNvPr id="9" name="图片 8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544181FD-9C72-6F80-4E3C-E5BECDD1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82172"/>
          <a:stretch/>
        </p:blipFill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F83B09-21EE-A6F5-94A0-89EDDA88FAB6}"/>
              </a:ext>
            </a:extLst>
          </p:cNvPr>
          <p:cNvSpPr txBox="1"/>
          <p:nvPr/>
        </p:nvSpPr>
        <p:spPr>
          <a:xfrm>
            <a:off x="335360" y="5765180"/>
            <a:ext cx="6480720" cy="74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April 17</a:t>
            </a:r>
            <a:r>
              <a:rPr lang="en-US" altLang="zh-CN" sz="1500" b="1" baseline="30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2025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Group 3: Kai</a:t>
            </a:r>
            <a:r>
              <a:rPr lang="zh-CN" altLang="en-US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Ren, Gary Li, Rui Hu, Yang Lan,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YiMing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Jiang,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WeiJie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Zhang</a:t>
            </a:r>
            <a:endParaRPr lang="zh-CN" altLang="en-US" sz="15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933C73-3D77-2E44-8801-032E9C843389}"/>
              </a:ext>
            </a:extLst>
          </p:cNvPr>
          <p:cNvGrpSpPr/>
          <p:nvPr/>
        </p:nvGrpSpPr>
        <p:grpSpPr>
          <a:xfrm>
            <a:off x="335360" y="978565"/>
            <a:ext cx="5400600" cy="3803132"/>
            <a:chOff x="335360" y="1031731"/>
            <a:chExt cx="5400600" cy="3803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11A36-C986-A748-B9BB-6772B988FB45}"/>
                </a:ext>
              </a:extLst>
            </p:cNvPr>
            <p:cNvGrpSpPr/>
            <p:nvPr/>
          </p:nvGrpSpPr>
          <p:grpSpPr>
            <a:xfrm>
              <a:off x="551384" y="1031731"/>
              <a:ext cx="2923330" cy="813835"/>
              <a:chOff x="479376" y="996555"/>
              <a:chExt cx="2923330" cy="813835"/>
            </a:xfrm>
          </p:grpSpPr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id="{62A6792E-60BB-CB42-82ED-82B5A6BE5AC3}"/>
                  </a:ext>
                </a:extLst>
              </p:cNvPr>
              <p:cNvSpPr txBox="1"/>
              <p:nvPr/>
            </p:nvSpPr>
            <p:spPr>
              <a:xfrm>
                <a:off x="479376" y="996555"/>
                <a:ext cx="29233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spc="600" dirty="0">
                    <a:solidFill>
                      <a:schemeClr val="accent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9896.HK</a:t>
                </a:r>
                <a:endParaRPr lang="zh-CN" altLang="en-US" sz="4400" b="1" spc="600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2B22A5B6-96C4-E842-B8AD-32791CA0AA3A}"/>
                  </a:ext>
                </a:extLst>
              </p:cNvPr>
              <p:cNvCxnSpPr/>
              <p:nvPr/>
            </p:nvCxnSpPr>
            <p:spPr>
              <a:xfrm>
                <a:off x="479376" y="1810390"/>
                <a:ext cx="2923330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69CD7B9A-6729-B645-BD48-F6FC54D9B180}"/>
                </a:ext>
              </a:extLst>
            </p:cNvPr>
            <p:cNvSpPr txBox="1"/>
            <p:nvPr/>
          </p:nvSpPr>
          <p:spPr>
            <a:xfrm>
              <a:off x="335360" y="2296877"/>
              <a:ext cx="45365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MINISO</a:t>
              </a:r>
              <a:endParaRPr lang="zh-CN" altLang="en-US" sz="66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6C98631-31B6-4446-BB19-306CFE699D26}"/>
                </a:ext>
              </a:extLst>
            </p:cNvPr>
            <p:cNvSpPr txBox="1"/>
            <p:nvPr/>
          </p:nvSpPr>
          <p:spPr>
            <a:xfrm>
              <a:off x="338670" y="4065422"/>
              <a:ext cx="53972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LIFE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FUN</a:t>
              </a:r>
              <a:endParaRPr lang="zh-CN" altLang="en-US" sz="4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13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32" descr="图片包含 图表&#10;&#10;MINISO 总部">
            <a:extLst>
              <a:ext uri="{FF2B5EF4-FFF2-40B4-BE49-F238E27FC236}">
                <a16:creationId xmlns:a16="http://schemas.microsoft.com/office/drawing/2014/main" id="{7BB70412-D14D-4746-B580-2759F12D7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5" r="2767"/>
          <a:stretch/>
        </p:blipFill>
        <p:spPr>
          <a:xfrm>
            <a:off x="7354852" y="3212976"/>
            <a:ext cx="4837148" cy="3645025"/>
          </a:xfrm>
          <a:prstGeom prst="rect">
            <a:avLst/>
          </a:prstGeom>
        </p:spPr>
      </p:pic>
      <p:grpSp>
        <p:nvGrpSpPr>
          <p:cNvPr id="53" name="组合 52" hidden="1">
            <a:extLst>
              <a:ext uri="{FF2B5EF4-FFF2-40B4-BE49-F238E27FC236}">
                <a16:creationId xmlns:a16="http://schemas.microsoft.com/office/drawing/2014/main" id="{0E26AE7C-FB19-3651-6CFC-05E7DDEA7293}"/>
              </a:ext>
            </a:extLst>
          </p:cNvPr>
          <p:cNvGrpSpPr/>
          <p:nvPr/>
        </p:nvGrpSpPr>
        <p:grpSpPr>
          <a:xfrm>
            <a:off x="0" y="749300"/>
            <a:ext cx="12192000" cy="6108700"/>
            <a:chOff x="-5317832" y="2111850"/>
            <a:chExt cx="41147998" cy="20728305"/>
          </a:xfrm>
        </p:grpSpPr>
        <p:pic>
          <p:nvPicPr>
            <p:cNvPr id="4" name="图片 3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F3B8D201-5378-DA30-6798-417BE330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12232"/>
            <a:stretch>
              <a:fillRect/>
            </a:stretch>
          </p:blipFill>
          <p:spPr>
            <a:xfrm>
              <a:off x="-5317832" y="2111850"/>
              <a:ext cx="6858000" cy="5143500"/>
            </a:xfrm>
            <a:prstGeom prst="rect">
              <a:avLst/>
            </a:prstGeom>
          </p:spPr>
        </p:pic>
        <p:pic>
          <p:nvPicPr>
            <p:cNvPr id="6" name="图片 5" descr="小孩在商店里&#10;&#10;中度可信度描述已自动生成" hidden="1">
              <a:extLst>
                <a:ext uri="{FF2B5EF4-FFF2-40B4-BE49-F238E27FC236}">
                  <a16:creationId xmlns:a16="http://schemas.microsoft.com/office/drawing/2014/main" id="{C15FFD33-E760-53A2-EAB8-B631A462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" r="5583"/>
            <a:stretch>
              <a:fillRect/>
            </a:stretch>
          </p:blipFill>
          <p:spPr>
            <a:xfrm>
              <a:off x="1540168" y="2111850"/>
              <a:ext cx="6858000" cy="5143500"/>
            </a:xfrm>
            <a:prstGeom prst="rect">
              <a:avLst/>
            </a:prstGeom>
          </p:spPr>
        </p:pic>
        <p:pic>
          <p:nvPicPr>
            <p:cNvPr id="8" name="图片 7" descr="商店的玻璃窗上有贴海报&#10;&#10;中度可信度描述已自动生成" hidden="1">
              <a:extLst>
                <a:ext uri="{FF2B5EF4-FFF2-40B4-BE49-F238E27FC236}">
                  <a16:creationId xmlns:a16="http://schemas.microsoft.com/office/drawing/2014/main" id="{BF61F590-819D-5B26-8B85-A2B89E8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9" r="5549"/>
            <a:stretch>
              <a:fillRect/>
            </a:stretch>
          </p:blipFill>
          <p:spPr>
            <a:xfrm>
              <a:off x="8398168" y="2111850"/>
              <a:ext cx="6858000" cy="5143500"/>
            </a:xfrm>
            <a:prstGeom prst="rect">
              <a:avLst/>
            </a:prstGeom>
          </p:spPr>
        </p:pic>
        <p:pic>
          <p:nvPicPr>
            <p:cNvPr id="10" name="图片 9" descr="建筑的摆设布局&#10;&#10;中度可信度描述已自动生成" hidden="1">
              <a:extLst>
                <a:ext uri="{FF2B5EF4-FFF2-40B4-BE49-F238E27FC236}">
                  <a16:creationId xmlns:a16="http://schemas.microsoft.com/office/drawing/2014/main" id="{092CC09F-A7F8-1E3B-BA68-C4EF17E7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256168" y="211185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 descr="图片包含 桌子, 游戏机, 粉色, 大&#10;&#10;描述已自动生成" hidden="1">
              <a:extLst>
                <a:ext uri="{FF2B5EF4-FFF2-40B4-BE49-F238E27FC236}">
                  <a16:creationId xmlns:a16="http://schemas.microsoft.com/office/drawing/2014/main" id="{99081D0D-3EC6-4889-9BBE-36E4D405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3" r="5573"/>
            <a:stretch>
              <a:fillRect/>
            </a:stretch>
          </p:blipFill>
          <p:spPr>
            <a:xfrm>
              <a:off x="22114168" y="2111850"/>
              <a:ext cx="6858000" cy="5143500"/>
            </a:xfrm>
            <a:prstGeom prst="rect">
              <a:avLst/>
            </a:prstGeom>
          </p:spPr>
        </p:pic>
        <p:pic>
          <p:nvPicPr>
            <p:cNvPr id="14" name="图片 13" descr="文本&#10;&#10;中度可信度描述已自动生成" hidden="1">
              <a:extLst>
                <a:ext uri="{FF2B5EF4-FFF2-40B4-BE49-F238E27FC236}">
                  <a16:creationId xmlns:a16="http://schemas.microsoft.com/office/drawing/2014/main" id="{8538AC11-8112-2402-87F2-5E7E6C62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2111850"/>
              <a:ext cx="6858000" cy="5143500"/>
            </a:xfrm>
            <a:prstGeom prst="rect">
              <a:avLst/>
            </a:prstGeom>
          </p:spPr>
        </p:pic>
        <p:pic>
          <p:nvPicPr>
            <p:cNvPr id="16" name="图片 15" descr="图示&#10;&#10;中度可信度描述已自动生成" hidden="1">
              <a:extLst>
                <a:ext uri="{FF2B5EF4-FFF2-40B4-BE49-F238E27FC236}">
                  <a16:creationId xmlns:a16="http://schemas.microsoft.com/office/drawing/2014/main" id="{61A2728E-F6FC-41EE-8CA6-07DDA60B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-5317832" y="7306785"/>
              <a:ext cx="6858000" cy="5143500"/>
            </a:xfrm>
            <a:prstGeom prst="rect">
              <a:avLst/>
            </a:prstGeom>
          </p:spPr>
        </p:pic>
        <p:pic>
          <p:nvPicPr>
            <p:cNvPr id="18" name="图片 17" descr="城市街道与高楼大厦的海报&#10;&#10;描述已自动生成" hidden="1">
              <a:extLst>
                <a:ext uri="{FF2B5EF4-FFF2-40B4-BE49-F238E27FC236}">
                  <a16:creationId xmlns:a16="http://schemas.microsoft.com/office/drawing/2014/main" id="{F55F8443-48B6-C417-1700-7F34EDCA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40168" y="7306785"/>
              <a:ext cx="6858000" cy="5143500"/>
            </a:xfrm>
            <a:prstGeom prst="rect">
              <a:avLst/>
            </a:prstGeom>
          </p:spPr>
        </p:pic>
        <p:pic>
          <p:nvPicPr>
            <p:cNvPr id="20" name="图片 19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5F82DC2F-D1B7-3377-D47F-5F8AB525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r="5"/>
            <a:stretch>
              <a:fillRect/>
            </a:stretch>
          </p:blipFill>
          <p:spPr>
            <a:xfrm>
              <a:off x="8398168" y="7306785"/>
              <a:ext cx="6858000" cy="5143500"/>
            </a:xfrm>
            <a:prstGeom prst="rect">
              <a:avLst/>
            </a:prstGeom>
          </p:spPr>
        </p:pic>
        <p:pic>
          <p:nvPicPr>
            <p:cNvPr id="22" name="图片 21" descr="建筑的摆设布局&#10;&#10;描述已自动生成" hidden="1">
              <a:extLst>
                <a:ext uri="{FF2B5EF4-FFF2-40B4-BE49-F238E27FC236}">
                  <a16:creationId xmlns:a16="http://schemas.microsoft.com/office/drawing/2014/main" id="{C5C65480-13B6-65FB-3C62-384E7CF8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15256168" y="7306785"/>
              <a:ext cx="6858000" cy="5143500"/>
            </a:xfrm>
            <a:prstGeom prst="rect">
              <a:avLst/>
            </a:prstGeom>
          </p:spPr>
        </p:pic>
        <p:pic>
          <p:nvPicPr>
            <p:cNvPr id="24" name="图片 23" descr="商店的玻璃窗&#10;&#10;描述已自动生成" hidden="1">
              <a:extLst>
                <a:ext uri="{FF2B5EF4-FFF2-40B4-BE49-F238E27FC236}">
                  <a16:creationId xmlns:a16="http://schemas.microsoft.com/office/drawing/2014/main" id="{B87E809B-A3E3-6C1D-7F7F-FF45039A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22114168" y="7306785"/>
              <a:ext cx="6858000" cy="5143500"/>
            </a:xfrm>
            <a:prstGeom prst="rect">
              <a:avLst/>
            </a:prstGeom>
          </p:spPr>
        </p:pic>
        <p:pic>
          <p:nvPicPr>
            <p:cNvPr id="26" name="图片 25" descr="电脑游戏的截图&#10;&#10;中度可信度描述已自动生成" hidden="1">
              <a:extLst>
                <a:ext uri="{FF2B5EF4-FFF2-40B4-BE49-F238E27FC236}">
                  <a16:creationId xmlns:a16="http://schemas.microsoft.com/office/drawing/2014/main" id="{D0249AC7-6D7A-2DC7-83B8-88AB3CF0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7306785"/>
              <a:ext cx="6858000" cy="5143500"/>
            </a:xfrm>
            <a:prstGeom prst="rect">
              <a:avLst/>
            </a:prstGeom>
          </p:spPr>
        </p:pic>
        <p:pic>
          <p:nvPicPr>
            <p:cNvPr id="28" name="图片 27" descr="一群人在商店里&#10;&#10;描述已自动生成" hidden="1">
              <a:extLst>
                <a:ext uri="{FF2B5EF4-FFF2-40B4-BE49-F238E27FC236}">
                  <a16:creationId xmlns:a16="http://schemas.microsoft.com/office/drawing/2014/main" id="{52555EE4-04CD-1126-5C99-971E437F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r="5550"/>
            <a:stretch>
              <a:fillRect/>
            </a:stretch>
          </p:blipFill>
          <p:spPr>
            <a:xfrm>
              <a:off x="-5317832" y="12501720"/>
              <a:ext cx="6858000" cy="5143500"/>
            </a:xfrm>
            <a:prstGeom prst="rect">
              <a:avLst/>
            </a:prstGeom>
          </p:spPr>
        </p:pic>
        <p:pic>
          <p:nvPicPr>
            <p:cNvPr id="30" name="图片 29" descr="图形用户界面, 应用程序&#10;&#10;描述已自动生成" hidden="1">
              <a:extLst>
                <a:ext uri="{FF2B5EF4-FFF2-40B4-BE49-F238E27FC236}">
                  <a16:creationId xmlns:a16="http://schemas.microsoft.com/office/drawing/2014/main" id="{D35C3D38-F460-2286-FD31-F37A418E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" r="5565"/>
            <a:stretch>
              <a:fillRect/>
            </a:stretch>
          </p:blipFill>
          <p:spPr>
            <a:xfrm>
              <a:off x="1540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2" name="图片 31" descr="一群人站在台上&#10;&#10;低可信度描述已自动生成" hidden="1">
              <a:extLst>
                <a:ext uri="{FF2B5EF4-FFF2-40B4-BE49-F238E27FC236}">
                  <a16:creationId xmlns:a16="http://schemas.microsoft.com/office/drawing/2014/main" id="{338A1979-B09C-D348-CED1-183E5F36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55" r="17755"/>
            <a:stretch>
              <a:fillRect/>
            </a:stretch>
          </p:blipFill>
          <p:spPr>
            <a:xfrm>
              <a:off x="8398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4" name="图片 33" descr="日历&#10;&#10;描述已自动生成" hidden="1">
              <a:extLst>
                <a:ext uri="{FF2B5EF4-FFF2-40B4-BE49-F238E27FC236}">
                  <a16:creationId xmlns:a16="http://schemas.microsoft.com/office/drawing/2014/main" id="{A4A9D3DF-DBDC-84FB-64F1-555C366C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56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6" name="图片 35" descr="许多人站在建筑前&#10;&#10;描述已自动生成" hidden="1">
              <a:extLst>
                <a:ext uri="{FF2B5EF4-FFF2-40B4-BE49-F238E27FC236}">
                  <a16:creationId xmlns:a16="http://schemas.microsoft.com/office/drawing/2014/main" id="{E72DCEB8-EE3C-075D-F0AC-F92EA53A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22114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8" name="图片 37" descr="图片包含 人&#10;&#10;描述已自动生成" hidden="1">
              <a:extLst>
                <a:ext uri="{FF2B5EF4-FFF2-40B4-BE49-F238E27FC236}">
                  <a16:creationId xmlns:a16="http://schemas.microsoft.com/office/drawing/2014/main" id="{349D77DC-D59A-5A50-5DC5-F7CD4BEC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2" r="5542"/>
            <a:stretch>
              <a:fillRect/>
            </a:stretch>
          </p:blipFill>
          <p:spPr>
            <a:xfrm>
              <a:off x="28972166" y="12501720"/>
              <a:ext cx="6858000" cy="5143500"/>
            </a:xfrm>
            <a:prstGeom prst="rect">
              <a:avLst/>
            </a:prstGeom>
          </p:spPr>
        </p:pic>
        <p:pic>
          <p:nvPicPr>
            <p:cNvPr id="40" name="图片 39" descr="图片包含 桌子, 室内, 粉色, 项目&#10;&#10;描述已自动生成" hidden="1">
              <a:extLst>
                <a:ext uri="{FF2B5EF4-FFF2-40B4-BE49-F238E27FC236}">
                  <a16:creationId xmlns:a16="http://schemas.microsoft.com/office/drawing/2014/main" id="{3E47E383-A804-D03E-C451-DEA794C3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" r="5567"/>
            <a:stretch>
              <a:fillRect/>
            </a:stretch>
          </p:blipFill>
          <p:spPr>
            <a:xfrm>
              <a:off x="-5317832" y="17696655"/>
              <a:ext cx="6858000" cy="5143500"/>
            </a:xfrm>
            <a:prstGeom prst="rect">
              <a:avLst/>
            </a:prstGeom>
          </p:spPr>
        </p:pic>
        <p:pic>
          <p:nvPicPr>
            <p:cNvPr id="42" name="图片 41" descr="图片包含 桌子, 蛋糕, 书, 游戏机&#10;&#10;描述已自动生成" hidden="1">
              <a:extLst>
                <a:ext uri="{FF2B5EF4-FFF2-40B4-BE49-F238E27FC236}">
                  <a16:creationId xmlns:a16="http://schemas.microsoft.com/office/drawing/2014/main" id="{E9E4CEE1-4D67-EBC2-A7B4-E3262353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4" r="4944"/>
            <a:stretch>
              <a:fillRect/>
            </a:stretch>
          </p:blipFill>
          <p:spPr>
            <a:xfrm>
              <a:off x="1540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4" name="图片 43" descr="一群人站在商店门口&#10;&#10;描述已自动生成" hidden="1">
              <a:extLst>
                <a:ext uri="{FF2B5EF4-FFF2-40B4-BE49-F238E27FC236}">
                  <a16:creationId xmlns:a16="http://schemas.microsoft.com/office/drawing/2014/main" id="{9A672E5A-2CA6-D559-A191-91AD87C92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8398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6" name="图片 45" descr="夜晚建筑亮着灯的商店&#10;&#10;中度可信度描述已自动生成" hidden="1">
              <a:extLst>
                <a:ext uri="{FF2B5EF4-FFF2-40B4-BE49-F238E27FC236}">
                  <a16:creationId xmlns:a16="http://schemas.microsoft.com/office/drawing/2014/main" id="{CCE5012B-18CE-D467-DDEB-D0C87917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6" r="5546"/>
            <a:stretch>
              <a:fillRect/>
            </a:stretch>
          </p:blipFill>
          <p:spPr>
            <a:xfrm>
              <a:off x="15256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8" name="图片 47" descr="图片包含 室内, 桌子, 柜台, 厨房&#10;&#10;描述已自动生成" hidden="1">
              <a:extLst>
                <a:ext uri="{FF2B5EF4-FFF2-40B4-BE49-F238E27FC236}">
                  <a16:creationId xmlns:a16="http://schemas.microsoft.com/office/drawing/2014/main" id="{B6CE833A-AE2C-CF24-6EE3-E0D2BFA3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2114168" y="17696655"/>
              <a:ext cx="6858000" cy="5143500"/>
            </a:xfrm>
            <a:prstGeom prst="rect">
              <a:avLst/>
            </a:prstGeom>
          </p:spPr>
        </p:pic>
        <p:pic>
          <p:nvPicPr>
            <p:cNvPr id="50" name="图片 49" descr="图片包含 地图&#10;&#10;描述已自动生成" hidden="1">
              <a:extLst>
                <a:ext uri="{FF2B5EF4-FFF2-40B4-BE49-F238E27FC236}">
                  <a16:creationId xmlns:a16="http://schemas.microsoft.com/office/drawing/2014/main" id="{44C78993-72B4-3ECA-22DD-347F1AF8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2" r="9022"/>
            <a:stretch>
              <a:fillRect/>
            </a:stretch>
          </p:blipFill>
          <p:spPr>
            <a:xfrm>
              <a:off x="28972166" y="17696655"/>
              <a:ext cx="6858000" cy="5143500"/>
            </a:xfrm>
            <a:prstGeom prst="rect">
              <a:avLst/>
            </a:prstGeom>
          </p:spPr>
        </p:pic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AE24443A-1C7D-67A6-503D-967342F3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b="1" dirty="0">
                <a:ea typeface="KaiTi" panose="02010609060101010101" pitchFamily="49" charset="-122"/>
              </a:rPr>
              <a:t>1.1</a:t>
            </a:r>
            <a:r>
              <a:rPr lang="zh-CN" altLang="en-US" sz="3000" b="1" dirty="0">
                <a:ea typeface="KaiTi" panose="02010609060101010101" pitchFamily="49" charset="-122"/>
              </a:rPr>
              <a:t> </a:t>
            </a:r>
            <a:r>
              <a:rPr lang="en-CN" altLang="zh-CN" sz="3000" b="1" dirty="0">
                <a:ea typeface="KaiTi" panose="02010609060101010101" pitchFamily="49" charset="-122"/>
              </a:rPr>
              <a:t>Company</a:t>
            </a:r>
            <a:r>
              <a:rPr lang="zh-CN" altLang="en-US" sz="3000" b="1" dirty="0">
                <a:solidFill>
                  <a:schemeClr val="accent1"/>
                </a:solidFill>
                <a:ea typeface="KaiTi" panose="02010609060101010101" pitchFamily="49" charset="-122"/>
              </a:rPr>
              <a:t> </a:t>
            </a:r>
            <a:r>
              <a:rPr lang="en-US" altLang="zh-CN" sz="3000" b="1" dirty="0">
                <a:solidFill>
                  <a:schemeClr val="accent1"/>
                </a:solidFill>
                <a:ea typeface="KaiTi" panose="02010609060101010101" pitchFamily="49" charset="-122"/>
              </a:rPr>
              <a:t>Description</a:t>
            </a:r>
            <a:endParaRPr lang="zh-CN" altLang="en-US" sz="3000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55" name="矩形 54" hidden="1">
            <a:extLst>
              <a:ext uri="{FF2B5EF4-FFF2-40B4-BE49-F238E27FC236}">
                <a16:creationId xmlns:a16="http://schemas.microsoft.com/office/drawing/2014/main" id="{91D7A19A-7A1B-9630-A39E-ACB20B0FA4C7}"/>
              </a:ext>
            </a:extLst>
          </p:cNvPr>
          <p:cNvSpPr/>
          <p:nvPr/>
        </p:nvSpPr>
        <p:spPr>
          <a:xfrm>
            <a:off x="0" y="749300"/>
            <a:ext cx="12192000" cy="6108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Slide Number Placeholder 1">
            <a:extLst>
              <a:ext uri="{FF2B5EF4-FFF2-40B4-BE49-F238E27FC236}">
                <a16:creationId xmlns:a16="http://schemas.microsoft.com/office/drawing/2014/main" id="{99E36558-95C1-9443-A327-AD796CDEE5EA}"/>
              </a:ext>
            </a:extLst>
          </p:cNvPr>
          <p:cNvSpPr txBox="1">
            <a:spLocks/>
          </p:cNvSpPr>
          <p:nvPr/>
        </p:nvSpPr>
        <p:spPr>
          <a:xfrm>
            <a:off x="11230724" y="6550222"/>
            <a:ext cx="961276" cy="30777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7F3F4A9-0F58-437F-968E-A13FC12BE5D0}" type="slidenum">
              <a:rPr lang="zh-CN" altLang="en-US" sz="1200" b="1" smtClea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pPr algn="ctr"/>
              <a:t>4</a:t>
            </a:fld>
            <a:endParaRPr lang="zh-CN" altLang="en-US" sz="1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AF65-234D-1546-9A97-5283780CB102}"/>
              </a:ext>
            </a:extLst>
          </p:cNvPr>
          <p:cNvSpPr txBox="1"/>
          <p:nvPr/>
        </p:nvSpPr>
        <p:spPr>
          <a:xfrm>
            <a:off x="7565041" y="6550223"/>
            <a:ext cx="36656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45B5A7E-6B87-D444-923A-50D250F290F4}"/>
              </a:ext>
            </a:extLst>
          </p:cNvPr>
          <p:cNvGrpSpPr/>
          <p:nvPr/>
        </p:nvGrpSpPr>
        <p:grpSpPr>
          <a:xfrm>
            <a:off x="456126" y="1035577"/>
            <a:ext cx="11279748" cy="1889307"/>
            <a:chOff x="456126" y="1034607"/>
            <a:chExt cx="11279748" cy="1889307"/>
          </a:xfrm>
        </p:grpSpPr>
        <p:pic>
          <p:nvPicPr>
            <p:cNvPr id="59" name="图片 10" descr="图标&#10;&#10;描述已自动生成">
              <a:extLst>
                <a:ext uri="{FF2B5EF4-FFF2-40B4-BE49-F238E27FC236}">
                  <a16:creationId xmlns:a16="http://schemas.microsoft.com/office/drawing/2014/main" id="{CD3E59CA-1AF6-6246-BA7A-E530927B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62" y="1034607"/>
              <a:ext cx="628650" cy="523875"/>
            </a:xfrm>
            <a:prstGeom prst="rect">
              <a:avLst/>
            </a:prstGeom>
          </p:spPr>
        </p:pic>
        <p:pic>
          <p:nvPicPr>
            <p:cNvPr id="60" name="图片 12" descr="图标&#10;&#10;描述已自动生成">
              <a:extLst>
                <a:ext uri="{FF2B5EF4-FFF2-40B4-BE49-F238E27FC236}">
                  <a16:creationId xmlns:a16="http://schemas.microsoft.com/office/drawing/2014/main" id="{4E332B57-B0C9-AD44-BC74-DE603C78A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32" y="1034608"/>
              <a:ext cx="628650" cy="523875"/>
            </a:xfrm>
            <a:prstGeom prst="rect">
              <a:avLst/>
            </a:prstGeom>
          </p:spPr>
        </p:pic>
        <p:pic>
          <p:nvPicPr>
            <p:cNvPr id="61" name="图片 14" descr="图标&#10;&#10;描述已自动生成">
              <a:extLst>
                <a:ext uri="{FF2B5EF4-FFF2-40B4-BE49-F238E27FC236}">
                  <a16:creationId xmlns:a16="http://schemas.microsoft.com/office/drawing/2014/main" id="{2FD462F6-602E-304C-9C64-101309D6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602" y="1034608"/>
              <a:ext cx="628650" cy="523875"/>
            </a:xfrm>
            <a:prstGeom prst="rect">
              <a:avLst/>
            </a:prstGeom>
          </p:spPr>
        </p:pic>
        <p:pic>
          <p:nvPicPr>
            <p:cNvPr id="62" name="图片 16" descr="图标&#10;&#10;描述已自动生成">
              <a:extLst>
                <a:ext uri="{FF2B5EF4-FFF2-40B4-BE49-F238E27FC236}">
                  <a16:creationId xmlns:a16="http://schemas.microsoft.com/office/drawing/2014/main" id="{D3F1FEE8-73DB-6E4A-AE49-07DD08731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572" y="1034608"/>
              <a:ext cx="628650" cy="523875"/>
            </a:xfrm>
            <a:prstGeom prst="rect">
              <a:avLst/>
            </a:prstGeom>
          </p:spPr>
        </p:pic>
        <p:pic>
          <p:nvPicPr>
            <p:cNvPr id="63" name="图片 18" descr="图标&#10;&#10;描述已自动生成">
              <a:extLst>
                <a:ext uri="{FF2B5EF4-FFF2-40B4-BE49-F238E27FC236}">
                  <a16:creationId xmlns:a16="http://schemas.microsoft.com/office/drawing/2014/main" id="{77AB5D0B-27FB-0246-B42E-D103560D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542" y="1034608"/>
              <a:ext cx="628650" cy="523875"/>
            </a:xfrm>
            <a:prstGeom prst="rect">
              <a:avLst/>
            </a:prstGeom>
          </p:spPr>
        </p:pic>
        <p:sp>
          <p:nvSpPr>
            <p:cNvPr id="64" name="文本框 19">
              <a:extLst>
                <a:ext uri="{FF2B5EF4-FFF2-40B4-BE49-F238E27FC236}">
                  <a16:creationId xmlns:a16="http://schemas.microsoft.com/office/drawing/2014/main" id="{C9EDE1E8-EBF4-1A44-A82D-43667340B8E5}"/>
                </a:ext>
              </a:extLst>
            </p:cNvPr>
            <p:cNvSpPr txBox="1"/>
            <p:nvPr/>
          </p:nvSpPr>
          <p:spPr>
            <a:xfrm>
              <a:off x="456126" y="1671811"/>
              <a:ext cx="1601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Countries/Regions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22">
              <a:extLst>
                <a:ext uri="{FF2B5EF4-FFF2-40B4-BE49-F238E27FC236}">
                  <a16:creationId xmlns:a16="http://schemas.microsoft.com/office/drawing/2014/main" id="{B16F4E2C-8F36-FE42-AF2F-9ED02BB3828A}"/>
                </a:ext>
              </a:extLst>
            </p:cNvPr>
            <p:cNvSpPr txBox="1"/>
            <p:nvPr/>
          </p:nvSpPr>
          <p:spPr>
            <a:xfrm>
              <a:off x="2740302" y="1671811"/>
              <a:ext cx="1553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Worldwide Stores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23">
              <a:extLst>
                <a:ext uri="{FF2B5EF4-FFF2-40B4-BE49-F238E27FC236}">
                  <a16:creationId xmlns:a16="http://schemas.microsoft.com/office/drawing/2014/main" id="{0F2093E2-F7CB-7640-8C34-65C119964A6A}"/>
                </a:ext>
              </a:extLst>
            </p:cNvPr>
            <p:cNvSpPr txBox="1"/>
            <p:nvPr/>
          </p:nvSpPr>
          <p:spPr>
            <a:xfrm>
              <a:off x="5118766" y="1671811"/>
              <a:ext cx="1316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Member Users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24">
              <a:extLst>
                <a:ext uri="{FF2B5EF4-FFF2-40B4-BE49-F238E27FC236}">
                  <a16:creationId xmlns:a16="http://schemas.microsoft.com/office/drawing/2014/main" id="{66CBAACF-BBA4-0C49-9737-AF43E3C23468}"/>
                </a:ext>
              </a:extLst>
            </p:cNvPr>
            <p:cNvSpPr txBox="1"/>
            <p:nvPr/>
          </p:nvSpPr>
          <p:spPr>
            <a:xfrm>
              <a:off x="7426793" y="1671810"/>
              <a:ext cx="12202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Consumption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25">
              <a:extLst>
                <a:ext uri="{FF2B5EF4-FFF2-40B4-BE49-F238E27FC236}">
                  <a16:creationId xmlns:a16="http://schemas.microsoft.com/office/drawing/2014/main" id="{44CFDE17-DB26-6B47-86C7-5DFE3E496C9F}"/>
                </a:ext>
              </a:extLst>
            </p:cNvPr>
            <p:cNvSpPr txBox="1"/>
            <p:nvPr/>
          </p:nvSpPr>
          <p:spPr>
            <a:xfrm>
              <a:off x="8879002" y="1671809"/>
              <a:ext cx="2856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Cumulative Private Domain Users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26">
              <a:extLst>
                <a:ext uri="{FF2B5EF4-FFF2-40B4-BE49-F238E27FC236}">
                  <a16:creationId xmlns:a16="http://schemas.microsoft.com/office/drawing/2014/main" id="{612C53BB-6202-F940-9DCA-1FE8BC9534FF}"/>
                </a:ext>
              </a:extLst>
            </p:cNvPr>
            <p:cNvSpPr txBox="1"/>
            <p:nvPr/>
          </p:nvSpPr>
          <p:spPr>
            <a:xfrm>
              <a:off x="950812" y="2281531"/>
              <a:ext cx="612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111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27">
              <a:extLst>
                <a:ext uri="{FF2B5EF4-FFF2-40B4-BE49-F238E27FC236}">
                  <a16:creationId xmlns:a16="http://schemas.microsoft.com/office/drawing/2014/main" id="{DE657D12-2FD9-0C4E-A313-C09B75810396}"/>
                </a:ext>
              </a:extLst>
            </p:cNvPr>
            <p:cNvSpPr txBox="1"/>
            <p:nvPr/>
          </p:nvSpPr>
          <p:spPr>
            <a:xfrm>
              <a:off x="2381903" y="2092917"/>
              <a:ext cx="22701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7186 (MINISO)</a:t>
              </a:r>
            </a:p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234 (TOP TOY)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28">
              <a:extLst>
                <a:ext uri="{FF2B5EF4-FFF2-40B4-BE49-F238E27FC236}">
                  <a16:creationId xmlns:a16="http://schemas.microsoft.com/office/drawing/2014/main" id="{D2F2013D-009F-454F-8D2B-2640AA47420E}"/>
                </a:ext>
              </a:extLst>
            </p:cNvPr>
            <p:cNvSpPr txBox="1"/>
            <p:nvPr/>
          </p:nvSpPr>
          <p:spPr>
            <a:xfrm>
              <a:off x="4945566" y="2281531"/>
              <a:ext cx="17956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Million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29">
              <a:extLst>
                <a:ext uri="{FF2B5EF4-FFF2-40B4-BE49-F238E27FC236}">
                  <a16:creationId xmlns:a16="http://schemas.microsoft.com/office/drawing/2014/main" id="{E114F6C5-23D8-1B4B-9DA7-1B6E63BF9DEF}"/>
                </a:ext>
              </a:extLst>
            </p:cNvPr>
            <p:cNvSpPr txBox="1"/>
            <p:nvPr/>
          </p:nvSpPr>
          <p:spPr>
            <a:xfrm>
              <a:off x="7335422" y="2281530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Billion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30">
              <a:extLst>
                <a:ext uri="{FF2B5EF4-FFF2-40B4-BE49-F238E27FC236}">
                  <a16:creationId xmlns:a16="http://schemas.microsoft.com/office/drawing/2014/main" id="{6A736520-766D-3F40-B3AF-660A569ED52A}"/>
                </a:ext>
              </a:extLst>
            </p:cNvPr>
            <p:cNvSpPr txBox="1"/>
            <p:nvPr/>
          </p:nvSpPr>
          <p:spPr>
            <a:xfrm>
              <a:off x="9664277" y="2274306"/>
              <a:ext cx="1296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4000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W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45939B8-F0C5-B448-BFDA-D5B6A41C6B94}"/>
              </a:ext>
            </a:extLst>
          </p:cNvPr>
          <p:cNvGrpSpPr/>
          <p:nvPr/>
        </p:nvGrpSpPr>
        <p:grpSpPr>
          <a:xfrm>
            <a:off x="80033" y="3268749"/>
            <a:ext cx="12022438" cy="3168353"/>
            <a:chOff x="79642" y="3303567"/>
            <a:chExt cx="12022438" cy="3168353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204AED1-C85C-B74E-9AC7-4E87DD669F83}"/>
                </a:ext>
              </a:extLst>
            </p:cNvPr>
            <p:cNvGrpSpPr/>
            <p:nvPr/>
          </p:nvGrpSpPr>
          <p:grpSpPr>
            <a:xfrm>
              <a:off x="79642" y="3303567"/>
              <a:ext cx="6337587" cy="3168353"/>
              <a:chOff x="136614" y="3267167"/>
              <a:chExt cx="6337587" cy="3168353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E6E5D6F4-D7E0-644C-BEA9-8D2F80E119B4}"/>
                  </a:ext>
                </a:extLst>
              </p:cNvPr>
              <p:cNvGrpSpPr/>
              <p:nvPr/>
            </p:nvGrpSpPr>
            <p:grpSpPr>
              <a:xfrm>
                <a:off x="221922" y="3399865"/>
                <a:ext cx="6166971" cy="2961226"/>
                <a:chOff x="209898" y="3320124"/>
                <a:chExt cx="6166971" cy="2961226"/>
              </a:xfrm>
            </p:grpSpPr>
            <p:pic>
              <p:nvPicPr>
                <p:cNvPr id="125" name="Picture 20" descr="First-Ever Pink MINISO x Barbie IP Collection Store Opens In Berjaya ...">
                  <a:extLst>
                    <a:ext uri="{FF2B5EF4-FFF2-40B4-BE49-F238E27FC236}">
                      <a16:creationId xmlns:a16="http://schemas.microsoft.com/office/drawing/2014/main" id="{3FF1420A-D0D4-8A4C-9A97-19F77C33A7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1020"/>
                <a:stretch/>
              </p:blipFill>
              <p:spPr bwMode="auto">
                <a:xfrm>
                  <a:off x="4810548" y="4555915"/>
                  <a:ext cx="1566312" cy="10553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DEDD420-A12D-8C4B-8099-62E02F5C5554}"/>
                    </a:ext>
                  </a:extLst>
                </p:cNvPr>
                <p:cNvGrpSpPr/>
                <p:nvPr/>
              </p:nvGrpSpPr>
              <p:grpSpPr>
                <a:xfrm>
                  <a:off x="209898" y="3330040"/>
                  <a:ext cx="1115019" cy="2951310"/>
                  <a:chOff x="395098" y="3405812"/>
                  <a:chExt cx="1115019" cy="2951310"/>
                </a:xfrm>
              </p:grpSpPr>
              <p:pic>
                <p:nvPicPr>
                  <p:cNvPr id="148" name="Picture 4" descr="Popular characters disney pixar marvel star wars – Artofit">
                    <a:extLst>
                      <a:ext uri="{FF2B5EF4-FFF2-40B4-BE49-F238E27FC236}">
                        <a16:creationId xmlns:a16="http://schemas.microsoft.com/office/drawing/2014/main" id="{75D71019-6C82-7443-B5BC-1D783E3005D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4022498"/>
                    <a:ext cx="1115018" cy="10383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9" name="Picture 6" descr="Black Myth: Wukong Wallpapers - Wallpaper Cave">
                    <a:extLst>
                      <a:ext uri="{FF2B5EF4-FFF2-40B4-BE49-F238E27FC236}">
                        <a16:creationId xmlns:a16="http://schemas.microsoft.com/office/drawing/2014/main" id="{7D2A0324-0690-594E-BE14-72D91C6119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5050330"/>
                    <a:ext cx="1115018" cy="71150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0" name="Picture 2" descr="慶祝10周年 漫威用「電影宇宙」稱霸好萊塢 | GQ Taiwan">
                    <a:extLst>
                      <a:ext uri="{FF2B5EF4-FFF2-40B4-BE49-F238E27FC236}">
                        <a16:creationId xmlns:a16="http://schemas.microsoft.com/office/drawing/2014/main" id="{B08DED11-3CAE-F24E-B98E-0A7EEF22B0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3405812"/>
                    <a:ext cx="1115018" cy="62719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6AA0F696-BB46-944C-A516-FADC27F5AB4D}"/>
                      </a:ext>
                    </a:extLst>
                  </p:cNvPr>
                  <p:cNvSpPr txBox="1"/>
                  <p:nvPr/>
                </p:nvSpPr>
                <p:spPr>
                  <a:xfrm>
                    <a:off x="395098" y="5803124"/>
                    <a:ext cx="1115019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5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Renowned IPs</a:t>
                    </a:r>
                    <a:endParaRPr lang="en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FFF0E321-EEFC-9F4F-A6D1-A7E8A8040604}"/>
                    </a:ext>
                  </a:extLst>
                </p:cNvPr>
                <p:cNvGrpSpPr/>
                <p:nvPr/>
              </p:nvGrpSpPr>
              <p:grpSpPr>
                <a:xfrm>
                  <a:off x="1849990" y="3368622"/>
                  <a:ext cx="950633" cy="2190284"/>
                  <a:chOff x="1883744" y="3397735"/>
                  <a:chExt cx="950633" cy="2190284"/>
                </a:xfrm>
              </p:grpSpPr>
              <p:pic>
                <p:nvPicPr>
                  <p:cNvPr id="146" name="Picture 8" descr="MINISO Group logo in transparent PNG and vectorized SVG formats">
                    <a:extLst>
                      <a:ext uri="{FF2B5EF4-FFF2-40B4-BE49-F238E27FC236}">
                        <a16:creationId xmlns:a16="http://schemas.microsoft.com/office/drawing/2014/main" id="{AE6CDEB6-F33D-2049-9504-38B14335A9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744" y="3397735"/>
                    <a:ext cx="950633" cy="117908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7" name="Picture 146">
                    <a:extLst>
                      <a:ext uri="{FF2B5EF4-FFF2-40B4-BE49-F238E27FC236}">
                        <a16:creationId xmlns:a16="http://schemas.microsoft.com/office/drawing/2014/main" id="{6B46EA35-37CF-1A47-B742-B488A529C5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3744" y="4637386"/>
                    <a:ext cx="950633" cy="95063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C14D6E7B-5A2D-D349-B11F-0602953F6C16}"/>
                    </a:ext>
                  </a:extLst>
                </p:cNvPr>
                <p:cNvSpPr txBox="1"/>
                <p:nvPr/>
              </p:nvSpPr>
              <p:spPr>
                <a:xfrm>
                  <a:off x="1767796" y="5727352"/>
                  <a:ext cx="111501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Associate</a:t>
                  </a:r>
                </a:p>
                <a:p>
                  <a:pPr algn="ctr"/>
                  <a:r>
                    <a:rPr lang="en-US" altLang="zh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with IPs</a:t>
                  </a:r>
                  <a:endParaRPr lang="en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781628FF-772D-144D-B29A-C7F606E1C50B}"/>
                    </a:ext>
                  </a:extLst>
                </p:cNvPr>
                <p:cNvGrpSpPr/>
                <p:nvPr/>
              </p:nvGrpSpPr>
              <p:grpSpPr>
                <a:xfrm>
                  <a:off x="1328066" y="4307960"/>
                  <a:ext cx="528568" cy="324408"/>
                  <a:chOff x="1307768" y="4362601"/>
                  <a:chExt cx="528568" cy="324408"/>
                </a:xfrm>
              </p:grpSpPr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ED44E599-A777-F447-9AF4-46BB135DE0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07768" y="4362601"/>
                    <a:ext cx="525073" cy="0"/>
                  </a:xfrm>
                  <a:prstGeom prst="straightConnector1">
                    <a:avLst/>
                  </a:prstGeom>
                  <a:ln w="12700">
                    <a:prstDash val="solid"/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E57E551B-5106-8F4C-A42D-4A2A90242C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11263" y="4687009"/>
                    <a:ext cx="525073" cy="0"/>
                  </a:xfrm>
                  <a:prstGeom prst="straightConnector1">
                    <a:avLst/>
                  </a:prstGeom>
                  <a:ln w="12700">
                    <a:prstDash val="solid"/>
                    <a:headEnd type="stealth" w="lg" len="lg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0" name="Rounded Rectangle 129">
                  <a:extLst>
                    <a:ext uri="{FF2B5EF4-FFF2-40B4-BE49-F238E27FC236}">
                      <a16:creationId xmlns:a16="http://schemas.microsoft.com/office/drawing/2014/main" id="{68687BAE-5A74-8B47-841D-58828EEED10B}"/>
                    </a:ext>
                  </a:extLst>
                </p:cNvPr>
                <p:cNvSpPr/>
                <p:nvPr/>
              </p:nvSpPr>
              <p:spPr>
                <a:xfrm>
                  <a:off x="3328277" y="3320124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Design</a:t>
                  </a:r>
                </a:p>
              </p:txBody>
            </p:sp>
            <p:sp>
              <p:nvSpPr>
                <p:cNvPr id="131" name="Rounded Rectangle 130">
                  <a:extLst>
                    <a:ext uri="{FF2B5EF4-FFF2-40B4-BE49-F238E27FC236}">
                      <a16:creationId xmlns:a16="http://schemas.microsoft.com/office/drawing/2014/main" id="{BDC3C013-DC32-924D-8CF0-D227C93B4413}"/>
                    </a:ext>
                  </a:extLst>
                </p:cNvPr>
                <p:cNvSpPr/>
                <p:nvPr/>
              </p:nvSpPr>
              <p:spPr>
                <a:xfrm>
                  <a:off x="3328277" y="3935883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Produce</a:t>
                  </a:r>
                </a:p>
              </p:txBody>
            </p:sp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F113AB49-0232-964C-BD36-FF9BD4D1BA6C}"/>
                    </a:ext>
                  </a:extLst>
                </p:cNvPr>
                <p:cNvSpPr/>
                <p:nvPr/>
              </p:nvSpPr>
              <p:spPr>
                <a:xfrm>
                  <a:off x="3328662" y="4546494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Delivery</a:t>
                  </a:r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EC68B30D-0A0D-1A48-9DD2-E25E2F7D2859}"/>
                    </a:ext>
                  </a:extLst>
                </p:cNvPr>
                <p:cNvSpPr/>
                <p:nvPr/>
              </p:nvSpPr>
              <p:spPr>
                <a:xfrm>
                  <a:off x="3328662" y="5157105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tx1"/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Sale</a:t>
                  </a:r>
                </a:p>
              </p:txBody>
            </p:sp>
            <p:sp>
              <p:nvSpPr>
                <p:cNvPr id="134" name="Left Brace 133">
                  <a:extLst>
                    <a:ext uri="{FF2B5EF4-FFF2-40B4-BE49-F238E27FC236}">
                      <a16:creationId xmlns:a16="http://schemas.microsoft.com/office/drawing/2014/main" id="{122F80B4-0815-DB48-A8CE-92EEE061014E}"/>
                    </a:ext>
                  </a:extLst>
                </p:cNvPr>
                <p:cNvSpPr/>
                <p:nvPr/>
              </p:nvSpPr>
              <p:spPr>
                <a:xfrm>
                  <a:off x="2961731" y="3513768"/>
                  <a:ext cx="277343" cy="1899991"/>
                </a:xfrm>
                <a:prstGeom prst="leftBrace">
                  <a:avLst>
                    <a:gd name="adj1" fmla="val 171267"/>
                    <a:gd name="adj2" fmla="val 50000"/>
                  </a:avLst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E2E5DB14-7AC0-CD48-88A8-80F5415D9CF8}"/>
                    </a:ext>
                  </a:extLst>
                </p:cNvPr>
                <p:cNvCxnSpPr>
                  <a:cxnSpLocks/>
                  <a:stCxn id="130" idx="2"/>
                  <a:endCxn id="131" idx="0"/>
                </p:cNvCxnSpPr>
                <p:nvPr/>
              </p:nvCxnSpPr>
              <p:spPr>
                <a:xfrm>
                  <a:off x="3850726" y="3770343"/>
                  <a:ext cx="0" cy="16554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0AC201DB-D077-8740-9DA4-95FC835A6196}"/>
                    </a:ext>
                  </a:extLst>
                </p:cNvPr>
                <p:cNvCxnSpPr>
                  <a:cxnSpLocks/>
                  <a:stCxn id="131" idx="2"/>
                  <a:endCxn id="132" idx="0"/>
                </p:cNvCxnSpPr>
                <p:nvPr/>
              </p:nvCxnSpPr>
              <p:spPr>
                <a:xfrm>
                  <a:off x="3850726" y="4386102"/>
                  <a:ext cx="385" cy="1603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D8677469-08E6-2342-962C-BE0446F20548}"/>
                    </a:ext>
                  </a:extLst>
                </p:cNvPr>
                <p:cNvCxnSpPr>
                  <a:cxnSpLocks/>
                  <a:stCxn id="132" idx="2"/>
                  <a:endCxn id="133" idx="0"/>
                </p:cNvCxnSpPr>
                <p:nvPr/>
              </p:nvCxnSpPr>
              <p:spPr>
                <a:xfrm>
                  <a:off x="3851111" y="4996713"/>
                  <a:ext cx="0" cy="16039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1ED1754-94E4-D74D-A1E9-658127E8CBE9}"/>
                    </a:ext>
                  </a:extLst>
                </p:cNvPr>
                <p:cNvSpPr txBox="1"/>
                <p:nvPr/>
              </p:nvSpPr>
              <p:spPr>
                <a:xfrm>
                  <a:off x="3325694" y="5717090"/>
                  <a:ext cx="305116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Retail Model that improves </a:t>
                  </a:r>
                </a:p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“cost-efficiency-experience”</a:t>
                  </a:r>
                  <a:endParaRPr lang="en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Right Arrow 138">
                  <a:extLst>
                    <a:ext uri="{FF2B5EF4-FFF2-40B4-BE49-F238E27FC236}">
                      <a16:creationId xmlns:a16="http://schemas.microsoft.com/office/drawing/2014/main" id="{6195897A-6F5E-DA47-87B5-DC96199F9773}"/>
                    </a:ext>
                  </a:extLst>
                </p:cNvPr>
                <p:cNvSpPr/>
                <p:nvPr/>
              </p:nvSpPr>
              <p:spPr>
                <a:xfrm>
                  <a:off x="4501563" y="4349912"/>
                  <a:ext cx="216024" cy="227705"/>
                </a:xfrm>
                <a:prstGeom prst="rightArrow">
                  <a:avLst/>
                </a:prstGeom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pic>
              <p:nvPicPr>
                <p:cNvPr id="140" name="Picture 12" descr="名创优品×《黑神话：悟空》首发门店公布，联名赠品公布">
                  <a:extLst>
                    <a:ext uri="{FF2B5EF4-FFF2-40B4-BE49-F238E27FC236}">
                      <a16:creationId xmlns:a16="http://schemas.microsoft.com/office/drawing/2014/main" id="{883619B9-9216-2C48-A06A-AC298DD7B5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98306" y="3330040"/>
                  <a:ext cx="678563" cy="8923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14" descr="Miniso Iron Man Plush Promotions | lupon.gov.ph">
                  <a:extLst>
                    <a:ext uri="{FF2B5EF4-FFF2-40B4-BE49-F238E27FC236}">
                      <a16:creationId xmlns:a16="http://schemas.microsoft.com/office/drawing/2014/main" id="{C7502BA4-7910-CA48-98EA-D836907717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3983" y="3320124"/>
                  <a:ext cx="896283" cy="8962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2" name="Picture 16" descr="Ali Toys Lotso Stuffed Toy Plush Doll Wedding Interactive Gift Handheld ...">
                  <a:extLst>
                    <a:ext uri="{FF2B5EF4-FFF2-40B4-BE49-F238E27FC236}">
                      <a16:creationId xmlns:a16="http://schemas.microsoft.com/office/drawing/2014/main" id="{623D6BD5-C449-4F4B-8AB1-A7CF5B4AC3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2023" y="4216407"/>
                  <a:ext cx="896283" cy="8962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" name="Picture 18" descr="【小大人EDDY x TOP TOY】限量联名款奶酷BOY,首现深圳文和友，带你玩转潮玩圈_全球">
                  <a:extLst>
                    <a:ext uri="{FF2B5EF4-FFF2-40B4-BE49-F238E27FC236}">
                      <a16:creationId xmlns:a16="http://schemas.microsoft.com/office/drawing/2014/main" id="{0461F053-BF03-004E-B83D-3B80E79BBD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162" r="20615" b="10377"/>
                <a:stretch/>
              </p:blipFill>
              <p:spPr bwMode="auto">
                <a:xfrm>
                  <a:off x="5698305" y="4226323"/>
                  <a:ext cx="678555" cy="8764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4" name="Rounded Rectangle 123">
                <a:extLst>
                  <a:ext uri="{FF2B5EF4-FFF2-40B4-BE49-F238E27FC236}">
                    <a16:creationId xmlns:a16="http://schemas.microsoft.com/office/drawing/2014/main" id="{89CE3FCB-9C25-2641-B15F-17D2C9F7E65C}"/>
                  </a:ext>
                </a:extLst>
              </p:cNvPr>
              <p:cNvSpPr/>
              <p:nvPr/>
            </p:nvSpPr>
            <p:spPr>
              <a:xfrm>
                <a:off x="136614" y="3267167"/>
                <a:ext cx="6337587" cy="3168353"/>
              </a:xfrm>
              <a:prstGeom prst="roundRect">
                <a:avLst>
                  <a:gd name="adj" fmla="val 1071"/>
                </a:avLst>
              </a:prstGeom>
              <a:noFill/>
              <a:ln w="1905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DB4A2D6B-8DE1-7641-AB63-8046A5BDD207}"/>
                </a:ext>
              </a:extLst>
            </p:cNvPr>
            <p:cNvSpPr/>
            <p:nvPr/>
          </p:nvSpPr>
          <p:spPr>
            <a:xfrm>
              <a:off x="6511942" y="3303567"/>
              <a:ext cx="5590138" cy="3168353"/>
            </a:xfrm>
            <a:prstGeom prst="roundRect">
              <a:avLst>
                <a:gd name="adj" fmla="val 1071"/>
              </a:avLst>
            </a:prstGeom>
            <a:noFill/>
            <a:ln w="1905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world's </a:t>
              </a:r>
              <a:r>
                <a:rPr lang="en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LARGEST</a:t>
              </a:r>
              <a:r>
                <a:rPr lang="en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private label general retailer.</a:t>
              </a:r>
            </a:p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Founded in 2009, the company specializes in the fashion retail industry, focusing on the business philosophy of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“interest consumption of young customer groups”</a:t>
              </a:r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product </a:t>
              </a:r>
              <a:r>
                <a:rPr lang="en-US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posi-tioning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of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“high value, high quality, high cost-effective”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present, the company has successfully incubated </a:t>
              </a:r>
              <a:r>
                <a: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lifestyle brands: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TOPTOY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(trend sub-brands).</a:t>
              </a:r>
              <a:endPara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076C3A7-CF22-124A-9873-1446D9B627CB}"/>
              </a:ext>
            </a:extLst>
          </p:cNvPr>
          <p:cNvSpPr txBox="1"/>
          <p:nvPr/>
        </p:nvSpPr>
        <p:spPr>
          <a:xfrm>
            <a:off x="80033" y="6514826"/>
            <a:ext cx="633758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MINISO Core Business Framework.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8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hidden="1">
            <a:extLst>
              <a:ext uri="{FF2B5EF4-FFF2-40B4-BE49-F238E27FC236}">
                <a16:creationId xmlns:a16="http://schemas.microsoft.com/office/drawing/2014/main" id="{0E26AE7C-FB19-3651-6CFC-05E7DDEA7293}"/>
              </a:ext>
            </a:extLst>
          </p:cNvPr>
          <p:cNvGrpSpPr/>
          <p:nvPr/>
        </p:nvGrpSpPr>
        <p:grpSpPr>
          <a:xfrm>
            <a:off x="0" y="749300"/>
            <a:ext cx="12192000" cy="6108700"/>
            <a:chOff x="-5317832" y="2111850"/>
            <a:chExt cx="41147998" cy="20728305"/>
          </a:xfrm>
        </p:grpSpPr>
        <p:pic>
          <p:nvPicPr>
            <p:cNvPr id="4" name="图片 3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F3B8D201-5378-DA30-6798-417BE330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12232"/>
            <a:stretch>
              <a:fillRect/>
            </a:stretch>
          </p:blipFill>
          <p:spPr>
            <a:xfrm>
              <a:off x="-5317832" y="2111850"/>
              <a:ext cx="6858000" cy="5143500"/>
            </a:xfrm>
            <a:prstGeom prst="rect">
              <a:avLst/>
            </a:prstGeom>
          </p:spPr>
        </p:pic>
        <p:pic>
          <p:nvPicPr>
            <p:cNvPr id="6" name="图片 5" descr="小孩在商店里&#10;&#10;中度可信度描述已自动生成" hidden="1">
              <a:extLst>
                <a:ext uri="{FF2B5EF4-FFF2-40B4-BE49-F238E27FC236}">
                  <a16:creationId xmlns:a16="http://schemas.microsoft.com/office/drawing/2014/main" id="{C15FFD33-E760-53A2-EAB8-B631A462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" r="5583"/>
            <a:stretch>
              <a:fillRect/>
            </a:stretch>
          </p:blipFill>
          <p:spPr>
            <a:xfrm>
              <a:off x="1540168" y="2111850"/>
              <a:ext cx="6858000" cy="5143500"/>
            </a:xfrm>
            <a:prstGeom prst="rect">
              <a:avLst/>
            </a:prstGeom>
          </p:spPr>
        </p:pic>
        <p:pic>
          <p:nvPicPr>
            <p:cNvPr id="8" name="图片 7" descr="商店的玻璃窗上有贴海报&#10;&#10;中度可信度描述已自动生成" hidden="1">
              <a:extLst>
                <a:ext uri="{FF2B5EF4-FFF2-40B4-BE49-F238E27FC236}">
                  <a16:creationId xmlns:a16="http://schemas.microsoft.com/office/drawing/2014/main" id="{BF61F590-819D-5B26-8B85-A2B89E8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9" r="5549"/>
            <a:stretch>
              <a:fillRect/>
            </a:stretch>
          </p:blipFill>
          <p:spPr>
            <a:xfrm>
              <a:off x="8398168" y="2111850"/>
              <a:ext cx="6858000" cy="5143500"/>
            </a:xfrm>
            <a:prstGeom prst="rect">
              <a:avLst/>
            </a:prstGeom>
          </p:spPr>
        </p:pic>
        <p:pic>
          <p:nvPicPr>
            <p:cNvPr id="10" name="图片 9" descr="建筑的摆设布局&#10;&#10;中度可信度描述已自动生成" hidden="1">
              <a:extLst>
                <a:ext uri="{FF2B5EF4-FFF2-40B4-BE49-F238E27FC236}">
                  <a16:creationId xmlns:a16="http://schemas.microsoft.com/office/drawing/2014/main" id="{092CC09F-A7F8-1E3B-BA68-C4EF17E7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256168" y="211185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 descr="图片包含 桌子, 游戏机, 粉色, 大&#10;&#10;描述已自动生成" hidden="1">
              <a:extLst>
                <a:ext uri="{FF2B5EF4-FFF2-40B4-BE49-F238E27FC236}">
                  <a16:creationId xmlns:a16="http://schemas.microsoft.com/office/drawing/2014/main" id="{99081D0D-3EC6-4889-9BBE-36E4D405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3" r="5573"/>
            <a:stretch>
              <a:fillRect/>
            </a:stretch>
          </p:blipFill>
          <p:spPr>
            <a:xfrm>
              <a:off x="22114168" y="2111850"/>
              <a:ext cx="6858000" cy="5143500"/>
            </a:xfrm>
            <a:prstGeom prst="rect">
              <a:avLst/>
            </a:prstGeom>
          </p:spPr>
        </p:pic>
        <p:pic>
          <p:nvPicPr>
            <p:cNvPr id="14" name="图片 13" descr="文本&#10;&#10;中度可信度描述已自动生成" hidden="1">
              <a:extLst>
                <a:ext uri="{FF2B5EF4-FFF2-40B4-BE49-F238E27FC236}">
                  <a16:creationId xmlns:a16="http://schemas.microsoft.com/office/drawing/2014/main" id="{8538AC11-8112-2402-87F2-5E7E6C62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2111850"/>
              <a:ext cx="6858000" cy="5143500"/>
            </a:xfrm>
            <a:prstGeom prst="rect">
              <a:avLst/>
            </a:prstGeom>
          </p:spPr>
        </p:pic>
        <p:pic>
          <p:nvPicPr>
            <p:cNvPr id="16" name="图片 15" descr="图示&#10;&#10;中度可信度描述已自动生成" hidden="1">
              <a:extLst>
                <a:ext uri="{FF2B5EF4-FFF2-40B4-BE49-F238E27FC236}">
                  <a16:creationId xmlns:a16="http://schemas.microsoft.com/office/drawing/2014/main" id="{61A2728E-F6FC-41EE-8CA6-07DDA60B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-5317832" y="7306785"/>
              <a:ext cx="6858000" cy="5143500"/>
            </a:xfrm>
            <a:prstGeom prst="rect">
              <a:avLst/>
            </a:prstGeom>
          </p:spPr>
        </p:pic>
        <p:pic>
          <p:nvPicPr>
            <p:cNvPr id="18" name="图片 17" descr="城市街道与高楼大厦的海报&#10;&#10;描述已自动生成" hidden="1">
              <a:extLst>
                <a:ext uri="{FF2B5EF4-FFF2-40B4-BE49-F238E27FC236}">
                  <a16:creationId xmlns:a16="http://schemas.microsoft.com/office/drawing/2014/main" id="{F55F8443-48B6-C417-1700-7F34EDCA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40168" y="7306785"/>
              <a:ext cx="6858000" cy="5143500"/>
            </a:xfrm>
            <a:prstGeom prst="rect">
              <a:avLst/>
            </a:prstGeom>
          </p:spPr>
        </p:pic>
        <p:pic>
          <p:nvPicPr>
            <p:cNvPr id="20" name="图片 19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5F82DC2F-D1B7-3377-D47F-5F8AB525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r="5"/>
            <a:stretch>
              <a:fillRect/>
            </a:stretch>
          </p:blipFill>
          <p:spPr>
            <a:xfrm>
              <a:off x="8398168" y="7306785"/>
              <a:ext cx="6858000" cy="5143500"/>
            </a:xfrm>
            <a:prstGeom prst="rect">
              <a:avLst/>
            </a:prstGeom>
          </p:spPr>
        </p:pic>
        <p:pic>
          <p:nvPicPr>
            <p:cNvPr id="22" name="图片 21" descr="建筑的摆设布局&#10;&#10;描述已自动生成" hidden="1">
              <a:extLst>
                <a:ext uri="{FF2B5EF4-FFF2-40B4-BE49-F238E27FC236}">
                  <a16:creationId xmlns:a16="http://schemas.microsoft.com/office/drawing/2014/main" id="{C5C65480-13B6-65FB-3C62-384E7CF8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15256168" y="7306785"/>
              <a:ext cx="6858000" cy="5143500"/>
            </a:xfrm>
            <a:prstGeom prst="rect">
              <a:avLst/>
            </a:prstGeom>
          </p:spPr>
        </p:pic>
        <p:pic>
          <p:nvPicPr>
            <p:cNvPr id="24" name="图片 23" descr="商店的玻璃窗&#10;&#10;描述已自动生成" hidden="1">
              <a:extLst>
                <a:ext uri="{FF2B5EF4-FFF2-40B4-BE49-F238E27FC236}">
                  <a16:creationId xmlns:a16="http://schemas.microsoft.com/office/drawing/2014/main" id="{B87E809B-A3E3-6C1D-7F7F-FF45039A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22114168" y="7306785"/>
              <a:ext cx="6858000" cy="5143500"/>
            </a:xfrm>
            <a:prstGeom prst="rect">
              <a:avLst/>
            </a:prstGeom>
          </p:spPr>
        </p:pic>
        <p:pic>
          <p:nvPicPr>
            <p:cNvPr id="26" name="图片 25" descr="电脑游戏的截图&#10;&#10;中度可信度描述已自动生成" hidden="1">
              <a:extLst>
                <a:ext uri="{FF2B5EF4-FFF2-40B4-BE49-F238E27FC236}">
                  <a16:creationId xmlns:a16="http://schemas.microsoft.com/office/drawing/2014/main" id="{D0249AC7-6D7A-2DC7-83B8-88AB3CF0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7306785"/>
              <a:ext cx="6858000" cy="5143500"/>
            </a:xfrm>
            <a:prstGeom prst="rect">
              <a:avLst/>
            </a:prstGeom>
          </p:spPr>
        </p:pic>
        <p:pic>
          <p:nvPicPr>
            <p:cNvPr id="28" name="图片 27" descr="一群人在商店里&#10;&#10;描述已自动生成" hidden="1">
              <a:extLst>
                <a:ext uri="{FF2B5EF4-FFF2-40B4-BE49-F238E27FC236}">
                  <a16:creationId xmlns:a16="http://schemas.microsoft.com/office/drawing/2014/main" id="{52555EE4-04CD-1126-5C99-971E437F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r="5550"/>
            <a:stretch>
              <a:fillRect/>
            </a:stretch>
          </p:blipFill>
          <p:spPr>
            <a:xfrm>
              <a:off x="-5317832" y="12501720"/>
              <a:ext cx="6858000" cy="5143500"/>
            </a:xfrm>
            <a:prstGeom prst="rect">
              <a:avLst/>
            </a:prstGeom>
          </p:spPr>
        </p:pic>
        <p:pic>
          <p:nvPicPr>
            <p:cNvPr id="30" name="图片 29" descr="图形用户界面, 应用程序&#10;&#10;描述已自动生成" hidden="1">
              <a:extLst>
                <a:ext uri="{FF2B5EF4-FFF2-40B4-BE49-F238E27FC236}">
                  <a16:creationId xmlns:a16="http://schemas.microsoft.com/office/drawing/2014/main" id="{D35C3D38-F460-2286-FD31-F37A418E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" r="5565"/>
            <a:stretch>
              <a:fillRect/>
            </a:stretch>
          </p:blipFill>
          <p:spPr>
            <a:xfrm>
              <a:off x="1540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2" name="图片 31" descr="一群人站在台上&#10;&#10;低可信度描述已自动生成" hidden="1">
              <a:extLst>
                <a:ext uri="{FF2B5EF4-FFF2-40B4-BE49-F238E27FC236}">
                  <a16:creationId xmlns:a16="http://schemas.microsoft.com/office/drawing/2014/main" id="{338A1979-B09C-D348-CED1-183E5F36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55" r="17755"/>
            <a:stretch>
              <a:fillRect/>
            </a:stretch>
          </p:blipFill>
          <p:spPr>
            <a:xfrm>
              <a:off x="8398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4" name="图片 33" descr="日历&#10;&#10;描述已自动生成" hidden="1">
              <a:extLst>
                <a:ext uri="{FF2B5EF4-FFF2-40B4-BE49-F238E27FC236}">
                  <a16:creationId xmlns:a16="http://schemas.microsoft.com/office/drawing/2014/main" id="{A4A9D3DF-DBDC-84FB-64F1-555C366C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56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6" name="图片 35" descr="许多人站在建筑前&#10;&#10;描述已自动生成" hidden="1">
              <a:extLst>
                <a:ext uri="{FF2B5EF4-FFF2-40B4-BE49-F238E27FC236}">
                  <a16:creationId xmlns:a16="http://schemas.microsoft.com/office/drawing/2014/main" id="{E72DCEB8-EE3C-075D-F0AC-F92EA53A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22114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8" name="图片 37" descr="图片包含 人&#10;&#10;描述已自动生成" hidden="1">
              <a:extLst>
                <a:ext uri="{FF2B5EF4-FFF2-40B4-BE49-F238E27FC236}">
                  <a16:creationId xmlns:a16="http://schemas.microsoft.com/office/drawing/2014/main" id="{349D77DC-D59A-5A50-5DC5-F7CD4BEC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2" r="5542"/>
            <a:stretch>
              <a:fillRect/>
            </a:stretch>
          </p:blipFill>
          <p:spPr>
            <a:xfrm>
              <a:off x="28972166" y="12501720"/>
              <a:ext cx="6858000" cy="5143500"/>
            </a:xfrm>
            <a:prstGeom prst="rect">
              <a:avLst/>
            </a:prstGeom>
          </p:spPr>
        </p:pic>
        <p:pic>
          <p:nvPicPr>
            <p:cNvPr id="40" name="图片 39" descr="图片包含 桌子, 室内, 粉色, 项目&#10;&#10;描述已自动生成" hidden="1">
              <a:extLst>
                <a:ext uri="{FF2B5EF4-FFF2-40B4-BE49-F238E27FC236}">
                  <a16:creationId xmlns:a16="http://schemas.microsoft.com/office/drawing/2014/main" id="{3E47E383-A804-D03E-C451-DEA794C3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" r="5567"/>
            <a:stretch>
              <a:fillRect/>
            </a:stretch>
          </p:blipFill>
          <p:spPr>
            <a:xfrm>
              <a:off x="-5317832" y="17696655"/>
              <a:ext cx="6858000" cy="5143500"/>
            </a:xfrm>
            <a:prstGeom prst="rect">
              <a:avLst/>
            </a:prstGeom>
          </p:spPr>
        </p:pic>
        <p:pic>
          <p:nvPicPr>
            <p:cNvPr id="42" name="图片 41" descr="图片包含 桌子, 蛋糕, 书, 游戏机&#10;&#10;描述已自动生成" hidden="1">
              <a:extLst>
                <a:ext uri="{FF2B5EF4-FFF2-40B4-BE49-F238E27FC236}">
                  <a16:creationId xmlns:a16="http://schemas.microsoft.com/office/drawing/2014/main" id="{E9E4CEE1-4D67-EBC2-A7B4-E3262353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4" r="4944"/>
            <a:stretch>
              <a:fillRect/>
            </a:stretch>
          </p:blipFill>
          <p:spPr>
            <a:xfrm>
              <a:off x="1540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4" name="图片 43" descr="一群人站在商店门口&#10;&#10;描述已自动生成" hidden="1">
              <a:extLst>
                <a:ext uri="{FF2B5EF4-FFF2-40B4-BE49-F238E27FC236}">
                  <a16:creationId xmlns:a16="http://schemas.microsoft.com/office/drawing/2014/main" id="{9A672E5A-2CA6-D559-A191-91AD87C92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8398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6" name="图片 45" descr="夜晚建筑亮着灯的商店&#10;&#10;中度可信度描述已自动生成" hidden="1">
              <a:extLst>
                <a:ext uri="{FF2B5EF4-FFF2-40B4-BE49-F238E27FC236}">
                  <a16:creationId xmlns:a16="http://schemas.microsoft.com/office/drawing/2014/main" id="{CCE5012B-18CE-D467-DDEB-D0C87917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6" r="5546"/>
            <a:stretch>
              <a:fillRect/>
            </a:stretch>
          </p:blipFill>
          <p:spPr>
            <a:xfrm>
              <a:off x="15256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8" name="图片 47" descr="图片包含 室内, 桌子, 柜台, 厨房&#10;&#10;描述已自动生成" hidden="1">
              <a:extLst>
                <a:ext uri="{FF2B5EF4-FFF2-40B4-BE49-F238E27FC236}">
                  <a16:creationId xmlns:a16="http://schemas.microsoft.com/office/drawing/2014/main" id="{B6CE833A-AE2C-CF24-6EE3-E0D2BFA3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2114168" y="17696655"/>
              <a:ext cx="6858000" cy="5143500"/>
            </a:xfrm>
            <a:prstGeom prst="rect">
              <a:avLst/>
            </a:prstGeom>
          </p:spPr>
        </p:pic>
        <p:pic>
          <p:nvPicPr>
            <p:cNvPr id="50" name="图片 49" descr="图片包含 地图&#10;&#10;描述已自动生成" hidden="1">
              <a:extLst>
                <a:ext uri="{FF2B5EF4-FFF2-40B4-BE49-F238E27FC236}">
                  <a16:creationId xmlns:a16="http://schemas.microsoft.com/office/drawing/2014/main" id="{44C78993-72B4-3ECA-22DD-347F1AF8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2" r="9022"/>
            <a:stretch>
              <a:fillRect/>
            </a:stretch>
          </p:blipFill>
          <p:spPr>
            <a:xfrm>
              <a:off x="28972166" y="17696655"/>
              <a:ext cx="6858000" cy="5143500"/>
            </a:xfrm>
            <a:prstGeom prst="rect">
              <a:avLst/>
            </a:prstGeom>
          </p:spPr>
        </p:pic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AE24443A-1C7D-67A6-503D-967342F3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ea typeface="KaiTi" panose="02010609060101010101" pitchFamily="49" charset="-122"/>
              </a:rPr>
              <a:t>1.2 Development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Path</a:t>
            </a:r>
            <a:endParaRPr lang="zh-CN" altLang="en-US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55" name="矩形 54" hidden="1">
            <a:extLst>
              <a:ext uri="{FF2B5EF4-FFF2-40B4-BE49-F238E27FC236}">
                <a16:creationId xmlns:a16="http://schemas.microsoft.com/office/drawing/2014/main" id="{91D7A19A-7A1B-9630-A39E-ACB20B0FA4C7}"/>
              </a:ext>
            </a:extLst>
          </p:cNvPr>
          <p:cNvSpPr/>
          <p:nvPr/>
        </p:nvSpPr>
        <p:spPr>
          <a:xfrm>
            <a:off x="0" y="749300"/>
            <a:ext cx="12192000" cy="6108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C04CC36-7374-E4DB-6397-33AAA1CDE785}"/>
              </a:ext>
            </a:extLst>
          </p:cNvPr>
          <p:cNvSpPr/>
          <p:nvPr/>
        </p:nvSpPr>
        <p:spPr>
          <a:xfrm>
            <a:off x="-215358" y="2798732"/>
            <a:ext cx="12622716" cy="1842961"/>
          </a:xfrm>
          <a:custGeom>
            <a:avLst/>
            <a:gdLst>
              <a:gd name="connsiteX0" fmla="*/ 110483 w 12622716"/>
              <a:gd name="connsiteY0" fmla="*/ 1805651 h 1817314"/>
              <a:gd name="connsiteX1" fmla="*/ 168356 w 12622716"/>
              <a:gd name="connsiteY1" fmla="*/ 1794076 h 1817314"/>
              <a:gd name="connsiteX2" fmla="*/ 3802807 w 12622716"/>
              <a:gd name="connsiteY2" fmla="*/ 1354238 h 1817314"/>
              <a:gd name="connsiteX3" fmla="*/ 7113166 w 12622716"/>
              <a:gd name="connsiteY3" fmla="*/ 729205 h 1817314"/>
              <a:gd name="connsiteX4" fmla="*/ 10203607 w 12622716"/>
              <a:gd name="connsiteY4" fmla="*/ 335666 h 1817314"/>
              <a:gd name="connsiteX5" fmla="*/ 12622716 w 12622716"/>
              <a:gd name="connsiteY5" fmla="*/ 0 h 181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22716" h="1817314">
                <a:moveTo>
                  <a:pt x="110483" y="1805651"/>
                </a:moveTo>
                <a:cubicBezTo>
                  <a:pt x="-168274" y="1837481"/>
                  <a:pt x="168356" y="1794076"/>
                  <a:pt x="168356" y="1794076"/>
                </a:cubicBezTo>
                <a:cubicBezTo>
                  <a:pt x="783743" y="1718841"/>
                  <a:pt x="2645339" y="1531716"/>
                  <a:pt x="3802807" y="1354238"/>
                </a:cubicBezTo>
                <a:cubicBezTo>
                  <a:pt x="4960275" y="1176760"/>
                  <a:pt x="6046366" y="898967"/>
                  <a:pt x="7113166" y="729205"/>
                </a:cubicBezTo>
                <a:cubicBezTo>
                  <a:pt x="8179966" y="559443"/>
                  <a:pt x="10203607" y="335666"/>
                  <a:pt x="10203607" y="335666"/>
                </a:cubicBezTo>
                <a:lnTo>
                  <a:pt x="1262271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CC0F7D-56A5-944A-9574-84D2DA8EA54B}"/>
              </a:ext>
            </a:extLst>
          </p:cNvPr>
          <p:cNvGrpSpPr/>
          <p:nvPr/>
        </p:nvGrpSpPr>
        <p:grpSpPr>
          <a:xfrm>
            <a:off x="616217" y="2443288"/>
            <a:ext cx="2427960" cy="898424"/>
            <a:chOff x="547472" y="2318307"/>
            <a:chExt cx="2427960" cy="89842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BBA9CC2-FE7C-DCDB-A66B-17740F2553CE}"/>
                </a:ext>
              </a:extLst>
            </p:cNvPr>
            <p:cNvSpPr txBox="1"/>
            <p:nvPr/>
          </p:nvSpPr>
          <p:spPr>
            <a:xfrm>
              <a:off x="547472" y="2318307"/>
              <a:ext cx="646331" cy="39568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2009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86099B4-D007-4E9F-4F46-0CD60714505F}"/>
                </a:ext>
              </a:extLst>
            </p:cNvPr>
            <p:cNvSpPr txBox="1"/>
            <p:nvPr/>
          </p:nvSpPr>
          <p:spPr>
            <a:xfrm>
              <a:off x="560624" y="2594638"/>
              <a:ext cx="2414808" cy="62209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Founder </a:t>
              </a:r>
              <a:r>
                <a:rPr lang="en-US" altLang="zh-CN" sz="1500" dirty="0" err="1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GuoFu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Ye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establishes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MINISO.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80DB99F-6C44-A294-9686-D5174989B607}"/>
              </a:ext>
            </a:extLst>
          </p:cNvPr>
          <p:cNvSpPr txBox="1"/>
          <p:nvPr/>
        </p:nvSpPr>
        <p:spPr>
          <a:xfrm>
            <a:off x="3527961" y="2124397"/>
            <a:ext cx="646331" cy="3956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2015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7D8118-CEB0-595F-6F04-089CE269DEA9}"/>
              </a:ext>
            </a:extLst>
          </p:cNvPr>
          <p:cNvSpPr txBox="1"/>
          <p:nvPr/>
        </p:nvSpPr>
        <p:spPr>
          <a:xfrm>
            <a:off x="3527960" y="2510238"/>
            <a:ext cx="2723343" cy="1245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Launch of the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globalization strategy.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By the end of the year, there were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1,000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MINISO stores.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B73549-9BCE-C84C-9CF7-5F6D9B7EBD4A}"/>
              </a:ext>
            </a:extLst>
          </p:cNvPr>
          <p:cNvSpPr txBox="1"/>
          <p:nvPr/>
        </p:nvSpPr>
        <p:spPr>
          <a:xfrm>
            <a:off x="6515932" y="1324310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0FE2AE-E5AE-E3A3-FD64-CEB9CF1885C3}"/>
              </a:ext>
            </a:extLst>
          </p:cNvPr>
          <p:cNvSpPr txBox="1"/>
          <p:nvPr/>
        </p:nvSpPr>
        <p:spPr>
          <a:xfrm>
            <a:off x="6502597" y="1719044"/>
            <a:ext cx="2270340" cy="154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number of stores exceeded 4,000, more than 1,600 overseas, and the layout of more than 70 cities and regions.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75539B5-B927-640A-30F6-4963109C9261}"/>
              </a:ext>
            </a:extLst>
          </p:cNvPr>
          <p:cNvSpPr txBox="1"/>
          <p:nvPr/>
        </p:nvSpPr>
        <p:spPr>
          <a:xfrm>
            <a:off x="6515932" y="3601276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BE35F85-46B9-F0E2-4513-20CDA839B7E0}"/>
              </a:ext>
            </a:extLst>
          </p:cNvPr>
          <p:cNvSpPr txBox="1"/>
          <p:nvPr/>
        </p:nvSpPr>
        <p:spPr>
          <a:xfrm>
            <a:off x="6502597" y="3905436"/>
            <a:ext cx="2322503" cy="657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Listed on the NYSE.</a:t>
            </a: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Launched TOPTOY.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E2FA4A2-F187-E58C-13E5-C4247792616E}"/>
              </a:ext>
            </a:extLst>
          </p:cNvPr>
          <p:cNvSpPr txBox="1"/>
          <p:nvPr/>
        </p:nvSpPr>
        <p:spPr>
          <a:xfrm>
            <a:off x="9137148" y="1172851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2022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8CE57F5-A73F-505E-E704-74AF6B13B71B}"/>
              </a:ext>
            </a:extLst>
          </p:cNvPr>
          <p:cNvSpPr txBox="1"/>
          <p:nvPr/>
        </p:nvSpPr>
        <p:spPr>
          <a:xfrm>
            <a:off x="9137148" y="1569852"/>
            <a:ext cx="2762699" cy="95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 July 13, it was </a:t>
            </a:r>
            <a:r>
              <a:rPr lang="en-US" altLang="zh-CN" sz="1600" b="1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listed on the Hong Kong Stock Exchange 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under a dual listing model.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4C7CE5-9602-2D4A-4097-BFF4ABFE7984}"/>
              </a:ext>
            </a:extLst>
          </p:cNvPr>
          <p:cNvSpPr txBox="1"/>
          <p:nvPr/>
        </p:nvSpPr>
        <p:spPr>
          <a:xfrm>
            <a:off x="9137148" y="3403433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2023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0B37E4E-A143-9710-D117-655F2E536072}"/>
              </a:ext>
            </a:extLst>
          </p:cNvPr>
          <p:cNvSpPr txBox="1"/>
          <p:nvPr/>
        </p:nvSpPr>
        <p:spPr>
          <a:xfrm>
            <a:off x="9137148" y="3876156"/>
            <a:ext cx="2705664" cy="154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With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6,600 stores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 Upgraded its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global brand strategy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and positioned itself as a “lifestyle store featuring IP design”.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2D44106-3BC8-6D14-DF55-529A0D407625}"/>
              </a:ext>
            </a:extLst>
          </p:cNvPr>
          <p:cNvCxnSpPr/>
          <p:nvPr/>
        </p:nvCxnSpPr>
        <p:spPr>
          <a:xfrm>
            <a:off x="476113" y="2629452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78513CB-F357-B174-FD9F-3543F5D7079B}"/>
              </a:ext>
            </a:extLst>
          </p:cNvPr>
          <p:cNvCxnSpPr/>
          <p:nvPr/>
        </p:nvCxnSpPr>
        <p:spPr>
          <a:xfrm>
            <a:off x="3332430" y="2127491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3FAD639-E50D-15EF-4703-C2297C29C9FC}"/>
              </a:ext>
            </a:extLst>
          </p:cNvPr>
          <p:cNvCxnSpPr/>
          <p:nvPr/>
        </p:nvCxnSpPr>
        <p:spPr>
          <a:xfrm>
            <a:off x="6398321" y="1655946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201E4174-7E5C-E047-82C7-FC39A27BBB1F}"/>
              </a:ext>
            </a:extLst>
          </p:cNvPr>
          <p:cNvCxnSpPr/>
          <p:nvPr/>
        </p:nvCxnSpPr>
        <p:spPr>
          <a:xfrm>
            <a:off x="9045065" y="1312072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264BE5F-3F0E-39A8-E0B1-C8D964ED8774}"/>
              </a:ext>
            </a:extLst>
          </p:cNvPr>
          <p:cNvCxnSpPr>
            <a:cxnSpLocks/>
          </p:cNvCxnSpPr>
          <p:nvPr/>
        </p:nvCxnSpPr>
        <p:spPr>
          <a:xfrm flipV="1">
            <a:off x="476113" y="4634101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47EABC8-464F-C5A7-8191-D3B3B7D1F35C}"/>
              </a:ext>
            </a:extLst>
          </p:cNvPr>
          <p:cNvCxnSpPr>
            <a:cxnSpLocks/>
          </p:cNvCxnSpPr>
          <p:nvPr/>
        </p:nvCxnSpPr>
        <p:spPr>
          <a:xfrm flipV="1">
            <a:off x="3332430" y="4274061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A7F2DFBE-03F4-DC69-545E-3A2B01FB6A60}"/>
              </a:ext>
            </a:extLst>
          </p:cNvPr>
          <p:cNvCxnSpPr>
            <a:cxnSpLocks/>
          </p:cNvCxnSpPr>
          <p:nvPr/>
        </p:nvCxnSpPr>
        <p:spPr>
          <a:xfrm flipV="1">
            <a:off x="6398321" y="3697997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6A20B0EF-53CE-7775-EBB9-E3C5EED406BA}"/>
              </a:ext>
            </a:extLst>
          </p:cNvPr>
          <p:cNvCxnSpPr>
            <a:cxnSpLocks/>
          </p:cNvCxnSpPr>
          <p:nvPr/>
        </p:nvCxnSpPr>
        <p:spPr>
          <a:xfrm flipV="1">
            <a:off x="9045065" y="3337957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A2A58E-79DB-E44F-A0B9-62404880BB07}"/>
              </a:ext>
            </a:extLst>
          </p:cNvPr>
          <p:cNvGrpSpPr/>
          <p:nvPr/>
        </p:nvGrpSpPr>
        <p:grpSpPr>
          <a:xfrm>
            <a:off x="627862" y="3333262"/>
            <a:ext cx="2397217" cy="890890"/>
            <a:chOff x="559117" y="3208281"/>
            <a:chExt cx="2397217" cy="890890"/>
          </a:xfrm>
        </p:grpSpPr>
        <p:sp>
          <p:nvSpPr>
            <p:cNvPr id="57" name="文本框 6">
              <a:extLst>
                <a:ext uri="{FF2B5EF4-FFF2-40B4-BE49-F238E27FC236}">
                  <a16:creationId xmlns:a16="http://schemas.microsoft.com/office/drawing/2014/main" id="{E0AE4D49-54FE-784D-816B-B9424D5F980B}"/>
                </a:ext>
              </a:extLst>
            </p:cNvPr>
            <p:cNvSpPr txBox="1"/>
            <p:nvPr/>
          </p:nvSpPr>
          <p:spPr>
            <a:xfrm>
              <a:off x="559117" y="3208281"/>
              <a:ext cx="646331" cy="39568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2013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8">
              <a:extLst>
                <a:ext uri="{FF2B5EF4-FFF2-40B4-BE49-F238E27FC236}">
                  <a16:creationId xmlns:a16="http://schemas.microsoft.com/office/drawing/2014/main" id="{F22C3D33-ECFF-4944-98F2-7C2684E9B25F}"/>
                </a:ext>
              </a:extLst>
            </p:cNvPr>
            <p:cNvSpPr txBox="1"/>
            <p:nvPr/>
          </p:nvSpPr>
          <p:spPr>
            <a:xfrm>
              <a:off x="559117" y="3477078"/>
              <a:ext cx="2397217" cy="62209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Opened the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first MINISO store 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in Guangzhou, China.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96AF58E-2FF9-8447-B927-09D85A411D22}"/>
              </a:ext>
            </a:extLst>
          </p:cNvPr>
          <p:cNvGrpSpPr/>
          <p:nvPr/>
        </p:nvGrpSpPr>
        <p:grpSpPr>
          <a:xfrm>
            <a:off x="627862" y="4973107"/>
            <a:ext cx="2397217" cy="1286716"/>
            <a:chOff x="559117" y="4964465"/>
            <a:chExt cx="2397217" cy="1286716"/>
          </a:xfrm>
        </p:grpSpPr>
        <p:sp>
          <p:nvSpPr>
            <p:cNvPr id="62" name="文本框 6">
              <a:extLst>
                <a:ext uri="{FF2B5EF4-FFF2-40B4-BE49-F238E27FC236}">
                  <a16:creationId xmlns:a16="http://schemas.microsoft.com/office/drawing/2014/main" id="{8BE6516C-4D01-1440-B6F3-5A50DD633BFF}"/>
                </a:ext>
              </a:extLst>
            </p:cNvPr>
            <p:cNvSpPr txBox="1"/>
            <p:nvPr/>
          </p:nvSpPr>
          <p:spPr>
            <a:xfrm>
              <a:off x="559117" y="4964465"/>
              <a:ext cx="646331" cy="395749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2014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8">
              <a:extLst>
                <a:ext uri="{FF2B5EF4-FFF2-40B4-BE49-F238E27FC236}">
                  <a16:creationId xmlns:a16="http://schemas.microsoft.com/office/drawing/2014/main" id="{E982D5CF-8BEC-9144-826C-E103A7AE3CF4}"/>
                </a:ext>
              </a:extLst>
            </p:cNvPr>
            <p:cNvSpPr txBox="1"/>
            <p:nvPr/>
          </p:nvSpPr>
          <p:spPr>
            <a:xfrm>
              <a:off x="559118" y="5352089"/>
              <a:ext cx="2397216" cy="89909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At the end of the year, there were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more than 300 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MINISO stores.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70B94DB-59A3-B549-AD3F-E61509198686}"/>
              </a:ext>
            </a:extLst>
          </p:cNvPr>
          <p:cNvSpPr/>
          <p:nvPr/>
        </p:nvSpPr>
        <p:spPr>
          <a:xfrm>
            <a:off x="476113" y="1467512"/>
            <a:ext cx="2548963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Start-up Period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">
            <a:extLst>
              <a:ext uri="{FF2B5EF4-FFF2-40B4-BE49-F238E27FC236}">
                <a16:creationId xmlns:a16="http://schemas.microsoft.com/office/drawing/2014/main" id="{A9C32467-1CA4-1E45-85B2-77E3FE319EF9}"/>
              </a:ext>
            </a:extLst>
          </p:cNvPr>
          <p:cNvSpPr txBox="1"/>
          <p:nvPr/>
        </p:nvSpPr>
        <p:spPr>
          <a:xfrm>
            <a:off x="3525377" y="4226962"/>
            <a:ext cx="646331" cy="39574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2017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8">
            <a:extLst>
              <a:ext uri="{FF2B5EF4-FFF2-40B4-BE49-F238E27FC236}">
                <a16:creationId xmlns:a16="http://schemas.microsoft.com/office/drawing/2014/main" id="{2F13A860-2E0A-1544-A30D-B99C9100D715}"/>
              </a:ext>
            </a:extLst>
          </p:cNvPr>
          <p:cNvSpPr txBox="1"/>
          <p:nvPr/>
        </p:nvSpPr>
        <p:spPr>
          <a:xfrm>
            <a:off x="3537021" y="4501660"/>
            <a:ext cx="2627721" cy="34509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On-line </a:t>
            </a:r>
            <a:r>
              <a:rPr lang="en-US" altLang="zh-CN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JingDong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Tmall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6">
            <a:extLst>
              <a:ext uri="{FF2B5EF4-FFF2-40B4-BE49-F238E27FC236}">
                <a16:creationId xmlns:a16="http://schemas.microsoft.com/office/drawing/2014/main" id="{609CB6AB-0C31-0A40-A769-F53C7A9C36E5}"/>
              </a:ext>
            </a:extLst>
          </p:cNvPr>
          <p:cNvSpPr txBox="1"/>
          <p:nvPr/>
        </p:nvSpPr>
        <p:spPr>
          <a:xfrm>
            <a:off x="3537022" y="4841828"/>
            <a:ext cx="731817" cy="39574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文本框 8">
            <a:extLst>
              <a:ext uri="{FF2B5EF4-FFF2-40B4-BE49-F238E27FC236}">
                <a16:creationId xmlns:a16="http://schemas.microsoft.com/office/drawing/2014/main" id="{467E825A-B7B4-F24E-B793-6CD9AD2BBC5D}"/>
              </a:ext>
            </a:extLst>
          </p:cNvPr>
          <p:cNvSpPr txBox="1"/>
          <p:nvPr/>
        </p:nvSpPr>
        <p:spPr>
          <a:xfrm>
            <a:off x="3537021" y="5134923"/>
            <a:ext cx="2714282" cy="11760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August, the number of overseas </a:t>
            </a:r>
            <a:r>
              <a:rPr lang="en-US" altLang="zh-CN" sz="15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stores exceeded 1,000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September, received a </a:t>
            </a:r>
            <a:r>
              <a:rPr lang="en-US" altLang="zh-CN" sz="15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¥1 billion investment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" name="文本框 26">
            <a:extLst>
              <a:ext uri="{FF2B5EF4-FFF2-40B4-BE49-F238E27FC236}">
                <a16:creationId xmlns:a16="http://schemas.microsoft.com/office/drawing/2014/main" id="{8E772D17-853C-804B-A514-7F6AE010FF60}"/>
              </a:ext>
            </a:extLst>
          </p:cNvPr>
          <p:cNvSpPr txBox="1"/>
          <p:nvPr/>
        </p:nvSpPr>
        <p:spPr>
          <a:xfrm>
            <a:off x="6515932" y="4558646"/>
            <a:ext cx="646331" cy="395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2021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28">
            <a:extLst>
              <a:ext uri="{FF2B5EF4-FFF2-40B4-BE49-F238E27FC236}">
                <a16:creationId xmlns:a16="http://schemas.microsoft.com/office/drawing/2014/main" id="{2A9040F3-0062-7141-BE83-35EF291C7678}"/>
              </a:ext>
            </a:extLst>
          </p:cNvPr>
          <p:cNvSpPr txBox="1"/>
          <p:nvPr/>
        </p:nvSpPr>
        <p:spPr>
          <a:xfrm>
            <a:off x="6502596" y="4839240"/>
            <a:ext cx="2322503" cy="95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5,000 stores and access to more than 100 geographic markets.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84DB875F-21EF-B54E-AB65-E6EC03194E94}"/>
              </a:ext>
            </a:extLst>
          </p:cNvPr>
          <p:cNvSpPr/>
          <p:nvPr/>
        </p:nvSpPr>
        <p:spPr>
          <a:xfrm>
            <a:off x="3542003" y="1124744"/>
            <a:ext cx="2548963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Period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98975323-DE01-4A4C-98BB-09E0CE70FF03}"/>
              </a:ext>
            </a:extLst>
          </p:cNvPr>
          <p:cNvSpPr/>
          <p:nvPr/>
        </p:nvSpPr>
        <p:spPr>
          <a:xfrm>
            <a:off x="7634596" y="5852673"/>
            <a:ext cx="2855384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Strategic Upgrade period.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77F153-B3C4-A349-A387-3FE430009D11}"/>
              </a:ext>
            </a:extLst>
          </p:cNvPr>
          <p:cNvSpPr txBox="1"/>
          <p:nvPr/>
        </p:nvSpPr>
        <p:spPr>
          <a:xfrm>
            <a:off x="0" y="6550223"/>
            <a:ext cx="366568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Slide Number Placeholder 1">
            <a:extLst>
              <a:ext uri="{FF2B5EF4-FFF2-40B4-BE49-F238E27FC236}">
                <a16:creationId xmlns:a16="http://schemas.microsoft.com/office/drawing/2014/main" id="{C7EBF3EC-69E0-6240-896A-425985D5478D}"/>
              </a:ext>
            </a:extLst>
          </p:cNvPr>
          <p:cNvSpPr txBox="1">
            <a:spLocks/>
          </p:cNvSpPr>
          <p:nvPr/>
        </p:nvSpPr>
        <p:spPr>
          <a:xfrm>
            <a:off x="11230724" y="6550222"/>
            <a:ext cx="961276" cy="30777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7F3F4A9-0F58-437F-968E-A13FC12BE5D0}" type="slidenum">
              <a:rPr lang="zh-CN" altLang="en-US" sz="1200" b="1" smtClea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pPr algn="ctr"/>
              <a:t>5</a:t>
            </a:fld>
            <a:endParaRPr lang="zh-CN" altLang="en-US" sz="1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7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742C12-3568-1E42-945B-573DF13203EB}"/>
              </a:ext>
            </a:extLst>
          </p:cNvPr>
          <p:cNvGrpSpPr/>
          <p:nvPr/>
        </p:nvGrpSpPr>
        <p:grpSpPr>
          <a:xfrm>
            <a:off x="450978" y="1774701"/>
            <a:ext cx="5241051" cy="3308598"/>
            <a:chOff x="469739" y="1515306"/>
            <a:chExt cx="5241051" cy="3308598"/>
          </a:xfrm>
        </p:grpSpPr>
        <p:sp>
          <p:nvSpPr>
            <p:cNvPr id="7" name="文本占位符 1">
              <a:extLst>
                <a:ext uri="{FF2B5EF4-FFF2-40B4-BE49-F238E27FC236}">
                  <a16:creationId xmlns:a16="http://schemas.microsoft.com/office/drawing/2014/main" id="{9B9692C5-2331-6B4E-A36A-6174EAA84BA1}"/>
                </a:ext>
              </a:extLst>
            </p:cNvPr>
            <p:cNvSpPr txBox="1">
              <a:spLocks/>
            </p:cNvSpPr>
            <p:nvPr/>
          </p:nvSpPr>
          <p:spPr>
            <a:xfrm>
              <a:off x="2549091" y="1515306"/>
              <a:ext cx="1082348" cy="106182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/>
                <a:t>02</a:t>
              </a:r>
              <a:endParaRPr lang="zh-CN" altLang="en-US" sz="7000" b="1" dirty="0"/>
            </a:p>
          </p:txBody>
        </p:sp>
        <p:sp>
          <p:nvSpPr>
            <p:cNvPr id="8" name="文本占位符 2">
              <a:extLst>
                <a:ext uri="{FF2B5EF4-FFF2-40B4-BE49-F238E27FC236}">
                  <a16:creationId xmlns:a16="http://schemas.microsoft.com/office/drawing/2014/main" id="{9C033164-3942-484A-B0A5-F8A9891AF2DD}"/>
                </a:ext>
              </a:extLst>
            </p:cNvPr>
            <p:cNvSpPr txBox="1">
              <a:spLocks/>
            </p:cNvSpPr>
            <p:nvPr/>
          </p:nvSpPr>
          <p:spPr>
            <a:xfrm>
              <a:off x="469739" y="2577135"/>
              <a:ext cx="5241051" cy="224676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>
                  <a:ea typeface="KaiTi" panose="02010609060101010101" pitchFamily="49" charset="-122"/>
                </a:rPr>
                <a:t>IPO</a:t>
              </a:r>
            </a:p>
            <a:p>
              <a:r>
                <a:rPr lang="en-US" altLang="zh-CN" sz="7000" b="1" dirty="0">
                  <a:ea typeface="KaiTi" panose="02010609060101010101" pitchFamily="49" charset="-122"/>
                </a:rPr>
                <a:t>OVERVIEW</a:t>
              </a:r>
              <a:endParaRPr lang="zh-CN" altLang="en-US" sz="7000" b="1" dirty="0">
                <a:ea typeface="KaiT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19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hidden="1">
            <a:extLst>
              <a:ext uri="{FF2B5EF4-FFF2-40B4-BE49-F238E27FC236}">
                <a16:creationId xmlns:a16="http://schemas.microsoft.com/office/drawing/2014/main" id="{0E26AE7C-FB19-3651-6CFC-05E7DDEA7293}"/>
              </a:ext>
            </a:extLst>
          </p:cNvPr>
          <p:cNvGrpSpPr/>
          <p:nvPr/>
        </p:nvGrpSpPr>
        <p:grpSpPr>
          <a:xfrm>
            <a:off x="0" y="749300"/>
            <a:ext cx="12192000" cy="6108700"/>
            <a:chOff x="-5317832" y="2111850"/>
            <a:chExt cx="41147998" cy="20728305"/>
          </a:xfrm>
        </p:grpSpPr>
        <p:pic>
          <p:nvPicPr>
            <p:cNvPr id="4" name="图片 3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F3B8D201-5378-DA30-6798-417BE330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12232"/>
            <a:stretch>
              <a:fillRect/>
            </a:stretch>
          </p:blipFill>
          <p:spPr>
            <a:xfrm>
              <a:off x="-5317832" y="2111850"/>
              <a:ext cx="6858000" cy="5143500"/>
            </a:xfrm>
            <a:prstGeom prst="rect">
              <a:avLst/>
            </a:prstGeom>
          </p:spPr>
        </p:pic>
        <p:pic>
          <p:nvPicPr>
            <p:cNvPr id="6" name="图片 5" descr="小孩在商店里&#10;&#10;中度可信度描述已自动生成" hidden="1">
              <a:extLst>
                <a:ext uri="{FF2B5EF4-FFF2-40B4-BE49-F238E27FC236}">
                  <a16:creationId xmlns:a16="http://schemas.microsoft.com/office/drawing/2014/main" id="{C15FFD33-E760-53A2-EAB8-B631A462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" r="5583"/>
            <a:stretch>
              <a:fillRect/>
            </a:stretch>
          </p:blipFill>
          <p:spPr>
            <a:xfrm>
              <a:off x="1540168" y="2111850"/>
              <a:ext cx="6858000" cy="5143500"/>
            </a:xfrm>
            <a:prstGeom prst="rect">
              <a:avLst/>
            </a:prstGeom>
          </p:spPr>
        </p:pic>
        <p:pic>
          <p:nvPicPr>
            <p:cNvPr id="8" name="图片 7" descr="商店的玻璃窗上有贴海报&#10;&#10;中度可信度描述已自动生成" hidden="1">
              <a:extLst>
                <a:ext uri="{FF2B5EF4-FFF2-40B4-BE49-F238E27FC236}">
                  <a16:creationId xmlns:a16="http://schemas.microsoft.com/office/drawing/2014/main" id="{BF61F590-819D-5B26-8B85-A2B89E8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9" r="5549"/>
            <a:stretch>
              <a:fillRect/>
            </a:stretch>
          </p:blipFill>
          <p:spPr>
            <a:xfrm>
              <a:off x="8398168" y="2111850"/>
              <a:ext cx="6858000" cy="5143500"/>
            </a:xfrm>
            <a:prstGeom prst="rect">
              <a:avLst/>
            </a:prstGeom>
          </p:spPr>
        </p:pic>
        <p:pic>
          <p:nvPicPr>
            <p:cNvPr id="10" name="图片 9" descr="建筑的摆设布局&#10;&#10;中度可信度描述已自动生成" hidden="1">
              <a:extLst>
                <a:ext uri="{FF2B5EF4-FFF2-40B4-BE49-F238E27FC236}">
                  <a16:creationId xmlns:a16="http://schemas.microsoft.com/office/drawing/2014/main" id="{092CC09F-A7F8-1E3B-BA68-C4EF17E7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256168" y="211185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 descr="图片包含 桌子, 游戏机, 粉色, 大&#10;&#10;描述已自动生成" hidden="1">
              <a:extLst>
                <a:ext uri="{FF2B5EF4-FFF2-40B4-BE49-F238E27FC236}">
                  <a16:creationId xmlns:a16="http://schemas.microsoft.com/office/drawing/2014/main" id="{99081D0D-3EC6-4889-9BBE-36E4D405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3" r="5573"/>
            <a:stretch>
              <a:fillRect/>
            </a:stretch>
          </p:blipFill>
          <p:spPr>
            <a:xfrm>
              <a:off x="22114168" y="2111850"/>
              <a:ext cx="6858000" cy="5143500"/>
            </a:xfrm>
            <a:prstGeom prst="rect">
              <a:avLst/>
            </a:prstGeom>
          </p:spPr>
        </p:pic>
        <p:pic>
          <p:nvPicPr>
            <p:cNvPr id="14" name="图片 13" descr="文本&#10;&#10;中度可信度描述已自动生成" hidden="1">
              <a:extLst>
                <a:ext uri="{FF2B5EF4-FFF2-40B4-BE49-F238E27FC236}">
                  <a16:creationId xmlns:a16="http://schemas.microsoft.com/office/drawing/2014/main" id="{8538AC11-8112-2402-87F2-5E7E6C62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2111850"/>
              <a:ext cx="6858000" cy="5143500"/>
            </a:xfrm>
            <a:prstGeom prst="rect">
              <a:avLst/>
            </a:prstGeom>
          </p:spPr>
        </p:pic>
        <p:pic>
          <p:nvPicPr>
            <p:cNvPr id="16" name="图片 15" descr="图示&#10;&#10;中度可信度描述已自动生成" hidden="1">
              <a:extLst>
                <a:ext uri="{FF2B5EF4-FFF2-40B4-BE49-F238E27FC236}">
                  <a16:creationId xmlns:a16="http://schemas.microsoft.com/office/drawing/2014/main" id="{61A2728E-F6FC-41EE-8CA6-07DDA60B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-5317832" y="7306785"/>
              <a:ext cx="6858000" cy="5143500"/>
            </a:xfrm>
            <a:prstGeom prst="rect">
              <a:avLst/>
            </a:prstGeom>
          </p:spPr>
        </p:pic>
        <p:pic>
          <p:nvPicPr>
            <p:cNvPr id="18" name="图片 17" descr="城市街道与高楼大厦的海报&#10;&#10;描述已自动生成" hidden="1">
              <a:extLst>
                <a:ext uri="{FF2B5EF4-FFF2-40B4-BE49-F238E27FC236}">
                  <a16:creationId xmlns:a16="http://schemas.microsoft.com/office/drawing/2014/main" id="{F55F8443-48B6-C417-1700-7F34EDCA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40168" y="7306785"/>
              <a:ext cx="6858000" cy="5143500"/>
            </a:xfrm>
            <a:prstGeom prst="rect">
              <a:avLst/>
            </a:prstGeom>
          </p:spPr>
        </p:pic>
        <p:pic>
          <p:nvPicPr>
            <p:cNvPr id="20" name="图片 19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5F82DC2F-D1B7-3377-D47F-5F8AB525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r="5"/>
            <a:stretch>
              <a:fillRect/>
            </a:stretch>
          </p:blipFill>
          <p:spPr>
            <a:xfrm>
              <a:off x="8398168" y="7306785"/>
              <a:ext cx="6858000" cy="5143500"/>
            </a:xfrm>
            <a:prstGeom prst="rect">
              <a:avLst/>
            </a:prstGeom>
          </p:spPr>
        </p:pic>
        <p:pic>
          <p:nvPicPr>
            <p:cNvPr id="22" name="图片 21" descr="建筑的摆设布局&#10;&#10;描述已自动生成" hidden="1">
              <a:extLst>
                <a:ext uri="{FF2B5EF4-FFF2-40B4-BE49-F238E27FC236}">
                  <a16:creationId xmlns:a16="http://schemas.microsoft.com/office/drawing/2014/main" id="{C5C65480-13B6-65FB-3C62-384E7CF8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15256168" y="7306785"/>
              <a:ext cx="6858000" cy="5143500"/>
            </a:xfrm>
            <a:prstGeom prst="rect">
              <a:avLst/>
            </a:prstGeom>
          </p:spPr>
        </p:pic>
        <p:pic>
          <p:nvPicPr>
            <p:cNvPr id="24" name="图片 23" descr="商店的玻璃窗&#10;&#10;描述已自动生成" hidden="1">
              <a:extLst>
                <a:ext uri="{FF2B5EF4-FFF2-40B4-BE49-F238E27FC236}">
                  <a16:creationId xmlns:a16="http://schemas.microsoft.com/office/drawing/2014/main" id="{B87E809B-A3E3-6C1D-7F7F-FF45039A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22114168" y="7306785"/>
              <a:ext cx="6858000" cy="5143500"/>
            </a:xfrm>
            <a:prstGeom prst="rect">
              <a:avLst/>
            </a:prstGeom>
          </p:spPr>
        </p:pic>
        <p:pic>
          <p:nvPicPr>
            <p:cNvPr id="26" name="图片 25" descr="电脑游戏的截图&#10;&#10;中度可信度描述已自动生成" hidden="1">
              <a:extLst>
                <a:ext uri="{FF2B5EF4-FFF2-40B4-BE49-F238E27FC236}">
                  <a16:creationId xmlns:a16="http://schemas.microsoft.com/office/drawing/2014/main" id="{D0249AC7-6D7A-2DC7-83B8-88AB3CF0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7306785"/>
              <a:ext cx="6858000" cy="5143500"/>
            </a:xfrm>
            <a:prstGeom prst="rect">
              <a:avLst/>
            </a:prstGeom>
          </p:spPr>
        </p:pic>
        <p:pic>
          <p:nvPicPr>
            <p:cNvPr id="28" name="图片 27" descr="一群人在商店里&#10;&#10;描述已自动生成" hidden="1">
              <a:extLst>
                <a:ext uri="{FF2B5EF4-FFF2-40B4-BE49-F238E27FC236}">
                  <a16:creationId xmlns:a16="http://schemas.microsoft.com/office/drawing/2014/main" id="{52555EE4-04CD-1126-5C99-971E437F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r="5550"/>
            <a:stretch>
              <a:fillRect/>
            </a:stretch>
          </p:blipFill>
          <p:spPr>
            <a:xfrm>
              <a:off x="-5317832" y="12501720"/>
              <a:ext cx="6858000" cy="5143500"/>
            </a:xfrm>
            <a:prstGeom prst="rect">
              <a:avLst/>
            </a:prstGeom>
          </p:spPr>
        </p:pic>
        <p:pic>
          <p:nvPicPr>
            <p:cNvPr id="30" name="图片 29" descr="图形用户界面, 应用程序&#10;&#10;描述已自动生成" hidden="1">
              <a:extLst>
                <a:ext uri="{FF2B5EF4-FFF2-40B4-BE49-F238E27FC236}">
                  <a16:creationId xmlns:a16="http://schemas.microsoft.com/office/drawing/2014/main" id="{D35C3D38-F460-2286-FD31-F37A418E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" r="5565"/>
            <a:stretch>
              <a:fillRect/>
            </a:stretch>
          </p:blipFill>
          <p:spPr>
            <a:xfrm>
              <a:off x="1540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2" name="图片 31" descr="一群人站在台上&#10;&#10;低可信度描述已自动生成" hidden="1">
              <a:extLst>
                <a:ext uri="{FF2B5EF4-FFF2-40B4-BE49-F238E27FC236}">
                  <a16:creationId xmlns:a16="http://schemas.microsoft.com/office/drawing/2014/main" id="{338A1979-B09C-D348-CED1-183E5F36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55" r="17755"/>
            <a:stretch>
              <a:fillRect/>
            </a:stretch>
          </p:blipFill>
          <p:spPr>
            <a:xfrm>
              <a:off x="8398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4" name="图片 33" descr="日历&#10;&#10;描述已自动生成" hidden="1">
              <a:extLst>
                <a:ext uri="{FF2B5EF4-FFF2-40B4-BE49-F238E27FC236}">
                  <a16:creationId xmlns:a16="http://schemas.microsoft.com/office/drawing/2014/main" id="{A4A9D3DF-DBDC-84FB-64F1-555C366C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56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6" name="图片 35" descr="许多人站在建筑前&#10;&#10;描述已自动生成" hidden="1">
              <a:extLst>
                <a:ext uri="{FF2B5EF4-FFF2-40B4-BE49-F238E27FC236}">
                  <a16:creationId xmlns:a16="http://schemas.microsoft.com/office/drawing/2014/main" id="{E72DCEB8-EE3C-075D-F0AC-F92EA53A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22114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8" name="图片 37" descr="图片包含 人&#10;&#10;描述已自动生成" hidden="1">
              <a:extLst>
                <a:ext uri="{FF2B5EF4-FFF2-40B4-BE49-F238E27FC236}">
                  <a16:creationId xmlns:a16="http://schemas.microsoft.com/office/drawing/2014/main" id="{349D77DC-D59A-5A50-5DC5-F7CD4BEC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2" r="5542"/>
            <a:stretch>
              <a:fillRect/>
            </a:stretch>
          </p:blipFill>
          <p:spPr>
            <a:xfrm>
              <a:off x="28972166" y="12501720"/>
              <a:ext cx="6858000" cy="5143500"/>
            </a:xfrm>
            <a:prstGeom prst="rect">
              <a:avLst/>
            </a:prstGeom>
          </p:spPr>
        </p:pic>
        <p:pic>
          <p:nvPicPr>
            <p:cNvPr id="40" name="图片 39" descr="图片包含 桌子, 室内, 粉色, 项目&#10;&#10;描述已自动生成" hidden="1">
              <a:extLst>
                <a:ext uri="{FF2B5EF4-FFF2-40B4-BE49-F238E27FC236}">
                  <a16:creationId xmlns:a16="http://schemas.microsoft.com/office/drawing/2014/main" id="{3E47E383-A804-D03E-C451-DEA794C3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" r="5567"/>
            <a:stretch>
              <a:fillRect/>
            </a:stretch>
          </p:blipFill>
          <p:spPr>
            <a:xfrm>
              <a:off x="-5317832" y="17696655"/>
              <a:ext cx="6858000" cy="5143500"/>
            </a:xfrm>
            <a:prstGeom prst="rect">
              <a:avLst/>
            </a:prstGeom>
          </p:spPr>
        </p:pic>
        <p:pic>
          <p:nvPicPr>
            <p:cNvPr id="42" name="图片 41" descr="图片包含 桌子, 蛋糕, 书, 游戏机&#10;&#10;描述已自动生成" hidden="1">
              <a:extLst>
                <a:ext uri="{FF2B5EF4-FFF2-40B4-BE49-F238E27FC236}">
                  <a16:creationId xmlns:a16="http://schemas.microsoft.com/office/drawing/2014/main" id="{E9E4CEE1-4D67-EBC2-A7B4-E3262353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4" r="4944"/>
            <a:stretch>
              <a:fillRect/>
            </a:stretch>
          </p:blipFill>
          <p:spPr>
            <a:xfrm>
              <a:off x="1540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4" name="图片 43" descr="一群人站在商店门口&#10;&#10;描述已自动生成" hidden="1">
              <a:extLst>
                <a:ext uri="{FF2B5EF4-FFF2-40B4-BE49-F238E27FC236}">
                  <a16:creationId xmlns:a16="http://schemas.microsoft.com/office/drawing/2014/main" id="{9A672E5A-2CA6-D559-A191-91AD87C92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8398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6" name="图片 45" descr="夜晚建筑亮着灯的商店&#10;&#10;中度可信度描述已自动生成" hidden="1">
              <a:extLst>
                <a:ext uri="{FF2B5EF4-FFF2-40B4-BE49-F238E27FC236}">
                  <a16:creationId xmlns:a16="http://schemas.microsoft.com/office/drawing/2014/main" id="{CCE5012B-18CE-D467-DDEB-D0C87917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6" r="5546"/>
            <a:stretch>
              <a:fillRect/>
            </a:stretch>
          </p:blipFill>
          <p:spPr>
            <a:xfrm>
              <a:off x="15256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8" name="图片 47" descr="图片包含 室内, 桌子, 柜台, 厨房&#10;&#10;描述已自动生成" hidden="1">
              <a:extLst>
                <a:ext uri="{FF2B5EF4-FFF2-40B4-BE49-F238E27FC236}">
                  <a16:creationId xmlns:a16="http://schemas.microsoft.com/office/drawing/2014/main" id="{B6CE833A-AE2C-CF24-6EE3-E0D2BFA3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2114168" y="17696655"/>
              <a:ext cx="6858000" cy="5143500"/>
            </a:xfrm>
            <a:prstGeom prst="rect">
              <a:avLst/>
            </a:prstGeom>
          </p:spPr>
        </p:pic>
        <p:pic>
          <p:nvPicPr>
            <p:cNvPr id="50" name="图片 49" descr="图片包含 地图&#10;&#10;描述已自动生成" hidden="1">
              <a:extLst>
                <a:ext uri="{FF2B5EF4-FFF2-40B4-BE49-F238E27FC236}">
                  <a16:creationId xmlns:a16="http://schemas.microsoft.com/office/drawing/2014/main" id="{44C78993-72B4-3ECA-22DD-347F1AF8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2" r="9022"/>
            <a:stretch>
              <a:fillRect/>
            </a:stretch>
          </p:blipFill>
          <p:spPr>
            <a:xfrm>
              <a:off x="28972166" y="17696655"/>
              <a:ext cx="6858000" cy="5143500"/>
            </a:xfrm>
            <a:prstGeom prst="rect">
              <a:avLst/>
            </a:prstGeom>
          </p:spPr>
        </p:pic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AE24443A-1C7D-67A6-503D-967342F3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IPO</a:t>
            </a:r>
            <a:r>
              <a:rPr lang="en-US" altLang="zh-CN" b="1" dirty="0">
                <a:ea typeface="KaiTi" panose="02010609060101010101" pitchFamily="49" charset="-122"/>
              </a:rPr>
              <a:t> Overview</a:t>
            </a:r>
            <a:endParaRPr lang="zh-CN" altLang="en-US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55" name="矩形 54" hidden="1">
            <a:extLst>
              <a:ext uri="{FF2B5EF4-FFF2-40B4-BE49-F238E27FC236}">
                <a16:creationId xmlns:a16="http://schemas.microsoft.com/office/drawing/2014/main" id="{91D7A19A-7A1B-9630-A39E-ACB20B0FA4C7}"/>
              </a:ext>
            </a:extLst>
          </p:cNvPr>
          <p:cNvSpPr/>
          <p:nvPr/>
        </p:nvSpPr>
        <p:spPr>
          <a:xfrm>
            <a:off x="0" y="749300"/>
            <a:ext cx="12192000" cy="6108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1E350088-CFC9-0C45-BF56-1E2B8A55F4EF}"/>
              </a:ext>
            </a:extLst>
          </p:cNvPr>
          <p:cNvSpPr txBox="1"/>
          <p:nvPr/>
        </p:nvSpPr>
        <p:spPr>
          <a:xfrm>
            <a:off x="0" y="6550223"/>
            <a:ext cx="887198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 &amp; Soochow Securities (2022.07.18) &amp;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A653FA-0CEE-6248-A973-0EC2A5E58937}"/>
              </a:ext>
            </a:extLst>
          </p:cNvPr>
          <p:cNvGrpSpPr/>
          <p:nvPr/>
        </p:nvGrpSpPr>
        <p:grpSpPr>
          <a:xfrm>
            <a:off x="-5363" y="836712"/>
            <a:ext cx="12197363" cy="2876155"/>
            <a:chOff x="-5363" y="836064"/>
            <a:chExt cx="12197363" cy="2876155"/>
          </a:xfrm>
        </p:grpSpPr>
        <p:pic>
          <p:nvPicPr>
            <p:cNvPr id="80" name="图片 290" descr="QR 代码&#10;&#10;描述已自动生成">
              <a:extLst>
                <a:ext uri="{FF2B5EF4-FFF2-40B4-BE49-F238E27FC236}">
                  <a16:creationId xmlns:a16="http://schemas.microsoft.com/office/drawing/2014/main" id="{57AF5615-17E7-8845-A358-5402E180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47"/>
            <a:stretch/>
          </p:blipFill>
          <p:spPr>
            <a:xfrm>
              <a:off x="0" y="836064"/>
              <a:ext cx="12192000" cy="2876155"/>
            </a:xfrm>
            <a:prstGeom prst="rect">
              <a:avLst/>
            </a:prstGeom>
          </p:spPr>
        </p:pic>
        <p:sp>
          <p:nvSpPr>
            <p:cNvPr id="256" name="矩形: 圆角 291">
              <a:extLst>
                <a:ext uri="{FF2B5EF4-FFF2-40B4-BE49-F238E27FC236}">
                  <a16:creationId xmlns:a16="http://schemas.microsoft.com/office/drawing/2014/main" id="{318222AD-907A-9C4B-B578-7F289C9C4DF5}"/>
                </a:ext>
              </a:extLst>
            </p:cNvPr>
            <p:cNvSpPr/>
            <p:nvPr/>
          </p:nvSpPr>
          <p:spPr>
            <a:xfrm>
              <a:off x="-5363" y="836064"/>
              <a:ext cx="12195575" cy="287615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2CA35AD-5B91-6847-B6DA-1D3AF32FC1F8}"/>
                </a:ext>
              </a:extLst>
            </p:cNvPr>
            <p:cNvGrpSpPr/>
            <p:nvPr/>
          </p:nvGrpSpPr>
          <p:grpSpPr>
            <a:xfrm>
              <a:off x="295222" y="1202418"/>
              <a:ext cx="5073295" cy="2107924"/>
              <a:chOff x="336843" y="1176866"/>
              <a:chExt cx="5073295" cy="2107924"/>
            </a:xfrm>
          </p:grpSpPr>
          <p:sp>
            <p:nvSpPr>
              <p:cNvPr id="82" name="文本框 8">
                <a:extLst>
                  <a:ext uri="{FF2B5EF4-FFF2-40B4-BE49-F238E27FC236}">
                    <a16:creationId xmlns:a16="http://schemas.microsoft.com/office/drawing/2014/main" id="{AF4192F4-D3FB-3B42-9A83-522F05D32753}"/>
                  </a:ext>
                </a:extLst>
              </p:cNvPr>
              <p:cNvSpPr txBox="1"/>
              <p:nvPr/>
            </p:nvSpPr>
            <p:spPr>
              <a:xfrm>
                <a:off x="386607" y="1176866"/>
                <a:ext cx="502353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ten years of rapid development,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MINISO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become a new consumer retailer driven by design and R&amp;D, with online and offline co-development.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2AA15D4-B0A4-F44D-9986-D7587E4D27C3}"/>
                  </a:ext>
                </a:extLst>
              </p:cNvPr>
              <p:cNvGrpSpPr/>
              <p:nvPr/>
            </p:nvGrpSpPr>
            <p:grpSpPr>
              <a:xfrm>
                <a:off x="336843" y="2531461"/>
                <a:ext cx="2111937" cy="753329"/>
                <a:chOff x="-18051" y="4306986"/>
                <a:chExt cx="2111937" cy="753329"/>
              </a:xfrm>
            </p:grpSpPr>
            <p:sp>
              <p:nvSpPr>
                <p:cNvPr id="83" name="文本框 9">
                  <a:extLst>
                    <a:ext uri="{FF2B5EF4-FFF2-40B4-BE49-F238E27FC236}">
                      <a16:creationId xmlns:a16="http://schemas.microsoft.com/office/drawing/2014/main" id="{90AF21D6-1756-F846-AE88-7B1DFBB28CC8}"/>
                    </a:ext>
                  </a:extLst>
                </p:cNvPr>
                <p:cNvSpPr txBox="1"/>
                <p:nvPr/>
              </p:nvSpPr>
              <p:spPr>
                <a:xfrm>
                  <a:off x="238053" y="4306986"/>
                  <a:ext cx="161935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500 </a:t>
                  </a:r>
                </a:p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Chinese Companies</a:t>
                  </a:r>
                  <a:endParaRPr lang="zh-CN" altLang="en-US" sz="1400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6" name="图形 4">
                  <a:extLst>
                    <a:ext uri="{FF2B5EF4-FFF2-40B4-BE49-F238E27FC236}">
                      <a16:creationId xmlns:a16="http://schemas.microsoft.com/office/drawing/2014/main" id="{48B3A910-31A9-924B-90C5-8AD0DD240094}"/>
                    </a:ext>
                  </a:extLst>
                </p:cNvPr>
                <p:cNvGrpSpPr/>
                <p:nvPr/>
              </p:nvGrpSpPr>
              <p:grpSpPr>
                <a:xfrm rot="18746148" flipH="1">
                  <a:off x="172896" y="4363937"/>
                  <a:ext cx="504000" cy="885893"/>
                  <a:chOff x="5647951" y="1369792"/>
                  <a:chExt cx="833702" cy="1465419"/>
                </a:xfrm>
                <a:noFill/>
              </p:grpSpPr>
              <p:sp>
                <p:nvSpPr>
                  <p:cNvPr id="107" name="图形 4">
                    <a:extLst>
                      <a:ext uri="{FF2B5EF4-FFF2-40B4-BE49-F238E27FC236}">
                        <a16:creationId xmlns:a16="http://schemas.microsoft.com/office/drawing/2014/main" id="{4D2C45EF-76F4-A54E-BCA0-B927E53A9170}"/>
                      </a:ext>
                    </a:extLst>
                  </p:cNvPr>
                  <p:cNvSpPr/>
                  <p:nvPr/>
                </p:nvSpPr>
                <p:spPr>
                  <a:xfrm>
                    <a:off x="5941218" y="2498883"/>
                    <a:ext cx="299466" cy="336327"/>
                  </a:xfrm>
                  <a:custGeom>
                    <a:avLst/>
                    <a:gdLst>
                      <a:gd name="connsiteX0" fmla="*/ 292703 w 299466"/>
                      <a:gd name="connsiteY0" fmla="*/ 0 h 336327"/>
                      <a:gd name="connsiteX1" fmla="*/ 259175 w 299466"/>
                      <a:gd name="connsiteY1" fmla="*/ 60293 h 336327"/>
                      <a:gd name="connsiteX2" fmla="*/ 169354 w 299466"/>
                      <a:gd name="connsiteY2" fmla="*/ 182118 h 336327"/>
                      <a:gd name="connsiteX3" fmla="*/ 57531 w 299466"/>
                      <a:gd name="connsiteY3" fmla="*/ 283083 h 336327"/>
                      <a:gd name="connsiteX4" fmla="*/ 34480 w 299466"/>
                      <a:gd name="connsiteY4" fmla="*/ 298990 h 336327"/>
                      <a:gd name="connsiteX5" fmla="*/ 16097 w 299466"/>
                      <a:gd name="connsiteY5" fmla="*/ 310229 h 336327"/>
                      <a:gd name="connsiteX6" fmla="*/ 0 w 299466"/>
                      <a:gd name="connsiteY6" fmla="*/ 319945 h 336327"/>
                      <a:gd name="connsiteX7" fmla="*/ 9430 w 299466"/>
                      <a:gd name="connsiteY7" fmla="*/ 336328 h 336327"/>
                      <a:gd name="connsiteX8" fmla="*/ 25813 w 299466"/>
                      <a:gd name="connsiteY8" fmla="*/ 325946 h 336327"/>
                      <a:gd name="connsiteX9" fmla="*/ 44482 w 299466"/>
                      <a:gd name="connsiteY9" fmla="*/ 313849 h 336327"/>
                      <a:gd name="connsiteX10" fmla="*/ 67818 w 299466"/>
                      <a:gd name="connsiteY10" fmla="*/ 296894 h 336327"/>
                      <a:gd name="connsiteX11" fmla="*/ 179451 w 299466"/>
                      <a:gd name="connsiteY11" fmla="*/ 190786 h 336327"/>
                      <a:gd name="connsiteX12" fmla="*/ 267271 w 299466"/>
                      <a:gd name="connsiteY12" fmla="*/ 65056 h 336327"/>
                      <a:gd name="connsiteX13" fmla="*/ 299466 w 299466"/>
                      <a:gd name="connsiteY13" fmla="*/ 3334 h 336327"/>
                      <a:gd name="connsiteX14" fmla="*/ 292703 w 299466"/>
                      <a:gd name="connsiteY14" fmla="*/ 0 h 336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9466" h="336327">
                        <a:moveTo>
                          <a:pt x="292703" y="0"/>
                        </a:moveTo>
                        <a:cubicBezTo>
                          <a:pt x="292703" y="0"/>
                          <a:pt x="280607" y="24955"/>
                          <a:pt x="259175" y="60293"/>
                        </a:cubicBezTo>
                        <a:cubicBezTo>
                          <a:pt x="237934" y="95821"/>
                          <a:pt x="206312" y="141256"/>
                          <a:pt x="169354" y="182118"/>
                        </a:cubicBezTo>
                        <a:cubicBezTo>
                          <a:pt x="132779" y="223266"/>
                          <a:pt x="90964" y="259271"/>
                          <a:pt x="57531" y="283083"/>
                        </a:cubicBezTo>
                        <a:cubicBezTo>
                          <a:pt x="49054" y="288893"/>
                          <a:pt x="41338" y="294227"/>
                          <a:pt x="34480" y="298990"/>
                        </a:cubicBezTo>
                        <a:cubicBezTo>
                          <a:pt x="27527" y="303562"/>
                          <a:pt x="21146" y="307086"/>
                          <a:pt x="16097" y="310229"/>
                        </a:cubicBezTo>
                        <a:cubicBezTo>
                          <a:pt x="5810" y="316421"/>
                          <a:pt x="0" y="319945"/>
                          <a:pt x="0" y="319945"/>
                        </a:cubicBezTo>
                        <a:lnTo>
                          <a:pt x="9430" y="336328"/>
                        </a:lnTo>
                        <a:cubicBezTo>
                          <a:pt x="9430" y="336328"/>
                          <a:pt x="15335" y="332518"/>
                          <a:pt x="25813" y="325946"/>
                        </a:cubicBezTo>
                        <a:cubicBezTo>
                          <a:pt x="30956" y="322612"/>
                          <a:pt x="37433" y="318802"/>
                          <a:pt x="44482" y="313849"/>
                        </a:cubicBezTo>
                        <a:cubicBezTo>
                          <a:pt x="51435" y="308800"/>
                          <a:pt x="59246" y="303085"/>
                          <a:pt x="67818" y="296894"/>
                        </a:cubicBezTo>
                        <a:cubicBezTo>
                          <a:pt x="101537" y="271558"/>
                          <a:pt x="143351" y="233648"/>
                          <a:pt x="179451" y="190786"/>
                        </a:cubicBezTo>
                        <a:cubicBezTo>
                          <a:pt x="215932" y="148209"/>
                          <a:pt x="246697" y="101441"/>
                          <a:pt x="267271" y="65056"/>
                        </a:cubicBezTo>
                        <a:cubicBezTo>
                          <a:pt x="288036" y="28765"/>
                          <a:pt x="299466" y="3334"/>
                          <a:pt x="299466" y="3334"/>
                        </a:cubicBezTo>
                        <a:lnTo>
                          <a:pt x="292703" y="0"/>
                        </a:ln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108" name="图形 4">
                    <a:extLst>
                      <a:ext uri="{FF2B5EF4-FFF2-40B4-BE49-F238E27FC236}">
                        <a16:creationId xmlns:a16="http://schemas.microsoft.com/office/drawing/2014/main" id="{A89560FF-A31B-9F4B-AEF4-44EC53F7D102}"/>
                      </a:ext>
                    </a:extLst>
                  </p:cNvPr>
                  <p:cNvGrpSpPr/>
                  <p:nvPr/>
                </p:nvGrpSpPr>
                <p:grpSpPr>
                  <a:xfrm>
                    <a:off x="5647951" y="1369792"/>
                    <a:ext cx="833702" cy="1102853"/>
                    <a:chOff x="5647951" y="1369792"/>
                    <a:chExt cx="833702" cy="1102853"/>
                  </a:xfrm>
                  <a:grpFill/>
                </p:grpSpPr>
                <p:grpSp>
                  <p:nvGrpSpPr>
                    <p:cNvPr id="109" name="图形 4">
                      <a:extLst>
                        <a:ext uri="{FF2B5EF4-FFF2-40B4-BE49-F238E27FC236}">
                          <a16:creationId xmlns:a16="http://schemas.microsoft.com/office/drawing/2014/main" id="{5E3B55EF-263D-B645-85EB-7881278C84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8199" y="2162620"/>
                      <a:ext cx="309897" cy="310024"/>
                      <a:chOff x="6168199" y="2162620"/>
                      <a:chExt cx="309897" cy="310024"/>
                    </a:xfrm>
                    <a:grpFill/>
                  </p:grpSpPr>
                  <p:sp>
                    <p:nvSpPr>
                      <p:cNvPr id="159" name="图形 4">
                        <a:extLst>
                          <a:ext uri="{FF2B5EF4-FFF2-40B4-BE49-F238E27FC236}">
                            <a16:creationId xmlns:a16="http://schemas.microsoft.com/office/drawing/2014/main" id="{3D300AFA-AF8C-F544-8394-8FB180C871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8199" y="2162620"/>
                        <a:ext cx="111042" cy="278921"/>
                      </a:xfrm>
                      <a:custGeom>
                        <a:avLst/>
                        <a:gdLst>
                          <a:gd name="connsiteX0" fmla="*/ 100393 w 111042"/>
                          <a:gd name="connsiteY0" fmla="*/ 132999 h 278921"/>
                          <a:gd name="connsiteX1" fmla="*/ 24479 w 111042"/>
                          <a:gd name="connsiteY1" fmla="*/ 8126 h 278921"/>
                          <a:gd name="connsiteX2" fmla="*/ 16192 w 111042"/>
                          <a:gd name="connsiteY2" fmla="*/ 30 h 278921"/>
                          <a:gd name="connsiteX3" fmla="*/ 8954 w 111042"/>
                          <a:gd name="connsiteY3" fmla="*/ 8888 h 278921"/>
                          <a:gd name="connsiteX4" fmla="*/ 7049 w 111042"/>
                          <a:gd name="connsiteY4" fmla="*/ 28319 h 278921"/>
                          <a:gd name="connsiteX5" fmla="*/ 4477 w 111042"/>
                          <a:gd name="connsiteY5" fmla="*/ 62895 h 278921"/>
                          <a:gd name="connsiteX6" fmla="*/ 0 w 111042"/>
                          <a:gd name="connsiteY6" fmla="*/ 145953 h 278921"/>
                          <a:gd name="connsiteX7" fmla="*/ 15050 w 111042"/>
                          <a:gd name="connsiteY7" fmla="*/ 229773 h 278921"/>
                          <a:gd name="connsiteX8" fmla="*/ 55531 w 111042"/>
                          <a:gd name="connsiteY8" fmla="*/ 278922 h 278921"/>
                          <a:gd name="connsiteX9" fmla="*/ 35624 w 111042"/>
                          <a:gd name="connsiteY9" fmla="*/ 66324 h 278921"/>
                          <a:gd name="connsiteX10" fmla="*/ 75057 w 111042"/>
                          <a:gd name="connsiteY10" fmla="*/ 129665 h 278921"/>
                          <a:gd name="connsiteX11" fmla="*/ 94107 w 111042"/>
                          <a:gd name="connsiteY11" fmla="*/ 166622 h 278921"/>
                          <a:gd name="connsiteX12" fmla="*/ 100393 w 111042"/>
                          <a:gd name="connsiteY12" fmla="*/ 196150 h 278921"/>
                          <a:gd name="connsiteX13" fmla="*/ 97155 w 111042"/>
                          <a:gd name="connsiteY13" fmla="*/ 239965 h 278921"/>
                          <a:gd name="connsiteX14" fmla="*/ 110300 w 111042"/>
                          <a:gd name="connsiteY14" fmla="*/ 193483 h 278921"/>
                          <a:gd name="connsiteX15" fmla="*/ 100393 w 111042"/>
                          <a:gd name="connsiteY15" fmla="*/ 132999 h 27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11042" h="278921">
                            <a:moveTo>
                              <a:pt x="100393" y="132999"/>
                            </a:moveTo>
                            <a:cubicBezTo>
                              <a:pt x="59722" y="66038"/>
                              <a:pt x="24765" y="8602"/>
                              <a:pt x="24479" y="8126"/>
                            </a:cubicBezTo>
                            <a:cubicBezTo>
                              <a:pt x="18193" y="220"/>
                              <a:pt x="18193" y="220"/>
                              <a:pt x="16192" y="30"/>
                            </a:cubicBezTo>
                            <a:cubicBezTo>
                              <a:pt x="14383" y="-161"/>
                              <a:pt x="10192" y="316"/>
                              <a:pt x="8954" y="8888"/>
                            </a:cubicBezTo>
                            <a:cubicBezTo>
                              <a:pt x="8668" y="12031"/>
                              <a:pt x="7810" y="18889"/>
                              <a:pt x="7049" y="28319"/>
                            </a:cubicBezTo>
                            <a:cubicBezTo>
                              <a:pt x="6382" y="37844"/>
                              <a:pt x="5429" y="49750"/>
                              <a:pt x="4477" y="62895"/>
                            </a:cubicBezTo>
                            <a:cubicBezTo>
                              <a:pt x="2381" y="89184"/>
                              <a:pt x="381" y="120426"/>
                              <a:pt x="0" y="145953"/>
                            </a:cubicBezTo>
                            <a:cubicBezTo>
                              <a:pt x="286" y="179290"/>
                              <a:pt x="5525" y="207199"/>
                              <a:pt x="15050" y="229773"/>
                            </a:cubicBezTo>
                            <a:cubicBezTo>
                              <a:pt x="25051" y="252442"/>
                              <a:pt x="38481" y="269111"/>
                              <a:pt x="55531" y="278922"/>
                            </a:cubicBezTo>
                            <a:cubicBezTo>
                              <a:pt x="15335" y="226534"/>
                              <a:pt x="26765" y="147001"/>
                              <a:pt x="35624" y="66324"/>
                            </a:cubicBezTo>
                            <a:cubicBezTo>
                              <a:pt x="53435" y="93375"/>
                              <a:pt x="66008" y="113854"/>
                              <a:pt x="75057" y="129665"/>
                            </a:cubicBezTo>
                            <a:cubicBezTo>
                              <a:pt x="84392" y="145572"/>
                              <a:pt x="90297" y="156811"/>
                              <a:pt x="94107" y="166622"/>
                            </a:cubicBezTo>
                            <a:cubicBezTo>
                              <a:pt x="97917" y="176528"/>
                              <a:pt x="100013" y="185196"/>
                              <a:pt x="100393" y="196150"/>
                            </a:cubicBezTo>
                            <a:cubicBezTo>
                              <a:pt x="100489" y="207008"/>
                              <a:pt x="99631" y="220438"/>
                              <a:pt x="97155" y="239965"/>
                            </a:cubicBezTo>
                            <a:cubicBezTo>
                              <a:pt x="102108" y="224344"/>
                              <a:pt x="107823" y="210151"/>
                              <a:pt x="110300" y="193483"/>
                            </a:cubicBezTo>
                            <a:cubicBezTo>
                              <a:pt x="112109" y="176719"/>
                              <a:pt x="111252" y="157573"/>
                              <a:pt x="100393" y="132999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60" name="图形 4">
                        <a:extLst>
                          <a:ext uri="{FF2B5EF4-FFF2-40B4-BE49-F238E27FC236}">
                            <a16:creationId xmlns:a16="http://schemas.microsoft.com/office/drawing/2014/main" id="{6790B36A-623D-2C41-BD91-F68616627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6023" y="2193465"/>
                        <a:ext cx="192073" cy="279179"/>
                      </a:xfrm>
                      <a:custGeom>
                        <a:avLst/>
                        <a:gdLst>
                          <a:gd name="connsiteX0" fmla="*/ 187166 w 192073"/>
                          <a:gd name="connsiteY0" fmla="*/ 46 h 279179"/>
                          <a:gd name="connsiteX1" fmla="*/ 177070 w 192073"/>
                          <a:gd name="connsiteY1" fmla="*/ 8618 h 279179"/>
                          <a:gd name="connsiteX2" fmla="*/ 174879 w 192073"/>
                          <a:gd name="connsiteY2" fmla="*/ 11666 h 279179"/>
                          <a:gd name="connsiteX3" fmla="*/ 168688 w 192073"/>
                          <a:gd name="connsiteY3" fmla="*/ 19858 h 279179"/>
                          <a:gd name="connsiteX4" fmla="*/ 144780 w 192073"/>
                          <a:gd name="connsiteY4" fmla="*/ 47766 h 279179"/>
                          <a:gd name="connsiteX5" fmla="*/ 107347 w 192073"/>
                          <a:gd name="connsiteY5" fmla="*/ 84056 h 279179"/>
                          <a:gd name="connsiteX6" fmla="*/ 58388 w 192073"/>
                          <a:gd name="connsiteY6" fmla="*/ 120728 h 279179"/>
                          <a:gd name="connsiteX7" fmla="*/ 18098 w 192073"/>
                          <a:gd name="connsiteY7" fmla="*/ 170543 h 279179"/>
                          <a:gd name="connsiteX8" fmla="*/ 0 w 192073"/>
                          <a:gd name="connsiteY8" fmla="*/ 216644 h 279179"/>
                          <a:gd name="connsiteX9" fmla="*/ 24670 w 192073"/>
                          <a:gd name="connsiteY9" fmla="*/ 178544 h 279179"/>
                          <a:gd name="connsiteX10" fmla="*/ 46292 w 192073"/>
                          <a:gd name="connsiteY10" fmla="*/ 155684 h 279179"/>
                          <a:gd name="connsiteX11" fmla="*/ 82201 w 192073"/>
                          <a:gd name="connsiteY11" fmla="*/ 129872 h 279179"/>
                          <a:gd name="connsiteX12" fmla="*/ 146685 w 192073"/>
                          <a:gd name="connsiteY12" fmla="*/ 77865 h 279179"/>
                          <a:gd name="connsiteX13" fmla="*/ 91059 w 192073"/>
                          <a:gd name="connsiteY13" fmla="*/ 211787 h 279179"/>
                          <a:gd name="connsiteX14" fmla="*/ 71628 w 192073"/>
                          <a:gd name="connsiteY14" fmla="*/ 236456 h 279179"/>
                          <a:gd name="connsiteX15" fmla="*/ 50006 w 192073"/>
                          <a:gd name="connsiteY15" fmla="*/ 255697 h 279179"/>
                          <a:gd name="connsiteX16" fmla="*/ 2572 w 192073"/>
                          <a:gd name="connsiteY16" fmla="*/ 275890 h 279179"/>
                          <a:gd name="connsiteX17" fmla="*/ 59341 w 192073"/>
                          <a:gd name="connsiteY17" fmla="*/ 269413 h 279179"/>
                          <a:gd name="connsiteX18" fmla="*/ 98012 w 192073"/>
                          <a:gd name="connsiteY18" fmla="*/ 241505 h 279179"/>
                          <a:gd name="connsiteX19" fmla="*/ 136684 w 192073"/>
                          <a:gd name="connsiteY19" fmla="*/ 189403 h 279179"/>
                          <a:gd name="connsiteX20" fmla="*/ 176879 w 192073"/>
                          <a:gd name="connsiteY20" fmla="*/ 86723 h 279179"/>
                          <a:gd name="connsiteX21" fmla="*/ 187642 w 192073"/>
                          <a:gd name="connsiteY21" fmla="*/ 40622 h 279179"/>
                          <a:gd name="connsiteX22" fmla="*/ 191929 w 192073"/>
                          <a:gd name="connsiteY22" fmla="*/ 13952 h 279179"/>
                          <a:gd name="connsiteX23" fmla="*/ 187166 w 192073"/>
                          <a:gd name="connsiteY23" fmla="*/ 46 h 2791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192073" h="279179">
                            <a:moveTo>
                              <a:pt x="187166" y="46"/>
                            </a:moveTo>
                            <a:cubicBezTo>
                              <a:pt x="185166" y="-145"/>
                              <a:pt x="185166" y="-145"/>
                              <a:pt x="177070" y="8618"/>
                            </a:cubicBezTo>
                            <a:cubicBezTo>
                              <a:pt x="177070" y="8714"/>
                              <a:pt x="176213" y="9761"/>
                              <a:pt x="174879" y="11666"/>
                            </a:cubicBezTo>
                            <a:cubicBezTo>
                              <a:pt x="173450" y="13571"/>
                              <a:pt x="171450" y="16429"/>
                              <a:pt x="168688" y="19858"/>
                            </a:cubicBezTo>
                            <a:cubicBezTo>
                              <a:pt x="163068" y="26811"/>
                              <a:pt x="154972" y="36527"/>
                              <a:pt x="144780" y="47766"/>
                            </a:cubicBezTo>
                            <a:cubicBezTo>
                              <a:pt x="134493" y="58910"/>
                              <a:pt x="121729" y="71483"/>
                              <a:pt x="107347" y="84056"/>
                            </a:cubicBezTo>
                            <a:cubicBezTo>
                              <a:pt x="92488" y="96534"/>
                              <a:pt x="76486" y="109298"/>
                              <a:pt x="58388" y="120728"/>
                            </a:cubicBezTo>
                            <a:cubicBezTo>
                              <a:pt x="37433" y="139301"/>
                              <a:pt x="25337" y="154922"/>
                              <a:pt x="18098" y="170543"/>
                            </a:cubicBezTo>
                            <a:cubicBezTo>
                              <a:pt x="10192" y="185879"/>
                              <a:pt x="6382" y="201023"/>
                              <a:pt x="0" y="216644"/>
                            </a:cubicBezTo>
                            <a:cubicBezTo>
                              <a:pt x="10763" y="199595"/>
                              <a:pt x="17717" y="187688"/>
                              <a:pt x="24670" y="178544"/>
                            </a:cubicBezTo>
                            <a:cubicBezTo>
                              <a:pt x="31337" y="169305"/>
                              <a:pt x="37529" y="162638"/>
                              <a:pt x="46292" y="155684"/>
                            </a:cubicBezTo>
                            <a:cubicBezTo>
                              <a:pt x="55150" y="148731"/>
                              <a:pt x="66294" y="141397"/>
                              <a:pt x="82201" y="129872"/>
                            </a:cubicBezTo>
                            <a:cubicBezTo>
                              <a:pt x="98298" y="118346"/>
                              <a:pt x="119158" y="102821"/>
                              <a:pt x="146685" y="77865"/>
                            </a:cubicBezTo>
                            <a:cubicBezTo>
                              <a:pt x="134874" y="128062"/>
                              <a:pt x="115824" y="175877"/>
                              <a:pt x="91059" y="211787"/>
                            </a:cubicBezTo>
                            <a:cubicBezTo>
                              <a:pt x="84773" y="220740"/>
                              <a:pt x="78296" y="229027"/>
                              <a:pt x="71628" y="236456"/>
                            </a:cubicBezTo>
                            <a:cubicBezTo>
                              <a:pt x="64579" y="243791"/>
                              <a:pt x="57436" y="250268"/>
                              <a:pt x="50006" y="255697"/>
                            </a:cubicBezTo>
                            <a:cubicBezTo>
                              <a:pt x="35433" y="266746"/>
                              <a:pt x="19336" y="273699"/>
                              <a:pt x="2572" y="275890"/>
                            </a:cubicBezTo>
                            <a:cubicBezTo>
                              <a:pt x="14192" y="280843"/>
                              <a:pt x="35052" y="281319"/>
                              <a:pt x="59341" y="269413"/>
                            </a:cubicBezTo>
                            <a:cubicBezTo>
                              <a:pt x="71342" y="263412"/>
                              <a:pt x="84677" y="254554"/>
                              <a:pt x="98012" y="241505"/>
                            </a:cubicBezTo>
                            <a:cubicBezTo>
                              <a:pt x="110871" y="228360"/>
                              <a:pt x="124873" y="211501"/>
                              <a:pt x="136684" y="189403"/>
                            </a:cubicBezTo>
                            <a:cubicBezTo>
                              <a:pt x="153257" y="160637"/>
                              <a:pt x="167259" y="121204"/>
                              <a:pt x="176879" y="86723"/>
                            </a:cubicBezTo>
                            <a:cubicBezTo>
                              <a:pt x="181547" y="69483"/>
                              <a:pt x="185357" y="53481"/>
                              <a:pt x="187642" y="40622"/>
                            </a:cubicBezTo>
                            <a:cubicBezTo>
                              <a:pt x="190119" y="27859"/>
                              <a:pt x="191643" y="18334"/>
                              <a:pt x="191929" y="13952"/>
                            </a:cubicBezTo>
                            <a:cubicBezTo>
                              <a:pt x="192881" y="1951"/>
                              <a:pt x="188881" y="236"/>
                              <a:pt x="187166" y="46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10" name="图形 4">
                      <a:extLst>
                        <a:ext uri="{FF2B5EF4-FFF2-40B4-BE49-F238E27FC236}">
                          <a16:creationId xmlns:a16="http://schemas.microsoft.com/office/drawing/2014/main" id="{54E21F55-E0EC-C945-9133-A6C87F6F0B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8127" y="1958412"/>
                      <a:ext cx="303526" cy="312646"/>
                      <a:chOff x="6178127" y="1958412"/>
                      <a:chExt cx="303526" cy="312646"/>
                    </a:xfrm>
                    <a:grpFill/>
                  </p:grpSpPr>
                  <p:sp>
                    <p:nvSpPr>
                      <p:cNvPr id="157" name="图形 4">
                        <a:extLst>
                          <a:ext uri="{FF2B5EF4-FFF2-40B4-BE49-F238E27FC236}">
                            <a16:creationId xmlns:a16="http://schemas.microsoft.com/office/drawing/2014/main" id="{8093C4D3-8718-7E40-AD79-76DD4066DB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8127" y="1995998"/>
                        <a:ext cx="139259" cy="260473"/>
                      </a:xfrm>
                      <a:custGeom>
                        <a:avLst/>
                        <a:gdLst>
                          <a:gd name="connsiteX0" fmla="*/ 116563 w 139259"/>
                          <a:gd name="connsiteY0" fmla="*/ 108835 h 260473"/>
                          <a:gd name="connsiteX1" fmla="*/ 44745 w 139259"/>
                          <a:gd name="connsiteY1" fmla="*/ 35397 h 260473"/>
                          <a:gd name="connsiteX2" fmla="*/ 23123 w 139259"/>
                          <a:gd name="connsiteY2" fmla="*/ 13776 h 260473"/>
                          <a:gd name="connsiteX3" fmla="*/ 15027 w 139259"/>
                          <a:gd name="connsiteY3" fmla="*/ 5775 h 260473"/>
                          <a:gd name="connsiteX4" fmla="*/ 5216 w 139259"/>
                          <a:gd name="connsiteY4" fmla="*/ 60 h 260473"/>
                          <a:gd name="connsiteX5" fmla="*/ 73 w 139259"/>
                          <a:gd name="connsiteY5" fmla="*/ 9966 h 260473"/>
                          <a:gd name="connsiteX6" fmla="*/ 7788 w 139259"/>
                          <a:gd name="connsiteY6" fmla="*/ 61782 h 260473"/>
                          <a:gd name="connsiteX7" fmla="*/ 21218 w 139259"/>
                          <a:gd name="connsiteY7" fmla="*/ 142268 h 260473"/>
                          <a:gd name="connsiteX8" fmla="*/ 34744 w 139259"/>
                          <a:gd name="connsiteY8" fmla="*/ 185988 h 260473"/>
                          <a:gd name="connsiteX9" fmla="*/ 53317 w 139259"/>
                          <a:gd name="connsiteY9" fmla="*/ 220659 h 260473"/>
                          <a:gd name="connsiteX10" fmla="*/ 103038 w 139259"/>
                          <a:gd name="connsiteY10" fmla="*/ 260473 h 260473"/>
                          <a:gd name="connsiteX11" fmla="*/ 38935 w 139259"/>
                          <a:gd name="connsiteY11" fmla="*/ 58257 h 260473"/>
                          <a:gd name="connsiteX12" fmla="*/ 69129 w 139259"/>
                          <a:gd name="connsiteY12" fmla="*/ 87785 h 260473"/>
                          <a:gd name="connsiteX13" fmla="*/ 91132 w 139259"/>
                          <a:gd name="connsiteY13" fmla="*/ 110835 h 260473"/>
                          <a:gd name="connsiteX14" fmla="*/ 117611 w 139259"/>
                          <a:gd name="connsiteY14" fmla="*/ 142839 h 260473"/>
                          <a:gd name="connsiteX15" fmla="*/ 135709 w 139259"/>
                          <a:gd name="connsiteY15" fmla="*/ 213801 h 260473"/>
                          <a:gd name="connsiteX16" fmla="*/ 139042 w 139259"/>
                          <a:gd name="connsiteY16" fmla="*/ 165699 h 260473"/>
                          <a:gd name="connsiteX17" fmla="*/ 116563 w 139259"/>
                          <a:gd name="connsiteY17" fmla="*/ 108835 h 2604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39259" h="260473">
                            <a:moveTo>
                              <a:pt x="116563" y="108835"/>
                            </a:moveTo>
                            <a:cubicBezTo>
                              <a:pt x="88084" y="79689"/>
                              <a:pt x="63223" y="53685"/>
                              <a:pt x="44745" y="35397"/>
                            </a:cubicBezTo>
                            <a:cubicBezTo>
                              <a:pt x="35601" y="26253"/>
                              <a:pt x="28457" y="18824"/>
                              <a:pt x="23123" y="13776"/>
                            </a:cubicBezTo>
                            <a:cubicBezTo>
                              <a:pt x="17980" y="8727"/>
                              <a:pt x="15122" y="5870"/>
                              <a:pt x="15027" y="5775"/>
                            </a:cubicBezTo>
                            <a:cubicBezTo>
                              <a:pt x="7216" y="-226"/>
                              <a:pt x="7216" y="-131"/>
                              <a:pt x="5216" y="60"/>
                            </a:cubicBezTo>
                            <a:cubicBezTo>
                              <a:pt x="3502" y="250"/>
                              <a:pt x="-594" y="1774"/>
                              <a:pt x="73" y="9966"/>
                            </a:cubicBezTo>
                            <a:cubicBezTo>
                              <a:pt x="644" y="15966"/>
                              <a:pt x="4073" y="36350"/>
                              <a:pt x="7788" y="61782"/>
                            </a:cubicBezTo>
                            <a:cubicBezTo>
                              <a:pt x="11788" y="87118"/>
                              <a:pt x="15979" y="117503"/>
                              <a:pt x="21218" y="142268"/>
                            </a:cubicBezTo>
                            <a:cubicBezTo>
                              <a:pt x="25028" y="158365"/>
                              <a:pt x="29029" y="172938"/>
                              <a:pt x="34744" y="185988"/>
                            </a:cubicBezTo>
                            <a:cubicBezTo>
                              <a:pt x="39792" y="199037"/>
                              <a:pt x="46364" y="210657"/>
                              <a:pt x="53317" y="220659"/>
                            </a:cubicBezTo>
                            <a:cubicBezTo>
                              <a:pt x="67033" y="240661"/>
                              <a:pt x="84655" y="254472"/>
                              <a:pt x="103038" y="260473"/>
                            </a:cubicBezTo>
                            <a:cubicBezTo>
                              <a:pt x="53032" y="217420"/>
                              <a:pt x="47698" y="137029"/>
                              <a:pt x="38935" y="58257"/>
                            </a:cubicBezTo>
                            <a:cubicBezTo>
                              <a:pt x="50746" y="69211"/>
                              <a:pt x="60652" y="79022"/>
                              <a:pt x="69129" y="87785"/>
                            </a:cubicBezTo>
                            <a:cubicBezTo>
                              <a:pt x="77797" y="96548"/>
                              <a:pt x="85131" y="104168"/>
                              <a:pt x="91132" y="110835"/>
                            </a:cubicBezTo>
                            <a:cubicBezTo>
                              <a:pt x="103419" y="124266"/>
                              <a:pt x="111896" y="133981"/>
                              <a:pt x="117611" y="142839"/>
                            </a:cubicBezTo>
                            <a:cubicBezTo>
                              <a:pt x="129232" y="160651"/>
                              <a:pt x="132470" y="174653"/>
                              <a:pt x="135709" y="213801"/>
                            </a:cubicBezTo>
                            <a:cubicBezTo>
                              <a:pt x="137614" y="197513"/>
                              <a:pt x="139995" y="182463"/>
                              <a:pt x="139042" y="165699"/>
                            </a:cubicBezTo>
                            <a:cubicBezTo>
                              <a:pt x="137423" y="149126"/>
                              <a:pt x="132184" y="130552"/>
                              <a:pt x="116563" y="108835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58" name="图形 4">
                        <a:extLst>
                          <a:ext uri="{FF2B5EF4-FFF2-40B4-BE49-F238E27FC236}">
                            <a16:creationId xmlns:a16="http://schemas.microsoft.com/office/drawing/2014/main" id="{67C9790E-FFCE-F845-81F0-C3B06B72F1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5457" y="1958412"/>
                        <a:ext cx="146195" cy="312646"/>
                      </a:xfrm>
                      <a:custGeom>
                        <a:avLst/>
                        <a:gdLst>
                          <a:gd name="connsiteX0" fmla="*/ 135826 w 146195"/>
                          <a:gd name="connsiteY0" fmla="*/ 22 h 312646"/>
                          <a:gd name="connsiteX1" fmla="*/ 127921 w 146195"/>
                          <a:gd name="connsiteY1" fmla="*/ 10976 h 312646"/>
                          <a:gd name="connsiteX2" fmla="*/ 122301 w 146195"/>
                          <a:gd name="connsiteY2" fmla="*/ 24216 h 312646"/>
                          <a:gd name="connsiteX3" fmla="*/ 105442 w 146195"/>
                          <a:gd name="connsiteY3" fmla="*/ 57458 h 312646"/>
                          <a:gd name="connsiteX4" fmla="*/ 37243 w 146195"/>
                          <a:gd name="connsiteY4" fmla="*/ 148422 h 312646"/>
                          <a:gd name="connsiteX5" fmla="*/ 8287 w 146195"/>
                          <a:gd name="connsiteY5" fmla="*/ 205762 h 312646"/>
                          <a:gd name="connsiteX6" fmla="*/ 0 w 146195"/>
                          <a:gd name="connsiteY6" fmla="*/ 254530 h 312646"/>
                          <a:gd name="connsiteX7" fmla="*/ 32861 w 146195"/>
                          <a:gd name="connsiteY7" fmla="*/ 185284 h 312646"/>
                          <a:gd name="connsiteX8" fmla="*/ 62484 w 146195"/>
                          <a:gd name="connsiteY8" fmla="*/ 152327 h 312646"/>
                          <a:gd name="connsiteX9" fmla="*/ 85249 w 146195"/>
                          <a:gd name="connsiteY9" fmla="*/ 125657 h 312646"/>
                          <a:gd name="connsiteX10" fmla="*/ 114205 w 146195"/>
                          <a:gd name="connsiteY10" fmla="*/ 86890 h 312646"/>
                          <a:gd name="connsiteX11" fmla="*/ 88297 w 146195"/>
                          <a:gd name="connsiteY11" fmla="*/ 231004 h 312646"/>
                          <a:gd name="connsiteX12" fmla="*/ 57245 w 146195"/>
                          <a:gd name="connsiteY12" fmla="*/ 282534 h 312646"/>
                          <a:gd name="connsiteX13" fmla="*/ 14954 w 146195"/>
                          <a:gd name="connsiteY13" fmla="*/ 311966 h 312646"/>
                          <a:gd name="connsiteX14" fmla="*/ 69056 w 146195"/>
                          <a:gd name="connsiteY14" fmla="*/ 293964 h 312646"/>
                          <a:gd name="connsiteX15" fmla="*/ 128302 w 146195"/>
                          <a:gd name="connsiteY15" fmla="*/ 199381 h 312646"/>
                          <a:gd name="connsiteX16" fmla="*/ 145542 w 146195"/>
                          <a:gd name="connsiteY16" fmla="*/ 88891 h 312646"/>
                          <a:gd name="connsiteX17" fmla="*/ 143637 w 146195"/>
                          <a:gd name="connsiteY17" fmla="*/ 12786 h 312646"/>
                          <a:gd name="connsiteX18" fmla="*/ 135826 w 146195"/>
                          <a:gd name="connsiteY18" fmla="*/ 22 h 3126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146195" h="312646">
                            <a:moveTo>
                              <a:pt x="135826" y="22"/>
                            </a:moveTo>
                            <a:cubicBezTo>
                              <a:pt x="133826" y="308"/>
                              <a:pt x="133826" y="308"/>
                              <a:pt x="127921" y="10976"/>
                            </a:cubicBezTo>
                            <a:cubicBezTo>
                              <a:pt x="127825" y="11167"/>
                              <a:pt x="125825" y="15834"/>
                              <a:pt x="122301" y="24216"/>
                            </a:cubicBezTo>
                            <a:cubicBezTo>
                              <a:pt x="118777" y="32503"/>
                              <a:pt x="112967" y="44028"/>
                              <a:pt x="105442" y="57458"/>
                            </a:cubicBezTo>
                            <a:cubicBezTo>
                              <a:pt x="90583" y="84414"/>
                              <a:pt x="67151" y="118418"/>
                              <a:pt x="37243" y="148422"/>
                            </a:cubicBezTo>
                            <a:cubicBezTo>
                              <a:pt x="20479" y="171091"/>
                              <a:pt x="12383" y="188903"/>
                              <a:pt x="8287" y="205762"/>
                            </a:cubicBezTo>
                            <a:cubicBezTo>
                              <a:pt x="3620" y="222431"/>
                              <a:pt x="3334" y="238052"/>
                              <a:pt x="0" y="254530"/>
                            </a:cubicBezTo>
                            <a:cubicBezTo>
                              <a:pt x="14002" y="216621"/>
                              <a:pt x="18574" y="202524"/>
                              <a:pt x="32861" y="185284"/>
                            </a:cubicBezTo>
                            <a:cubicBezTo>
                              <a:pt x="40100" y="176616"/>
                              <a:pt x="49149" y="166996"/>
                              <a:pt x="62484" y="152327"/>
                            </a:cubicBezTo>
                            <a:cubicBezTo>
                              <a:pt x="69247" y="144993"/>
                              <a:pt x="76676" y="136325"/>
                              <a:pt x="85249" y="125657"/>
                            </a:cubicBezTo>
                            <a:cubicBezTo>
                              <a:pt x="93917" y="114989"/>
                              <a:pt x="103632" y="102416"/>
                              <a:pt x="114205" y="86890"/>
                            </a:cubicBezTo>
                            <a:cubicBezTo>
                              <a:pt x="113633" y="139373"/>
                              <a:pt x="105156" y="190618"/>
                              <a:pt x="88297" y="231004"/>
                            </a:cubicBezTo>
                            <a:cubicBezTo>
                              <a:pt x="80105" y="251292"/>
                              <a:pt x="69247" y="268723"/>
                              <a:pt x="57245" y="282534"/>
                            </a:cubicBezTo>
                            <a:cubicBezTo>
                              <a:pt x="44672" y="296250"/>
                              <a:pt x="30861" y="306442"/>
                              <a:pt x="14954" y="311966"/>
                            </a:cubicBezTo>
                            <a:cubicBezTo>
                              <a:pt x="27622" y="314443"/>
                              <a:pt x="47434" y="310537"/>
                              <a:pt x="69056" y="293964"/>
                            </a:cubicBezTo>
                            <a:cubicBezTo>
                              <a:pt x="90583" y="277390"/>
                              <a:pt x="113443" y="247863"/>
                              <a:pt x="128302" y="199381"/>
                            </a:cubicBezTo>
                            <a:cubicBezTo>
                              <a:pt x="138303" y="167567"/>
                              <a:pt x="144113" y="125467"/>
                              <a:pt x="145542" y="88891"/>
                            </a:cubicBezTo>
                            <a:cubicBezTo>
                              <a:pt x="147352" y="52410"/>
                              <a:pt x="144970" y="21549"/>
                              <a:pt x="143637" y="12786"/>
                            </a:cubicBezTo>
                            <a:cubicBezTo>
                              <a:pt x="141923" y="594"/>
                              <a:pt x="137636" y="-168"/>
                              <a:pt x="135826" y="22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11" name="图形 4">
                      <a:extLst>
                        <a:ext uri="{FF2B5EF4-FFF2-40B4-BE49-F238E27FC236}">
                          <a16:creationId xmlns:a16="http://schemas.microsoft.com/office/drawing/2014/main" id="{04925E66-1AB0-8648-9664-27F960016A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37321" y="1720777"/>
                      <a:ext cx="316000" cy="341956"/>
                      <a:chOff x="6137321" y="1720777"/>
                      <a:chExt cx="316000" cy="341956"/>
                    </a:xfrm>
                    <a:grpFill/>
                  </p:grpSpPr>
                  <p:sp>
                    <p:nvSpPr>
                      <p:cNvPr id="155" name="图形 4">
                        <a:extLst>
                          <a:ext uri="{FF2B5EF4-FFF2-40B4-BE49-F238E27FC236}">
                            <a16:creationId xmlns:a16="http://schemas.microsoft.com/office/drawing/2014/main" id="{1721790F-5129-5A41-86BD-3D48845CA1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37321" y="1844107"/>
                        <a:ext cx="182515" cy="218626"/>
                      </a:xfrm>
                      <a:custGeom>
                        <a:avLst/>
                        <a:gdLst>
                          <a:gd name="connsiteX0" fmla="*/ 138700 w 182515"/>
                          <a:gd name="connsiteY0" fmla="*/ 69274 h 218626"/>
                          <a:gd name="connsiteX1" fmla="*/ 50594 w 182515"/>
                          <a:gd name="connsiteY1" fmla="*/ 20030 h 218626"/>
                          <a:gd name="connsiteX2" fmla="*/ 24114 w 182515"/>
                          <a:gd name="connsiteY2" fmla="*/ 6981 h 218626"/>
                          <a:gd name="connsiteX3" fmla="*/ 14209 w 182515"/>
                          <a:gd name="connsiteY3" fmla="*/ 2409 h 218626"/>
                          <a:gd name="connsiteX4" fmla="*/ 3255 w 182515"/>
                          <a:gd name="connsiteY4" fmla="*/ 504 h 218626"/>
                          <a:gd name="connsiteX5" fmla="*/ 1159 w 182515"/>
                          <a:gd name="connsiteY5" fmla="*/ 10791 h 218626"/>
                          <a:gd name="connsiteX6" fmla="*/ 22019 w 182515"/>
                          <a:gd name="connsiteY6" fmla="*/ 54510 h 218626"/>
                          <a:gd name="connsiteX7" fmla="*/ 54690 w 182515"/>
                          <a:gd name="connsiteY7" fmla="*/ 124614 h 218626"/>
                          <a:gd name="connsiteX8" fmla="*/ 161179 w 182515"/>
                          <a:gd name="connsiteY8" fmla="*/ 218626 h 218626"/>
                          <a:gd name="connsiteX9" fmla="*/ 95171 w 182515"/>
                          <a:gd name="connsiteY9" fmla="*/ 145188 h 218626"/>
                          <a:gd name="connsiteX10" fmla="*/ 50975 w 182515"/>
                          <a:gd name="connsiteY10" fmla="*/ 42795 h 218626"/>
                          <a:gd name="connsiteX11" fmla="*/ 87742 w 182515"/>
                          <a:gd name="connsiteY11" fmla="*/ 61845 h 218626"/>
                          <a:gd name="connsiteX12" fmla="*/ 114697 w 182515"/>
                          <a:gd name="connsiteY12" fmla="*/ 77847 h 218626"/>
                          <a:gd name="connsiteX13" fmla="*/ 148225 w 182515"/>
                          <a:gd name="connsiteY13" fmla="*/ 101754 h 218626"/>
                          <a:gd name="connsiteX14" fmla="*/ 182515 w 182515"/>
                          <a:gd name="connsiteY14" fmla="*/ 166048 h 218626"/>
                          <a:gd name="connsiteX15" fmla="*/ 179563 w 182515"/>
                          <a:gd name="connsiteY15" fmla="*/ 142236 h 218626"/>
                          <a:gd name="connsiteX16" fmla="*/ 174324 w 182515"/>
                          <a:gd name="connsiteY16" fmla="*/ 118614 h 218626"/>
                          <a:gd name="connsiteX17" fmla="*/ 138700 w 182515"/>
                          <a:gd name="connsiteY17" fmla="*/ 69274 h 218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82515" h="218626">
                            <a:moveTo>
                              <a:pt x="138700" y="69274"/>
                            </a:moveTo>
                            <a:cubicBezTo>
                              <a:pt x="104220" y="48605"/>
                              <a:pt x="72501" y="31555"/>
                              <a:pt x="50594" y="20030"/>
                            </a:cubicBezTo>
                            <a:cubicBezTo>
                              <a:pt x="39545" y="14601"/>
                              <a:pt x="30401" y="10124"/>
                              <a:pt x="24114" y="6981"/>
                            </a:cubicBezTo>
                            <a:cubicBezTo>
                              <a:pt x="17828" y="4028"/>
                              <a:pt x="14304" y="2409"/>
                              <a:pt x="14209" y="2409"/>
                            </a:cubicBezTo>
                            <a:cubicBezTo>
                              <a:pt x="5064" y="-354"/>
                              <a:pt x="5064" y="-354"/>
                              <a:pt x="3255" y="504"/>
                            </a:cubicBezTo>
                            <a:cubicBezTo>
                              <a:pt x="1635" y="1266"/>
                              <a:pt x="-1794" y="3837"/>
                              <a:pt x="1159" y="10791"/>
                            </a:cubicBezTo>
                            <a:cubicBezTo>
                              <a:pt x="3350" y="15839"/>
                              <a:pt x="11637" y="32889"/>
                              <a:pt x="22019" y="54510"/>
                            </a:cubicBezTo>
                            <a:cubicBezTo>
                              <a:pt x="32116" y="76227"/>
                              <a:pt x="43355" y="102993"/>
                              <a:pt x="54690" y="124614"/>
                            </a:cubicBezTo>
                            <a:cubicBezTo>
                              <a:pt x="83265" y="180717"/>
                              <a:pt x="121936" y="214816"/>
                              <a:pt x="161179" y="218626"/>
                            </a:cubicBezTo>
                            <a:cubicBezTo>
                              <a:pt x="131652" y="203481"/>
                              <a:pt x="111935" y="176526"/>
                              <a:pt x="95171" y="145188"/>
                            </a:cubicBezTo>
                            <a:cubicBezTo>
                              <a:pt x="78502" y="113851"/>
                              <a:pt x="65453" y="77561"/>
                              <a:pt x="50975" y="42795"/>
                            </a:cubicBezTo>
                            <a:cubicBezTo>
                              <a:pt x="64977" y="49557"/>
                              <a:pt x="76978" y="56130"/>
                              <a:pt x="87742" y="61845"/>
                            </a:cubicBezTo>
                            <a:cubicBezTo>
                              <a:pt x="98029" y="67845"/>
                              <a:pt x="106982" y="73084"/>
                              <a:pt x="114697" y="77847"/>
                            </a:cubicBezTo>
                            <a:cubicBezTo>
                              <a:pt x="130128" y="87372"/>
                              <a:pt x="140129" y="94801"/>
                              <a:pt x="148225" y="101754"/>
                            </a:cubicBezTo>
                            <a:cubicBezTo>
                              <a:pt x="163751" y="116042"/>
                              <a:pt x="170228" y="128805"/>
                              <a:pt x="182515" y="166048"/>
                            </a:cubicBezTo>
                            <a:cubicBezTo>
                              <a:pt x="181467" y="157952"/>
                              <a:pt x="180515" y="150141"/>
                              <a:pt x="179563" y="142236"/>
                            </a:cubicBezTo>
                            <a:cubicBezTo>
                              <a:pt x="178610" y="134425"/>
                              <a:pt x="177086" y="126615"/>
                              <a:pt x="174324" y="118614"/>
                            </a:cubicBezTo>
                            <a:cubicBezTo>
                              <a:pt x="169180" y="102612"/>
                              <a:pt x="159179" y="86038"/>
                              <a:pt x="138700" y="69274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56" name="图形 4">
                        <a:extLst>
                          <a:ext uri="{FF2B5EF4-FFF2-40B4-BE49-F238E27FC236}">
                            <a16:creationId xmlns:a16="http://schemas.microsoft.com/office/drawing/2014/main" id="{CB0BDF37-FF50-EC49-AA73-B2CF57551C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8029" y="1720777"/>
                        <a:ext cx="115292" cy="340241"/>
                      </a:xfrm>
                      <a:custGeom>
                        <a:avLst/>
                        <a:gdLst>
                          <a:gd name="connsiteX0" fmla="*/ 65437 w 115292"/>
                          <a:gd name="connsiteY0" fmla="*/ 295 h 340241"/>
                          <a:gd name="connsiteX1" fmla="*/ 61531 w 115292"/>
                          <a:gd name="connsiteY1" fmla="*/ 13630 h 340241"/>
                          <a:gd name="connsiteX2" fmla="*/ 61341 w 115292"/>
                          <a:gd name="connsiteY2" fmla="*/ 17630 h 340241"/>
                          <a:gd name="connsiteX3" fmla="*/ 60484 w 115292"/>
                          <a:gd name="connsiteY3" fmla="*/ 28489 h 340241"/>
                          <a:gd name="connsiteX4" fmla="*/ 54578 w 115292"/>
                          <a:gd name="connsiteY4" fmla="*/ 66493 h 340241"/>
                          <a:gd name="connsiteX5" fmla="*/ 13906 w 115292"/>
                          <a:gd name="connsiteY5" fmla="*/ 174697 h 340241"/>
                          <a:gd name="connsiteX6" fmla="*/ 0 w 115292"/>
                          <a:gd name="connsiteY6" fmla="*/ 237848 h 340241"/>
                          <a:gd name="connsiteX7" fmla="*/ 1429 w 115292"/>
                          <a:gd name="connsiteY7" fmla="*/ 262804 h 340241"/>
                          <a:gd name="connsiteX8" fmla="*/ 3619 w 115292"/>
                          <a:gd name="connsiteY8" fmla="*/ 287378 h 340241"/>
                          <a:gd name="connsiteX9" fmla="*/ 19050 w 115292"/>
                          <a:gd name="connsiteY9" fmla="*/ 211940 h 340241"/>
                          <a:gd name="connsiteX10" fmla="*/ 39338 w 115292"/>
                          <a:gd name="connsiteY10" fmla="*/ 172126 h 340241"/>
                          <a:gd name="connsiteX11" fmla="*/ 54388 w 115292"/>
                          <a:gd name="connsiteY11" fmla="*/ 139836 h 340241"/>
                          <a:gd name="connsiteX12" fmla="*/ 71438 w 115292"/>
                          <a:gd name="connsiteY12" fmla="*/ 93544 h 340241"/>
                          <a:gd name="connsiteX13" fmla="*/ 83915 w 115292"/>
                          <a:gd name="connsiteY13" fmla="*/ 243563 h 340241"/>
                          <a:gd name="connsiteX14" fmla="*/ 30956 w 115292"/>
                          <a:gd name="connsiteY14" fmla="*/ 340242 h 340241"/>
                          <a:gd name="connsiteX15" fmla="*/ 79819 w 115292"/>
                          <a:gd name="connsiteY15" fmla="*/ 310429 h 340241"/>
                          <a:gd name="connsiteX16" fmla="*/ 115062 w 115292"/>
                          <a:gd name="connsiteY16" fmla="*/ 202415 h 340241"/>
                          <a:gd name="connsiteX17" fmla="*/ 102203 w 115292"/>
                          <a:gd name="connsiteY17" fmla="*/ 86972 h 340241"/>
                          <a:gd name="connsiteX18" fmla="*/ 77152 w 115292"/>
                          <a:gd name="connsiteY18" fmla="*/ 10963 h 340241"/>
                          <a:gd name="connsiteX19" fmla="*/ 65437 w 115292"/>
                          <a:gd name="connsiteY19" fmla="*/ 295 h 3402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115292" h="340241">
                            <a:moveTo>
                              <a:pt x="65437" y="295"/>
                            </a:moveTo>
                            <a:cubicBezTo>
                              <a:pt x="63627" y="1152"/>
                              <a:pt x="63627" y="1247"/>
                              <a:pt x="61531" y="13630"/>
                            </a:cubicBezTo>
                            <a:cubicBezTo>
                              <a:pt x="61531" y="13725"/>
                              <a:pt x="61436" y="15058"/>
                              <a:pt x="61341" y="17630"/>
                            </a:cubicBezTo>
                            <a:cubicBezTo>
                              <a:pt x="61150" y="20202"/>
                              <a:pt x="61055" y="23821"/>
                              <a:pt x="60484" y="28489"/>
                            </a:cubicBezTo>
                            <a:cubicBezTo>
                              <a:pt x="59341" y="37823"/>
                              <a:pt x="57531" y="51063"/>
                              <a:pt x="54578" y="66493"/>
                            </a:cubicBezTo>
                            <a:cubicBezTo>
                              <a:pt x="47720" y="97640"/>
                              <a:pt x="35719" y="137455"/>
                              <a:pt x="13906" y="174697"/>
                            </a:cubicBezTo>
                            <a:cubicBezTo>
                              <a:pt x="3524" y="201177"/>
                              <a:pt x="286" y="220417"/>
                              <a:pt x="0" y="237848"/>
                            </a:cubicBezTo>
                            <a:cubicBezTo>
                              <a:pt x="0" y="246516"/>
                              <a:pt x="762" y="254612"/>
                              <a:pt x="1429" y="262804"/>
                            </a:cubicBezTo>
                            <a:cubicBezTo>
                              <a:pt x="2096" y="270900"/>
                              <a:pt x="3429" y="278996"/>
                              <a:pt x="3619" y="287378"/>
                            </a:cubicBezTo>
                            <a:cubicBezTo>
                              <a:pt x="8382" y="247183"/>
                              <a:pt x="9334" y="232324"/>
                              <a:pt x="19050" y="211940"/>
                            </a:cubicBezTo>
                            <a:cubicBezTo>
                              <a:pt x="23527" y="201748"/>
                              <a:pt x="30480" y="189937"/>
                              <a:pt x="39338" y="172126"/>
                            </a:cubicBezTo>
                            <a:cubicBezTo>
                              <a:pt x="43720" y="163172"/>
                              <a:pt x="48768" y="152695"/>
                              <a:pt x="54388" y="139836"/>
                            </a:cubicBezTo>
                            <a:cubicBezTo>
                              <a:pt x="59531" y="127072"/>
                              <a:pt x="65532" y="111928"/>
                              <a:pt x="71438" y="93544"/>
                            </a:cubicBezTo>
                            <a:cubicBezTo>
                              <a:pt x="86201" y="146122"/>
                              <a:pt x="90583" y="199462"/>
                              <a:pt x="83915" y="243563"/>
                            </a:cubicBezTo>
                            <a:cubicBezTo>
                              <a:pt x="77343" y="287759"/>
                              <a:pt x="59246" y="322335"/>
                              <a:pt x="30956" y="340242"/>
                            </a:cubicBezTo>
                            <a:cubicBezTo>
                              <a:pt x="43720" y="339861"/>
                              <a:pt x="62293" y="331669"/>
                              <a:pt x="79819" y="310429"/>
                            </a:cubicBezTo>
                            <a:cubicBezTo>
                              <a:pt x="96488" y="289188"/>
                              <a:pt x="112966" y="254612"/>
                              <a:pt x="115062" y="202415"/>
                            </a:cubicBezTo>
                            <a:cubicBezTo>
                              <a:pt x="116491" y="168125"/>
                              <a:pt x="111157" y="124215"/>
                              <a:pt x="102203" y="86972"/>
                            </a:cubicBezTo>
                            <a:cubicBezTo>
                              <a:pt x="93059" y="49729"/>
                              <a:pt x="81248" y="19345"/>
                              <a:pt x="77152" y="10963"/>
                            </a:cubicBezTo>
                            <a:cubicBezTo>
                              <a:pt x="71438" y="-944"/>
                              <a:pt x="67056" y="-372"/>
                              <a:pt x="65437" y="295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12" name="图形 4">
                      <a:extLst>
                        <a:ext uri="{FF2B5EF4-FFF2-40B4-BE49-F238E27FC236}">
                          <a16:creationId xmlns:a16="http://schemas.microsoft.com/office/drawing/2014/main" id="{0CF37C20-D5E1-B246-B973-7D402F33CF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75452" y="1542746"/>
                      <a:ext cx="305554" cy="335649"/>
                      <a:chOff x="6075452" y="1542746"/>
                      <a:chExt cx="305554" cy="335649"/>
                    </a:xfrm>
                    <a:grpFill/>
                  </p:grpSpPr>
                  <p:sp>
                    <p:nvSpPr>
                      <p:cNvPr id="152" name="图形 4">
                        <a:extLst>
                          <a:ext uri="{FF2B5EF4-FFF2-40B4-BE49-F238E27FC236}">
                            <a16:creationId xmlns:a16="http://schemas.microsoft.com/office/drawing/2014/main" id="{C6CAE6CB-9397-6D45-A9E3-1E4372E83D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5452" y="1731073"/>
                        <a:ext cx="205236" cy="147322"/>
                      </a:xfrm>
                      <a:custGeom>
                        <a:avLst/>
                        <a:gdLst>
                          <a:gd name="connsiteX0" fmla="*/ 140181 w 205236"/>
                          <a:gd name="connsiteY0" fmla="*/ 19907 h 147322"/>
                          <a:gd name="connsiteX1" fmla="*/ 89222 w 205236"/>
                          <a:gd name="connsiteY1" fmla="*/ 9620 h 147322"/>
                          <a:gd name="connsiteX2" fmla="*/ 48550 w 205236"/>
                          <a:gd name="connsiteY2" fmla="*/ 3524 h 147322"/>
                          <a:gd name="connsiteX3" fmla="*/ 21785 w 205236"/>
                          <a:gd name="connsiteY3" fmla="*/ 667 h 147322"/>
                          <a:gd name="connsiteX4" fmla="*/ 11689 w 205236"/>
                          <a:gd name="connsiteY4" fmla="*/ 0 h 147322"/>
                          <a:gd name="connsiteX5" fmla="*/ 1592 w 205236"/>
                          <a:gd name="connsiteY5" fmla="*/ 1905 h 147322"/>
                          <a:gd name="connsiteX6" fmla="*/ 2735 w 205236"/>
                          <a:gd name="connsiteY6" fmla="*/ 11335 h 147322"/>
                          <a:gd name="connsiteX7" fmla="*/ 13594 w 205236"/>
                          <a:gd name="connsiteY7" fmla="*/ 22289 h 147322"/>
                          <a:gd name="connsiteX8" fmla="*/ 22642 w 205236"/>
                          <a:gd name="connsiteY8" fmla="*/ 31051 h 147322"/>
                          <a:gd name="connsiteX9" fmla="*/ 33120 w 205236"/>
                          <a:gd name="connsiteY9" fmla="*/ 41719 h 147322"/>
                          <a:gd name="connsiteX10" fmla="*/ 80269 w 205236"/>
                          <a:gd name="connsiteY10" fmla="*/ 91440 h 147322"/>
                          <a:gd name="connsiteX11" fmla="*/ 95318 w 205236"/>
                          <a:gd name="connsiteY11" fmla="*/ 105537 h 147322"/>
                          <a:gd name="connsiteX12" fmla="*/ 110463 w 205236"/>
                          <a:gd name="connsiteY12" fmla="*/ 117729 h 147322"/>
                          <a:gd name="connsiteX13" fmla="*/ 125798 w 205236"/>
                          <a:gd name="connsiteY13" fmla="*/ 127826 h 147322"/>
                          <a:gd name="connsiteX14" fmla="*/ 140848 w 205236"/>
                          <a:gd name="connsiteY14" fmla="*/ 136112 h 147322"/>
                          <a:gd name="connsiteX15" fmla="*/ 199045 w 205236"/>
                          <a:gd name="connsiteY15" fmla="*/ 146304 h 147322"/>
                          <a:gd name="connsiteX16" fmla="*/ 177614 w 205236"/>
                          <a:gd name="connsiteY16" fmla="*/ 139160 h 147322"/>
                          <a:gd name="connsiteX17" fmla="*/ 157612 w 205236"/>
                          <a:gd name="connsiteY17" fmla="*/ 128302 h 147322"/>
                          <a:gd name="connsiteX18" fmla="*/ 121702 w 205236"/>
                          <a:gd name="connsiteY18" fmla="*/ 98107 h 147322"/>
                          <a:gd name="connsiteX19" fmla="*/ 55408 w 205236"/>
                          <a:gd name="connsiteY19" fmla="*/ 22765 h 147322"/>
                          <a:gd name="connsiteX20" fmla="*/ 121321 w 205236"/>
                          <a:gd name="connsiteY20" fmla="*/ 34099 h 147322"/>
                          <a:gd name="connsiteX21" fmla="*/ 157612 w 205236"/>
                          <a:gd name="connsiteY21" fmla="*/ 45625 h 147322"/>
                          <a:gd name="connsiteX22" fmla="*/ 180281 w 205236"/>
                          <a:gd name="connsiteY22" fmla="*/ 61531 h 147322"/>
                          <a:gd name="connsiteX23" fmla="*/ 191711 w 205236"/>
                          <a:gd name="connsiteY23" fmla="*/ 74581 h 147322"/>
                          <a:gd name="connsiteX24" fmla="*/ 205237 w 205236"/>
                          <a:gd name="connsiteY24" fmla="*/ 93726 h 147322"/>
                          <a:gd name="connsiteX25" fmla="*/ 196474 w 205236"/>
                          <a:gd name="connsiteY25" fmla="*/ 73152 h 147322"/>
                          <a:gd name="connsiteX26" fmla="*/ 185425 w 205236"/>
                          <a:gd name="connsiteY26" fmla="*/ 53530 h 147322"/>
                          <a:gd name="connsiteX27" fmla="*/ 167994 w 205236"/>
                          <a:gd name="connsiteY27" fmla="*/ 35242 h 147322"/>
                          <a:gd name="connsiteX28" fmla="*/ 155802 w 205236"/>
                          <a:gd name="connsiteY28" fmla="*/ 26956 h 147322"/>
                          <a:gd name="connsiteX29" fmla="*/ 140181 w 205236"/>
                          <a:gd name="connsiteY29" fmla="*/ 19907 h 1473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205236" h="147322">
                            <a:moveTo>
                              <a:pt x="140181" y="19907"/>
                            </a:moveTo>
                            <a:cubicBezTo>
                              <a:pt x="122083" y="15716"/>
                              <a:pt x="104462" y="12573"/>
                              <a:pt x="89222" y="9620"/>
                            </a:cubicBezTo>
                            <a:cubicBezTo>
                              <a:pt x="73601" y="7048"/>
                              <a:pt x="59980" y="4953"/>
                              <a:pt x="48550" y="3524"/>
                            </a:cubicBezTo>
                            <a:cubicBezTo>
                              <a:pt x="37311" y="2286"/>
                              <a:pt x="28167" y="1333"/>
                              <a:pt x="21785" y="667"/>
                            </a:cubicBezTo>
                            <a:cubicBezTo>
                              <a:pt x="15403" y="286"/>
                              <a:pt x="11879" y="0"/>
                              <a:pt x="11689" y="0"/>
                            </a:cubicBezTo>
                            <a:cubicBezTo>
                              <a:pt x="2926" y="571"/>
                              <a:pt x="2926" y="667"/>
                              <a:pt x="1592" y="1905"/>
                            </a:cubicBezTo>
                            <a:cubicBezTo>
                              <a:pt x="449" y="3048"/>
                              <a:pt x="-1837" y="6382"/>
                              <a:pt x="2735" y="11335"/>
                            </a:cubicBezTo>
                            <a:cubicBezTo>
                              <a:pt x="4545" y="13049"/>
                              <a:pt x="8355" y="16954"/>
                              <a:pt x="13594" y="22289"/>
                            </a:cubicBezTo>
                            <a:cubicBezTo>
                              <a:pt x="16165" y="24955"/>
                              <a:pt x="19499" y="27718"/>
                              <a:pt x="22642" y="31051"/>
                            </a:cubicBezTo>
                            <a:cubicBezTo>
                              <a:pt x="25786" y="34480"/>
                              <a:pt x="29310" y="38005"/>
                              <a:pt x="33120" y="41719"/>
                            </a:cubicBezTo>
                            <a:cubicBezTo>
                              <a:pt x="47788" y="56959"/>
                              <a:pt x="64933" y="75914"/>
                              <a:pt x="80269" y="91440"/>
                            </a:cubicBezTo>
                            <a:cubicBezTo>
                              <a:pt x="85412" y="96298"/>
                              <a:pt x="90079" y="101251"/>
                              <a:pt x="95318" y="105537"/>
                            </a:cubicBezTo>
                            <a:cubicBezTo>
                              <a:pt x="100557" y="109823"/>
                              <a:pt x="105510" y="113919"/>
                              <a:pt x="110463" y="117729"/>
                            </a:cubicBezTo>
                            <a:cubicBezTo>
                              <a:pt x="115511" y="121444"/>
                              <a:pt x="120655" y="124873"/>
                              <a:pt x="125798" y="127826"/>
                            </a:cubicBezTo>
                            <a:cubicBezTo>
                              <a:pt x="130751" y="130969"/>
                              <a:pt x="135799" y="133731"/>
                              <a:pt x="140848" y="136112"/>
                            </a:cubicBezTo>
                            <a:cubicBezTo>
                              <a:pt x="161231" y="145447"/>
                              <a:pt x="180948" y="149352"/>
                              <a:pt x="199045" y="146304"/>
                            </a:cubicBezTo>
                            <a:cubicBezTo>
                              <a:pt x="191521" y="144685"/>
                              <a:pt x="184377" y="142303"/>
                              <a:pt x="177614" y="139160"/>
                            </a:cubicBezTo>
                            <a:cubicBezTo>
                              <a:pt x="170661" y="136112"/>
                              <a:pt x="163898" y="132493"/>
                              <a:pt x="157612" y="128302"/>
                            </a:cubicBezTo>
                            <a:cubicBezTo>
                              <a:pt x="145134" y="119824"/>
                              <a:pt x="132942" y="109633"/>
                              <a:pt x="121702" y="98107"/>
                            </a:cubicBezTo>
                            <a:cubicBezTo>
                              <a:pt x="99033" y="75152"/>
                              <a:pt x="77697" y="48101"/>
                              <a:pt x="55408" y="22765"/>
                            </a:cubicBezTo>
                            <a:cubicBezTo>
                              <a:pt x="83888" y="25717"/>
                              <a:pt x="105224" y="30194"/>
                              <a:pt x="121321" y="34099"/>
                            </a:cubicBezTo>
                            <a:cubicBezTo>
                              <a:pt x="137800" y="37909"/>
                              <a:pt x="148658" y="41719"/>
                              <a:pt x="157612" y="45625"/>
                            </a:cubicBezTo>
                            <a:cubicBezTo>
                              <a:pt x="166756" y="49625"/>
                              <a:pt x="173328" y="54292"/>
                              <a:pt x="180281" y="61531"/>
                            </a:cubicBezTo>
                            <a:cubicBezTo>
                              <a:pt x="183805" y="65151"/>
                              <a:pt x="187615" y="69342"/>
                              <a:pt x="191711" y="74581"/>
                            </a:cubicBezTo>
                            <a:cubicBezTo>
                              <a:pt x="195616" y="79915"/>
                              <a:pt x="199998" y="86201"/>
                              <a:pt x="205237" y="93726"/>
                            </a:cubicBezTo>
                            <a:cubicBezTo>
                              <a:pt x="202093" y="86773"/>
                              <a:pt x="199426" y="79915"/>
                              <a:pt x="196474" y="73152"/>
                            </a:cubicBezTo>
                            <a:cubicBezTo>
                              <a:pt x="193521" y="66389"/>
                              <a:pt x="189806" y="59912"/>
                              <a:pt x="185425" y="53530"/>
                            </a:cubicBezTo>
                            <a:cubicBezTo>
                              <a:pt x="181138" y="47053"/>
                              <a:pt x="175328" y="40957"/>
                              <a:pt x="167994" y="35242"/>
                            </a:cubicBezTo>
                            <a:cubicBezTo>
                              <a:pt x="164374" y="32385"/>
                              <a:pt x="160279" y="29623"/>
                              <a:pt x="155802" y="26956"/>
                            </a:cubicBezTo>
                            <a:cubicBezTo>
                              <a:pt x="151135" y="24479"/>
                              <a:pt x="145896" y="22098"/>
                              <a:pt x="140181" y="19907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53" name="图形 4">
                        <a:extLst>
                          <a:ext uri="{FF2B5EF4-FFF2-40B4-BE49-F238E27FC236}">
                            <a16:creationId xmlns:a16="http://schemas.microsoft.com/office/drawing/2014/main" id="{D6AF625D-771B-3544-AAF5-B43EF7451A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5614" y="1542746"/>
                        <a:ext cx="115392" cy="317009"/>
                      </a:xfrm>
                      <a:custGeom>
                        <a:avLst/>
                        <a:gdLst>
                          <a:gd name="connsiteX0" fmla="*/ 882 w 115392"/>
                          <a:gd name="connsiteY0" fmla="*/ 970 h 317009"/>
                          <a:gd name="connsiteX1" fmla="*/ 1740 w 115392"/>
                          <a:gd name="connsiteY1" fmla="*/ 14019 h 317009"/>
                          <a:gd name="connsiteX2" fmla="*/ 5645 w 115392"/>
                          <a:gd name="connsiteY2" fmla="*/ 27545 h 317009"/>
                          <a:gd name="connsiteX3" fmla="*/ 12598 w 115392"/>
                          <a:gd name="connsiteY3" fmla="*/ 63359 h 317009"/>
                          <a:gd name="connsiteX4" fmla="*/ 15932 w 115392"/>
                          <a:gd name="connsiteY4" fmla="*/ 114222 h 317009"/>
                          <a:gd name="connsiteX5" fmla="*/ 9550 w 115392"/>
                          <a:gd name="connsiteY5" fmla="*/ 172325 h 317009"/>
                          <a:gd name="connsiteX6" fmla="*/ 9264 w 115392"/>
                          <a:gd name="connsiteY6" fmla="*/ 190708 h 317009"/>
                          <a:gd name="connsiteX7" fmla="*/ 9931 w 115392"/>
                          <a:gd name="connsiteY7" fmla="*/ 206615 h 317009"/>
                          <a:gd name="connsiteX8" fmla="*/ 14884 w 115392"/>
                          <a:gd name="connsiteY8" fmla="*/ 232618 h 317009"/>
                          <a:gd name="connsiteX9" fmla="*/ 22885 w 115392"/>
                          <a:gd name="connsiteY9" fmla="*/ 254525 h 317009"/>
                          <a:gd name="connsiteX10" fmla="*/ 31172 w 115392"/>
                          <a:gd name="connsiteY10" fmla="*/ 276052 h 317009"/>
                          <a:gd name="connsiteX11" fmla="*/ 27266 w 115392"/>
                          <a:gd name="connsiteY11" fmla="*/ 252049 h 317009"/>
                          <a:gd name="connsiteX12" fmla="*/ 24504 w 115392"/>
                          <a:gd name="connsiteY12" fmla="*/ 234047 h 317009"/>
                          <a:gd name="connsiteX13" fmla="*/ 24790 w 115392"/>
                          <a:gd name="connsiteY13" fmla="*/ 204233 h 317009"/>
                          <a:gd name="connsiteX14" fmla="*/ 31553 w 115392"/>
                          <a:gd name="connsiteY14" fmla="*/ 162800 h 317009"/>
                          <a:gd name="connsiteX15" fmla="*/ 36220 w 115392"/>
                          <a:gd name="connsiteY15" fmla="*/ 82694 h 317009"/>
                          <a:gd name="connsiteX16" fmla="*/ 91560 w 115392"/>
                          <a:gd name="connsiteY16" fmla="*/ 215568 h 317009"/>
                          <a:gd name="connsiteX17" fmla="*/ 90417 w 115392"/>
                          <a:gd name="connsiteY17" fmla="*/ 273480 h 317009"/>
                          <a:gd name="connsiteX18" fmla="*/ 82321 w 115392"/>
                          <a:gd name="connsiteY18" fmla="*/ 297293 h 317009"/>
                          <a:gd name="connsiteX19" fmla="*/ 68796 w 115392"/>
                          <a:gd name="connsiteY19" fmla="*/ 317009 h 317009"/>
                          <a:gd name="connsiteX20" fmla="*/ 105276 w 115392"/>
                          <a:gd name="connsiteY20" fmla="*/ 277957 h 317009"/>
                          <a:gd name="connsiteX21" fmla="*/ 115087 w 115392"/>
                          <a:gd name="connsiteY21" fmla="*/ 233285 h 317009"/>
                          <a:gd name="connsiteX22" fmla="*/ 107943 w 115392"/>
                          <a:gd name="connsiteY22" fmla="*/ 169658 h 317009"/>
                          <a:gd name="connsiteX23" fmla="*/ 61557 w 115392"/>
                          <a:gd name="connsiteY23" fmla="*/ 67835 h 317009"/>
                          <a:gd name="connsiteX24" fmla="*/ 46888 w 115392"/>
                          <a:gd name="connsiteY24" fmla="*/ 45928 h 317009"/>
                          <a:gd name="connsiteX25" fmla="*/ 33077 w 115392"/>
                          <a:gd name="connsiteY25" fmla="*/ 28021 h 317009"/>
                          <a:gd name="connsiteX26" fmla="*/ 14694 w 115392"/>
                          <a:gd name="connsiteY26" fmla="*/ 6875 h 317009"/>
                          <a:gd name="connsiteX27" fmla="*/ 882 w 115392"/>
                          <a:gd name="connsiteY27" fmla="*/ 970 h 3170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</a:cxnLst>
                        <a:rect l="l" t="t" r="r" b="b"/>
                        <a:pathLst>
                          <a:path w="115392" h="317009">
                            <a:moveTo>
                              <a:pt x="882" y="970"/>
                            </a:moveTo>
                            <a:cubicBezTo>
                              <a:pt x="-451" y="2303"/>
                              <a:pt x="-356" y="2303"/>
                              <a:pt x="1740" y="14019"/>
                            </a:cubicBezTo>
                            <a:cubicBezTo>
                              <a:pt x="1740" y="14210"/>
                              <a:pt x="3168" y="18972"/>
                              <a:pt x="5645" y="27545"/>
                            </a:cubicBezTo>
                            <a:cubicBezTo>
                              <a:pt x="7645" y="36212"/>
                              <a:pt x="10312" y="48690"/>
                              <a:pt x="12598" y="63359"/>
                            </a:cubicBezTo>
                            <a:cubicBezTo>
                              <a:pt x="14694" y="78218"/>
                              <a:pt x="15932" y="95744"/>
                              <a:pt x="15932" y="114222"/>
                            </a:cubicBezTo>
                            <a:cubicBezTo>
                              <a:pt x="15360" y="132986"/>
                              <a:pt x="13932" y="152513"/>
                              <a:pt x="9550" y="172325"/>
                            </a:cubicBezTo>
                            <a:cubicBezTo>
                              <a:pt x="9169" y="178992"/>
                              <a:pt x="9074" y="185088"/>
                              <a:pt x="9264" y="190708"/>
                            </a:cubicBezTo>
                            <a:cubicBezTo>
                              <a:pt x="9169" y="196423"/>
                              <a:pt x="9455" y="201757"/>
                              <a:pt x="9931" y="206615"/>
                            </a:cubicBezTo>
                            <a:cubicBezTo>
                              <a:pt x="10883" y="216425"/>
                              <a:pt x="12884" y="224712"/>
                              <a:pt x="14884" y="232618"/>
                            </a:cubicBezTo>
                            <a:cubicBezTo>
                              <a:pt x="16979" y="240428"/>
                              <a:pt x="20028" y="247477"/>
                              <a:pt x="22885" y="254525"/>
                            </a:cubicBezTo>
                            <a:cubicBezTo>
                              <a:pt x="25552" y="261669"/>
                              <a:pt x="28505" y="268622"/>
                              <a:pt x="31172" y="276052"/>
                            </a:cubicBezTo>
                            <a:cubicBezTo>
                              <a:pt x="29648" y="266717"/>
                              <a:pt x="28409" y="258812"/>
                              <a:pt x="27266" y="252049"/>
                            </a:cubicBezTo>
                            <a:cubicBezTo>
                              <a:pt x="26124" y="245191"/>
                              <a:pt x="25076" y="239381"/>
                              <a:pt x="24504" y="234047"/>
                            </a:cubicBezTo>
                            <a:cubicBezTo>
                              <a:pt x="23361" y="223283"/>
                              <a:pt x="23552" y="214616"/>
                              <a:pt x="24790" y="204233"/>
                            </a:cubicBezTo>
                            <a:cubicBezTo>
                              <a:pt x="26028" y="193756"/>
                              <a:pt x="29076" y="181278"/>
                              <a:pt x="31553" y="162800"/>
                            </a:cubicBezTo>
                            <a:cubicBezTo>
                              <a:pt x="34315" y="144131"/>
                              <a:pt x="37363" y="119270"/>
                              <a:pt x="36220" y="82694"/>
                            </a:cubicBezTo>
                            <a:cubicBezTo>
                              <a:pt x="65748" y="125843"/>
                              <a:pt x="85655" y="173468"/>
                              <a:pt x="91560" y="215568"/>
                            </a:cubicBezTo>
                            <a:cubicBezTo>
                              <a:pt x="94323" y="236714"/>
                              <a:pt x="94513" y="256240"/>
                              <a:pt x="90417" y="273480"/>
                            </a:cubicBezTo>
                            <a:cubicBezTo>
                              <a:pt x="88512" y="282053"/>
                              <a:pt x="85941" y="290054"/>
                              <a:pt x="82321" y="297293"/>
                            </a:cubicBezTo>
                            <a:cubicBezTo>
                              <a:pt x="78606" y="304627"/>
                              <a:pt x="74129" y="311199"/>
                              <a:pt x="68796" y="317009"/>
                            </a:cubicBezTo>
                            <a:cubicBezTo>
                              <a:pt x="79940" y="313676"/>
                              <a:pt x="95370" y="301674"/>
                              <a:pt x="105276" y="277957"/>
                            </a:cubicBezTo>
                            <a:cubicBezTo>
                              <a:pt x="110134" y="266146"/>
                              <a:pt x="114325" y="251192"/>
                              <a:pt x="115087" y="233285"/>
                            </a:cubicBezTo>
                            <a:cubicBezTo>
                              <a:pt x="116230" y="215187"/>
                              <a:pt x="114230" y="193946"/>
                              <a:pt x="107943" y="169658"/>
                            </a:cubicBezTo>
                            <a:cubicBezTo>
                              <a:pt x="99657" y="137654"/>
                              <a:pt x="81273" y="98982"/>
                              <a:pt x="61557" y="67835"/>
                            </a:cubicBezTo>
                            <a:cubicBezTo>
                              <a:pt x="56508" y="60120"/>
                              <a:pt x="51555" y="52786"/>
                              <a:pt x="46888" y="45928"/>
                            </a:cubicBezTo>
                            <a:cubicBezTo>
                              <a:pt x="42125" y="39165"/>
                              <a:pt x="37268" y="33260"/>
                              <a:pt x="33077" y="28021"/>
                            </a:cubicBezTo>
                            <a:cubicBezTo>
                              <a:pt x="24695" y="17353"/>
                              <a:pt x="18027" y="9923"/>
                              <a:pt x="14694" y="6875"/>
                            </a:cubicBezTo>
                            <a:cubicBezTo>
                              <a:pt x="5740" y="-1983"/>
                              <a:pt x="2025" y="-173"/>
                              <a:pt x="882" y="97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14" name="图形 4">
                      <a:extLst>
                        <a:ext uri="{FF2B5EF4-FFF2-40B4-BE49-F238E27FC236}">
                          <a16:creationId xmlns:a16="http://schemas.microsoft.com/office/drawing/2014/main" id="{E706BE38-A855-FB4E-ABF5-43CC55BFEA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3452" y="1408100"/>
                      <a:ext cx="305717" cy="319711"/>
                      <a:chOff x="5963452" y="1408100"/>
                      <a:chExt cx="305717" cy="319711"/>
                    </a:xfrm>
                    <a:grpFill/>
                  </p:grpSpPr>
                  <p:sp>
                    <p:nvSpPr>
                      <p:cNvPr id="120" name="图形 4">
                        <a:extLst>
                          <a:ext uri="{FF2B5EF4-FFF2-40B4-BE49-F238E27FC236}">
                            <a16:creationId xmlns:a16="http://schemas.microsoft.com/office/drawing/2014/main" id="{6441DD90-0EBF-E744-8407-73D0314C81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452" y="1621042"/>
                        <a:ext cx="233988" cy="106770"/>
                      </a:xfrm>
                      <a:custGeom>
                        <a:avLst/>
                        <a:gdLst>
                          <a:gd name="connsiteX0" fmla="*/ 135405 w 233988"/>
                          <a:gd name="connsiteY0" fmla="*/ 17 h 106770"/>
                          <a:gd name="connsiteX1" fmla="*/ 44727 w 233988"/>
                          <a:gd name="connsiteY1" fmla="*/ 20781 h 106770"/>
                          <a:gd name="connsiteX2" fmla="*/ 18723 w 233988"/>
                          <a:gd name="connsiteY2" fmla="*/ 28497 h 106770"/>
                          <a:gd name="connsiteX3" fmla="*/ 9103 w 233988"/>
                          <a:gd name="connsiteY3" fmla="*/ 31545 h 106770"/>
                          <a:gd name="connsiteX4" fmla="*/ 435 w 233988"/>
                          <a:gd name="connsiteY4" fmla="*/ 37069 h 106770"/>
                          <a:gd name="connsiteX5" fmla="*/ 5293 w 233988"/>
                          <a:gd name="connsiteY5" fmla="*/ 45546 h 106770"/>
                          <a:gd name="connsiteX6" fmla="*/ 45298 w 233988"/>
                          <a:gd name="connsiteY6" fmla="*/ 62025 h 106770"/>
                          <a:gd name="connsiteX7" fmla="*/ 105877 w 233988"/>
                          <a:gd name="connsiteY7" fmla="*/ 88695 h 106770"/>
                          <a:gd name="connsiteX8" fmla="*/ 142263 w 233988"/>
                          <a:gd name="connsiteY8" fmla="*/ 100696 h 106770"/>
                          <a:gd name="connsiteX9" fmla="*/ 176267 w 233988"/>
                          <a:gd name="connsiteY9" fmla="*/ 106316 h 106770"/>
                          <a:gd name="connsiteX10" fmla="*/ 233988 w 233988"/>
                          <a:gd name="connsiteY10" fmla="*/ 95838 h 106770"/>
                          <a:gd name="connsiteX11" fmla="*/ 189411 w 233988"/>
                          <a:gd name="connsiteY11" fmla="*/ 93362 h 106770"/>
                          <a:gd name="connsiteX12" fmla="*/ 145977 w 233988"/>
                          <a:gd name="connsiteY12" fmla="*/ 78979 h 106770"/>
                          <a:gd name="connsiteX13" fmla="*/ 58347 w 233988"/>
                          <a:gd name="connsiteY13" fmla="*/ 35926 h 106770"/>
                          <a:gd name="connsiteX14" fmla="*/ 94828 w 233988"/>
                          <a:gd name="connsiteY14" fmla="*/ 26211 h 106770"/>
                          <a:gd name="connsiteX15" fmla="*/ 123117 w 233988"/>
                          <a:gd name="connsiteY15" fmla="*/ 20686 h 106770"/>
                          <a:gd name="connsiteX16" fmla="*/ 160836 w 233988"/>
                          <a:gd name="connsiteY16" fmla="*/ 17543 h 106770"/>
                          <a:gd name="connsiteX17" fmla="*/ 187697 w 233988"/>
                          <a:gd name="connsiteY17" fmla="*/ 23734 h 106770"/>
                          <a:gd name="connsiteX18" fmla="*/ 202746 w 233988"/>
                          <a:gd name="connsiteY18" fmla="*/ 31926 h 106770"/>
                          <a:gd name="connsiteX19" fmla="*/ 222177 w 233988"/>
                          <a:gd name="connsiteY19" fmla="*/ 44975 h 106770"/>
                          <a:gd name="connsiteX20" fmla="*/ 214652 w 233988"/>
                          <a:gd name="connsiteY20" fmla="*/ 36688 h 106770"/>
                          <a:gd name="connsiteX21" fmla="*/ 206842 w 233988"/>
                          <a:gd name="connsiteY21" fmla="*/ 28878 h 106770"/>
                          <a:gd name="connsiteX22" fmla="*/ 189602 w 233988"/>
                          <a:gd name="connsiteY22" fmla="*/ 14495 h 106770"/>
                          <a:gd name="connsiteX23" fmla="*/ 166837 w 233988"/>
                          <a:gd name="connsiteY23" fmla="*/ 3922 h 106770"/>
                          <a:gd name="connsiteX24" fmla="*/ 135405 w 233988"/>
                          <a:gd name="connsiteY24" fmla="*/ 17 h 1067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33988" h="106770">
                            <a:moveTo>
                              <a:pt x="135405" y="17"/>
                            </a:moveTo>
                            <a:cubicBezTo>
                              <a:pt x="98257" y="7065"/>
                              <a:pt x="67206" y="14019"/>
                              <a:pt x="44727" y="20781"/>
                            </a:cubicBezTo>
                            <a:cubicBezTo>
                              <a:pt x="33677" y="23829"/>
                              <a:pt x="25010" y="26306"/>
                              <a:pt x="18723" y="28497"/>
                            </a:cubicBezTo>
                            <a:cubicBezTo>
                              <a:pt x="12627" y="30402"/>
                              <a:pt x="9198" y="31449"/>
                              <a:pt x="9103" y="31545"/>
                            </a:cubicBezTo>
                            <a:cubicBezTo>
                              <a:pt x="1102" y="35259"/>
                              <a:pt x="1197" y="35259"/>
                              <a:pt x="435" y="37069"/>
                            </a:cubicBezTo>
                            <a:cubicBezTo>
                              <a:pt x="-232" y="38593"/>
                              <a:pt x="-994" y="42498"/>
                              <a:pt x="5293" y="45546"/>
                            </a:cubicBezTo>
                            <a:cubicBezTo>
                              <a:pt x="9960" y="47642"/>
                              <a:pt x="26153" y="53738"/>
                              <a:pt x="45298" y="62025"/>
                            </a:cubicBezTo>
                            <a:cubicBezTo>
                              <a:pt x="64824" y="69835"/>
                              <a:pt x="86732" y="80694"/>
                              <a:pt x="105877" y="88695"/>
                            </a:cubicBezTo>
                            <a:cubicBezTo>
                              <a:pt x="118545" y="93552"/>
                              <a:pt x="130261" y="98029"/>
                              <a:pt x="142263" y="100696"/>
                            </a:cubicBezTo>
                            <a:cubicBezTo>
                              <a:pt x="153788" y="103839"/>
                              <a:pt x="165218" y="105744"/>
                              <a:pt x="176267" y="106316"/>
                            </a:cubicBezTo>
                            <a:cubicBezTo>
                              <a:pt x="197698" y="108126"/>
                              <a:pt x="218272" y="104506"/>
                              <a:pt x="233988" y="95838"/>
                            </a:cubicBezTo>
                            <a:cubicBezTo>
                              <a:pt x="218843" y="97839"/>
                              <a:pt x="203699" y="96791"/>
                              <a:pt x="189411" y="93362"/>
                            </a:cubicBezTo>
                            <a:cubicBezTo>
                              <a:pt x="174457" y="90504"/>
                              <a:pt x="160551" y="84980"/>
                              <a:pt x="145977" y="78979"/>
                            </a:cubicBezTo>
                            <a:cubicBezTo>
                              <a:pt x="117307" y="66692"/>
                              <a:pt x="88542" y="50595"/>
                              <a:pt x="58347" y="35926"/>
                            </a:cubicBezTo>
                            <a:cubicBezTo>
                              <a:pt x="71873" y="31830"/>
                              <a:pt x="84255" y="28306"/>
                              <a:pt x="94828" y="26211"/>
                            </a:cubicBezTo>
                            <a:cubicBezTo>
                              <a:pt x="105401" y="23925"/>
                              <a:pt x="115116" y="21734"/>
                              <a:pt x="123117" y="20686"/>
                            </a:cubicBezTo>
                            <a:cubicBezTo>
                              <a:pt x="139214" y="18400"/>
                              <a:pt x="151311" y="16971"/>
                              <a:pt x="160836" y="17543"/>
                            </a:cubicBezTo>
                            <a:cubicBezTo>
                              <a:pt x="170456" y="18114"/>
                              <a:pt x="178362" y="19829"/>
                              <a:pt x="187697" y="23734"/>
                            </a:cubicBezTo>
                            <a:cubicBezTo>
                              <a:pt x="192173" y="25925"/>
                              <a:pt x="197031" y="28592"/>
                              <a:pt x="202746" y="31926"/>
                            </a:cubicBezTo>
                            <a:cubicBezTo>
                              <a:pt x="208461" y="35259"/>
                              <a:pt x="214938" y="39450"/>
                              <a:pt x="222177" y="44975"/>
                            </a:cubicBezTo>
                            <a:cubicBezTo>
                              <a:pt x="219606" y="42213"/>
                              <a:pt x="217129" y="39450"/>
                              <a:pt x="214652" y="36688"/>
                            </a:cubicBezTo>
                            <a:lnTo>
                              <a:pt x="206842" y="28878"/>
                            </a:lnTo>
                            <a:cubicBezTo>
                              <a:pt x="201508" y="23829"/>
                              <a:pt x="196269" y="18591"/>
                              <a:pt x="189602" y="14495"/>
                            </a:cubicBezTo>
                            <a:cubicBezTo>
                              <a:pt x="183030" y="10304"/>
                              <a:pt x="175600" y="6684"/>
                              <a:pt x="166837" y="3922"/>
                            </a:cubicBezTo>
                            <a:cubicBezTo>
                              <a:pt x="157884" y="1255"/>
                              <a:pt x="147406" y="-174"/>
                              <a:pt x="135405" y="17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21" name="图形 4">
                        <a:extLst>
                          <a:ext uri="{FF2B5EF4-FFF2-40B4-BE49-F238E27FC236}">
                            <a16:creationId xmlns:a16="http://schemas.microsoft.com/office/drawing/2014/main" id="{C663BBFA-5BB9-114C-8E3D-20247DFE0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5858" y="1408100"/>
                        <a:ext cx="203311" cy="272204"/>
                      </a:xfrm>
                      <a:custGeom>
                        <a:avLst/>
                        <a:gdLst>
                          <a:gd name="connsiteX0" fmla="*/ 327 w 203311"/>
                          <a:gd name="connsiteY0" fmla="*/ 2456 h 272204"/>
                          <a:gd name="connsiteX1" fmla="*/ 5947 w 203311"/>
                          <a:gd name="connsiteY1" fmla="*/ 14267 h 272204"/>
                          <a:gd name="connsiteX2" fmla="*/ 14615 w 203311"/>
                          <a:gd name="connsiteY2" fmla="*/ 25316 h 272204"/>
                          <a:gd name="connsiteX3" fmla="*/ 34713 w 203311"/>
                          <a:gd name="connsiteY3" fmla="*/ 55510 h 272204"/>
                          <a:gd name="connsiteX4" fmla="*/ 74432 w 203311"/>
                          <a:gd name="connsiteY4" fmla="*/ 157047 h 272204"/>
                          <a:gd name="connsiteX5" fmla="*/ 87862 w 203311"/>
                          <a:gd name="connsiteY5" fmla="*/ 188765 h 272204"/>
                          <a:gd name="connsiteX6" fmla="*/ 102054 w 203311"/>
                          <a:gd name="connsiteY6" fmla="*/ 211339 h 272204"/>
                          <a:gd name="connsiteX7" fmla="*/ 117294 w 203311"/>
                          <a:gd name="connsiteY7" fmla="*/ 229056 h 272204"/>
                          <a:gd name="connsiteX8" fmla="*/ 125200 w 203311"/>
                          <a:gd name="connsiteY8" fmla="*/ 237343 h 272204"/>
                          <a:gd name="connsiteX9" fmla="*/ 132630 w 203311"/>
                          <a:gd name="connsiteY9" fmla="*/ 246296 h 272204"/>
                          <a:gd name="connsiteX10" fmla="*/ 120438 w 203311"/>
                          <a:gd name="connsiteY10" fmla="*/ 225151 h 272204"/>
                          <a:gd name="connsiteX11" fmla="*/ 111484 w 203311"/>
                          <a:gd name="connsiteY11" fmla="*/ 209053 h 272204"/>
                          <a:gd name="connsiteX12" fmla="*/ 100530 w 203311"/>
                          <a:gd name="connsiteY12" fmla="*/ 181240 h 272204"/>
                          <a:gd name="connsiteX13" fmla="*/ 90910 w 203311"/>
                          <a:gd name="connsiteY13" fmla="*/ 139997 h 272204"/>
                          <a:gd name="connsiteX14" fmla="*/ 81290 w 203311"/>
                          <a:gd name="connsiteY14" fmla="*/ 107707 h 272204"/>
                          <a:gd name="connsiteX15" fmla="*/ 63859 w 203311"/>
                          <a:gd name="connsiteY15" fmla="*/ 63988 h 272204"/>
                          <a:gd name="connsiteX16" fmla="*/ 167205 w 203311"/>
                          <a:gd name="connsiteY16" fmla="*/ 167905 h 272204"/>
                          <a:gd name="connsiteX17" fmla="*/ 187684 w 203311"/>
                          <a:gd name="connsiteY17" fmla="*/ 223436 h 272204"/>
                          <a:gd name="connsiteX18" fmla="*/ 182350 w 203311"/>
                          <a:gd name="connsiteY18" fmla="*/ 272204 h 272204"/>
                          <a:gd name="connsiteX19" fmla="*/ 203210 w 203311"/>
                          <a:gd name="connsiteY19" fmla="*/ 222865 h 272204"/>
                          <a:gd name="connsiteX20" fmla="*/ 164824 w 203311"/>
                          <a:gd name="connsiteY20" fmla="*/ 118375 h 272204"/>
                          <a:gd name="connsiteX21" fmla="*/ 147489 w 203311"/>
                          <a:gd name="connsiteY21" fmla="*/ 97611 h 272204"/>
                          <a:gd name="connsiteX22" fmla="*/ 127010 w 203311"/>
                          <a:gd name="connsiteY22" fmla="*/ 76942 h 272204"/>
                          <a:gd name="connsiteX23" fmla="*/ 104436 w 203311"/>
                          <a:gd name="connsiteY23" fmla="*/ 57606 h 272204"/>
                          <a:gd name="connsiteX24" fmla="*/ 81290 w 203311"/>
                          <a:gd name="connsiteY24" fmla="*/ 40461 h 272204"/>
                          <a:gd name="connsiteX25" fmla="*/ 14805 w 203311"/>
                          <a:gd name="connsiteY25" fmla="*/ 2456 h 272204"/>
                          <a:gd name="connsiteX26" fmla="*/ 327 w 203311"/>
                          <a:gd name="connsiteY26" fmla="*/ 2456 h 272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03311" h="272204">
                            <a:moveTo>
                              <a:pt x="327" y="2456"/>
                            </a:moveTo>
                            <a:cubicBezTo>
                              <a:pt x="-435" y="4171"/>
                              <a:pt x="-339" y="4171"/>
                              <a:pt x="5947" y="14267"/>
                            </a:cubicBezTo>
                            <a:cubicBezTo>
                              <a:pt x="6042" y="14362"/>
                              <a:pt x="9090" y="18363"/>
                              <a:pt x="14615" y="25316"/>
                            </a:cubicBezTo>
                            <a:cubicBezTo>
                              <a:pt x="19949" y="32079"/>
                              <a:pt x="27093" y="42652"/>
                              <a:pt x="34713" y="55510"/>
                            </a:cubicBezTo>
                            <a:cubicBezTo>
                              <a:pt x="50334" y="80752"/>
                              <a:pt x="66621" y="117994"/>
                              <a:pt x="74432" y="157047"/>
                            </a:cubicBezTo>
                            <a:cubicBezTo>
                              <a:pt x="78718" y="170001"/>
                              <a:pt x="83100" y="180193"/>
                              <a:pt x="87862" y="188765"/>
                            </a:cubicBezTo>
                            <a:cubicBezTo>
                              <a:pt x="92244" y="197719"/>
                              <a:pt x="97006" y="204958"/>
                              <a:pt x="102054" y="211339"/>
                            </a:cubicBezTo>
                            <a:cubicBezTo>
                              <a:pt x="107198" y="217626"/>
                              <a:pt x="111960" y="223627"/>
                              <a:pt x="117294" y="229056"/>
                            </a:cubicBezTo>
                            <a:lnTo>
                              <a:pt x="125200" y="237343"/>
                            </a:lnTo>
                            <a:cubicBezTo>
                              <a:pt x="127677" y="240295"/>
                              <a:pt x="130153" y="243248"/>
                              <a:pt x="132630" y="246296"/>
                            </a:cubicBezTo>
                            <a:cubicBezTo>
                              <a:pt x="128153" y="237914"/>
                              <a:pt x="124057" y="231056"/>
                              <a:pt x="120438" y="225151"/>
                            </a:cubicBezTo>
                            <a:cubicBezTo>
                              <a:pt x="116818" y="219150"/>
                              <a:pt x="113961" y="213911"/>
                              <a:pt x="111484" y="209053"/>
                            </a:cubicBezTo>
                            <a:cubicBezTo>
                              <a:pt x="106246" y="199624"/>
                              <a:pt x="103102" y="191623"/>
                              <a:pt x="100530" y="181240"/>
                            </a:cubicBezTo>
                            <a:cubicBezTo>
                              <a:pt x="98054" y="170763"/>
                              <a:pt x="95196" y="158285"/>
                              <a:pt x="90910" y="139997"/>
                            </a:cubicBezTo>
                            <a:cubicBezTo>
                              <a:pt x="88719" y="130567"/>
                              <a:pt x="85481" y="120376"/>
                              <a:pt x="81290" y="107707"/>
                            </a:cubicBezTo>
                            <a:cubicBezTo>
                              <a:pt x="77194" y="94849"/>
                              <a:pt x="71479" y="80752"/>
                              <a:pt x="63859" y="63988"/>
                            </a:cubicBezTo>
                            <a:cubicBezTo>
                              <a:pt x="107960" y="92372"/>
                              <a:pt x="145774" y="129901"/>
                              <a:pt x="167205" y="167905"/>
                            </a:cubicBezTo>
                            <a:cubicBezTo>
                              <a:pt x="178255" y="186670"/>
                              <a:pt x="184731" y="206005"/>
                              <a:pt x="187684" y="223436"/>
                            </a:cubicBezTo>
                            <a:cubicBezTo>
                              <a:pt x="189970" y="241438"/>
                              <a:pt x="188542" y="257726"/>
                              <a:pt x="182350" y="272204"/>
                            </a:cubicBezTo>
                            <a:cubicBezTo>
                              <a:pt x="192066" y="265156"/>
                              <a:pt x="201972" y="249154"/>
                              <a:pt x="203210" y="222865"/>
                            </a:cubicBezTo>
                            <a:cubicBezTo>
                              <a:pt x="204353" y="196861"/>
                              <a:pt x="196066" y="160000"/>
                              <a:pt x="164824" y="118375"/>
                            </a:cubicBezTo>
                            <a:cubicBezTo>
                              <a:pt x="159776" y="111422"/>
                              <a:pt x="154061" y="104374"/>
                              <a:pt x="147489" y="97611"/>
                            </a:cubicBezTo>
                            <a:cubicBezTo>
                              <a:pt x="141012" y="90753"/>
                              <a:pt x="134344" y="83514"/>
                              <a:pt x="127010" y="76942"/>
                            </a:cubicBezTo>
                            <a:cubicBezTo>
                              <a:pt x="119676" y="70369"/>
                              <a:pt x="112056" y="63892"/>
                              <a:pt x="104436" y="57606"/>
                            </a:cubicBezTo>
                            <a:cubicBezTo>
                              <a:pt x="96911" y="51224"/>
                              <a:pt x="88815" y="45985"/>
                              <a:pt x="81290" y="40461"/>
                            </a:cubicBezTo>
                            <a:cubicBezTo>
                              <a:pt x="50810" y="19030"/>
                              <a:pt x="22997" y="5695"/>
                              <a:pt x="14805" y="2456"/>
                            </a:cubicBezTo>
                            <a:cubicBezTo>
                              <a:pt x="3661" y="-2211"/>
                              <a:pt x="994" y="932"/>
                              <a:pt x="327" y="2456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16" name="图形 4">
                      <a:extLst>
                        <a:ext uri="{FF2B5EF4-FFF2-40B4-BE49-F238E27FC236}">
                          <a16:creationId xmlns:a16="http://schemas.microsoft.com/office/drawing/2014/main" id="{0739BB79-E8D2-4640-84E5-738CF782BF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878" y="1369792"/>
                      <a:ext cx="305286" cy="267745"/>
                      <a:chOff x="5811878" y="1369792"/>
                      <a:chExt cx="305286" cy="267745"/>
                    </a:xfrm>
                    <a:grpFill/>
                  </p:grpSpPr>
                  <p:sp>
                    <p:nvSpPr>
                      <p:cNvPr id="118" name="图形 4">
                        <a:extLst>
                          <a:ext uri="{FF2B5EF4-FFF2-40B4-BE49-F238E27FC236}">
                            <a16:creationId xmlns:a16="http://schemas.microsoft.com/office/drawing/2014/main" id="{899F3C77-BE82-6A4D-A3A1-1CD21CC53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878" y="1540470"/>
                        <a:ext cx="258498" cy="97067"/>
                      </a:xfrm>
                      <a:custGeom>
                        <a:avLst/>
                        <a:gdLst>
                          <a:gd name="connsiteX0" fmla="*/ 8944 w 258498"/>
                          <a:gd name="connsiteY0" fmla="*/ 58872 h 97067"/>
                          <a:gd name="connsiteX1" fmla="*/ 181 w 258498"/>
                          <a:gd name="connsiteY1" fmla="*/ 65825 h 97067"/>
                          <a:gd name="connsiteX2" fmla="*/ 7325 w 258498"/>
                          <a:gd name="connsiteY2" fmla="*/ 73255 h 97067"/>
                          <a:gd name="connsiteX3" fmla="*/ 25041 w 258498"/>
                          <a:gd name="connsiteY3" fmla="*/ 76303 h 97067"/>
                          <a:gd name="connsiteX4" fmla="*/ 55902 w 258498"/>
                          <a:gd name="connsiteY4" fmla="*/ 81637 h 97067"/>
                          <a:gd name="connsiteX5" fmla="*/ 127435 w 258498"/>
                          <a:gd name="connsiteY5" fmla="*/ 94210 h 97067"/>
                          <a:gd name="connsiteX6" fmla="*/ 167249 w 258498"/>
                          <a:gd name="connsiteY6" fmla="*/ 97067 h 97067"/>
                          <a:gd name="connsiteX7" fmla="*/ 185537 w 258498"/>
                          <a:gd name="connsiteY7" fmla="*/ 96020 h 97067"/>
                          <a:gd name="connsiteX8" fmla="*/ 202492 w 258498"/>
                          <a:gd name="connsiteY8" fmla="*/ 93829 h 97067"/>
                          <a:gd name="connsiteX9" fmla="*/ 233162 w 258498"/>
                          <a:gd name="connsiteY9" fmla="*/ 84875 h 97067"/>
                          <a:gd name="connsiteX10" fmla="*/ 258499 w 258498"/>
                          <a:gd name="connsiteY10" fmla="*/ 70112 h 97067"/>
                          <a:gd name="connsiteX11" fmla="*/ 166106 w 258498"/>
                          <a:gd name="connsiteY11" fmla="*/ 75255 h 97067"/>
                          <a:gd name="connsiteX12" fmla="*/ 64379 w 258498"/>
                          <a:gd name="connsiteY12" fmla="*/ 53729 h 97067"/>
                          <a:gd name="connsiteX13" fmla="*/ 84001 w 258498"/>
                          <a:gd name="connsiteY13" fmla="*/ 44299 h 97067"/>
                          <a:gd name="connsiteX14" fmla="*/ 101336 w 258498"/>
                          <a:gd name="connsiteY14" fmla="*/ 36774 h 97067"/>
                          <a:gd name="connsiteX15" fmla="*/ 130007 w 258498"/>
                          <a:gd name="connsiteY15" fmla="*/ 25439 h 97067"/>
                          <a:gd name="connsiteX16" fmla="*/ 168678 w 258498"/>
                          <a:gd name="connsiteY16" fmla="*/ 14200 h 97067"/>
                          <a:gd name="connsiteX17" fmla="*/ 197634 w 258498"/>
                          <a:gd name="connsiteY17" fmla="*/ 14105 h 97067"/>
                          <a:gd name="connsiteX18" fmla="*/ 237068 w 258498"/>
                          <a:gd name="connsiteY18" fmla="*/ 26106 h 97067"/>
                          <a:gd name="connsiteX19" fmla="*/ 198110 w 258498"/>
                          <a:gd name="connsiteY19" fmla="*/ 4961 h 97067"/>
                          <a:gd name="connsiteX20" fmla="*/ 139151 w 258498"/>
                          <a:gd name="connsiteY20" fmla="*/ 3532 h 97067"/>
                          <a:gd name="connsiteX21" fmla="*/ 125435 w 258498"/>
                          <a:gd name="connsiteY21" fmla="*/ 8580 h 97067"/>
                          <a:gd name="connsiteX22" fmla="*/ 112100 w 258498"/>
                          <a:gd name="connsiteY22" fmla="*/ 14009 h 97067"/>
                          <a:gd name="connsiteX23" fmla="*/ 87430 w 258498"/>
                          <a:gd name="connsiteY23" fmla="*/ 24011 h 97067"/>
                          <a:gd name="connsiteX24" fmla="*/ 46472 w 258498"/>
                          <a:gd name="connsiteY24" fmla="*/ 41918 h 97067"/>
                          <a:gd name="connsiteX25" fmla="*/ 19231 w 258498"/>
                          <a:gd name="connsiteY25" fmla="*/ 54300 h 97067"/>
                          <a:gd name="connsiteX26" fmla="*/ 8944 w 258498"/>
                          <a:gd name="connsiteY26" fmla="*/ 58872 h 97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58498" h="97067">
                            <a:moveTo>
                              <a:pt x="8944" y="58872"/>
                            </a:moveTo>
                            <a:cubicBezTo>
                              <a:pt x="657" y="64016"/>
                              <a:pt x="657" y="64016"/>
                              <a:pt x="181" y="65825"/>
                            </a:cubicBezTo>
                            <a:cubicBezTo>
                              <a:pt x="-295" y="67445"/>
                              <a:pt x="-391" y="71350"/>
                              <a:pt x="7325" y="73255"/>
                            </a:cubicBezTo>
                            <a:cubicBezTo>
                              <a:pt x="10087" y="74017"/>
                              <a:pt x="16564" y="74779"/>
                              <a:pt x="25041" y="76303"/>
                            </a:cubicBezTo>
                            <a:cubicBezTo>
                              <a:pt x="33423" y="78113"/>
                              <a:pt x="44377" y="79446"/>
                              <a:pt x="55902" y="81637"/>
                            </a:cubicBezTo>
                            <a:cubicBezTo>
                              <a:pt x="79238" y="85637"/>
                              <a:pt x="105527" y="91352"/>
                              <a:pt x="127435" y="94210"/>
                            </a:cubicBezTo>
                            <a:cubicBezTo>
                              <a:pt x="141341" y="96591"/>
                              <a:pt x="154962" y="96782"/>
                              <a:pt x="167249" y="97067"/>
                            </a:cubicBezTo>
                            <a:cubicBezTo>
                              <a:pt x="173441" y="97067"/>
                              <a:pt x="179632" y="96591"/>
                              <a:pt x="185537" y="96020"/>
                            </a:cubicBezTo>
                            <a:cubicBezTo>
                              <a:pt x="191348" y="95639"/>
                              <a:pt x="196967" y="94877"/>
                              <a:pt x="202492" y="93829"/>
                            </a:cubicBezTo>
                            <a:cubicBezTo>
                              <a:pt x="213636" y="91543"/>
                              <a:pt x="223828" y="88781"/>
                              <a:pt x="233162" y="84875"/>
                            </a:cubicBezTo>
                            <a:cubicBezTo>
                              <a:pt x="242592" y="80970"/>
                              <a:pt x="251165" y="76017"/>
                              <a:pt x="258499" y="70112"/>
                            </a:cubicBezTo>
                            <a:cubicBezTo>
                              <a:pt x="228019" y="80875"/>
                              <a:pt x="198015" y="79922"/>
                              <a:pt x="166106" y="75255"/>
                            </a:cubicBezTo>
                            <a:cubicBezTo>
                              <a:pt x="134198" y="70683"/>
                              <a:pt x="100193" y="61825"/>
                              <a:pt x="64379" y="53729"/>
                            </a:cubicBezTo>
                            <a:cubicBezTo>
                              <a:pt x="71428" y="50395"/>
                              <a:pt x="77905" y="47252"/>
                              <a:pt x="84001" y="44299"/>
                            </a:cubicBezTo>
                            <a:cubicBezTo>
                              <a:pt x="90192" y="41346"/>
                              <a:pt x="95907" y="39155"/>
                              <a:pt x="101336" y="36774"/>
                            </a:cubicBezTo>
                            <a:cubicBezTo>
                              <a:pt x="112195" y="32202"/>
                              <a:pt x="121815" y="28106"/>
                              <a:pt x="130007" y="25439"/>
                            </a:cubicBezTo>
                            <a:cubicBezTo>
                              <a:pt x="146580" y="19534"/>
                              <a:pt x="158677" y="15629"/>
                              <a:pt x="168678" y="14200"/>
                            </a:cubicBezTo>
                            <a:cubicBezTo>
                              <a:pt x="178775" y="12676"/>
                              <a:pt x="187538" y="11914"/>
                              <a:pt x="197634" y="14105"/>
                            </a:cubicBezTo>
                            <a:cubicBezTo>
                              <a:pt x="207826" y="16105"/>
                              <a:pt x="220018" y="19153"/>
                              <a:pt x="237068" y="26106"/>
                            </a:cubicBezTo>
                            <a:cubicBezTo>
                              <a:pt x="224399" y="18010"/>
                              <a:pt x="212874" y="10390"/>
                              <a:pt x="198110" y="4961"/>
                            </a:cubicBezTo>
                            <a:cubicBezTo>
                              <a:pt x="183156" y="103"/>
                              <a:pt x="164678" y="-2564"/>
                              <a:pt x="139151" y="3532"/>
                            </a:cubicBezTo>
                            <a:cubicBezTo>
                              <a:pt x="134579" y="5246"/>
                              <a:pt x="130007" y="6961"/>
                              <a:pt x="125435" y="8580"/>
                            </a:cubicBezTo>
                            <a:cubicBezTo>
                              <a:pt x="120958" y="10390"/>
                              <a:pt x="116481" y="12200"/>
                              <a:pt x="112100" y="14009"/>
                            </a:cubicBezTo>
                            <a:cubicBezTo>
                              <a:pt x="103432" y="17629"/>
                              <a:pt x="95336" y="20582"/>
                              <a:pt x="87430" y="24011"/>
                            </a:cubicBezTo>
                            <a:cubicBezTo>
                              <a:pt x="71714" y="30964"/>
                              <a:pt x="58093" y="36298"/>
                              <a:pt x="46472" y="41918"/>
                            </a:cubicBezTo>
                            <a:cubicBezTo>
                              <a:pt x="34852" y="47347"/>
                              <a:pt x="25803" y="50966"/>
                              <a:pt x="19231" y="54300"/>
                            </a:cubicBezTo>
                            <a:cubicBezTo>
                              <a:pt x="12659" y="57158"/>
                              <a:pt x="9039" y="58872"/>
                              <a:pt x="8944" y="58872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19" name="图形 4">
                        <a:extLst>
                          <a:ext uri="{FF2B5EF4-FFF2-40B4-BE49-F238E27FC236}">
                            <a16:creationId xmlns:a16="http://schemas.microsoft.com/office/drawing/2014/main" id="{22486AC1-D7C9-A349-A7CE-9FCB8C883F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26348" y="1369792"/>
                        <a:ext cx="290815" cy="170304"/>
                      </a:xfrm>
                      <a:custGeom>
                        <a:avLst/>
                        <a:gdLst>
                          <a:gd name="connsiteX0" fmla="*/ 93 w 290815"/>
                          <a:gd name="connsiteY0" fmla="*/ 6189 h 170304"/>
                          <a:gd name="connsiteX1" fmla="*/ 10761 w 290815"/>
                          <a:gd name="connsiteY1" fmla="*/ 14571 h 170304"/>
                          <a:gd name="connsiteX2" fmla="*/ 23334 w 290815"/>
                          <a:gd name="connsiteY2" fmla="*/ 21048 h 170304"/>
                          <a:gd name="connsiteX3" fmla="*/ 55148 w 290815"/>
                          <a:gd name="connsiteY3" fmla="*/ 40193 h 170304"/>
                          <a:gd name="connsiteX4" fmla="*/ 97629 w 290815"/>
                          <a:gd name="connsiteY4" fmla="*/ 71912 h 170304"/>
                          <a:gd name="connsiteX5" fmla="*/ 119918 w 290815"/>
                          <a:gd name="connsiteY5" fmla="*/ 92581 h 170304"/>
                          <a:gd name="connsiteX6" fmla="*/ 130872 w 290815"/>
                          <a:gd name="connsiteY6" fmla="*/ 103725 h 170304"/>
                          <a:gd name="connsiteX7" fmla="*/ 141349 w 290815"/>
                          <a:gd name="connsiteY7" fmla="*/ 116012 h 170304"/>
                          <a:gd name="connsiteX8" fmla="*/ 192784 w 290815"/>
                          <a:gd name="connsiteY8" fmla="*/ 152874 h 170304"/>
                          <a:gd name="connsiteX9" fmla="*/ 236218 w 290815"/>
                          <a:gd name="connsiteY9" fmla="*/ 170305 h 170304"/>
                          <a:gd name="connsiteX10" fmla="*/ 199071 w 290815"/>
                          <a:gd name="connsiteY10" fmla="*/ 146207 h 170304"/>
                          <a:gd name="connsiteX11" fmla="*/ 175163 w 290815"/>
                          <a:gd name="connsiteY11" fmla="*/ 125728 h 170304"/>
                          <a:gd name="connsiteX12" fmla="*/ 144969 w 290815"/>
                          <a:gd name="connsiteY12" fmla="*/ 92295 h 170304"/>
                          <a:gd name="connsiteX13" fmla="*/ 119632 w 290815"/>
                          <a:gd name="connsiteY13" fmla="*/ 67054 h 170304"/>
                          <a:gd name="connsiteX14" fmla="*/ 102678 w 290815"/>
                          <a:gd name="connsiteY14" fmla="*/ 51718 h 170304"/>
                          <a:gd name="connsiteX15" fmla="*/ 82008 w 290815"/>
                          <a:gd name="connsiteY15" fmla="*/ 35050 h 170304"/>
                          <a:gd name="connsiteX16" fmla="*/ 218692 w 290815"/>
                          <a:gd name="connsiteY16" fmla="*/ 79722 h 170304"/>
                          <a:gd name="connsiteX17" fmla="*/ 289749 w 290815"/>
                          <a:gd name="connsiteY17" fmla="*/ 169162 h 170304"/>
                          <a:gd name="connsiteX18" fmla="*/ 288415 w 290815"/>
                          <a:gd name="connsiteY18" fmla="*/ 138491 h 170304"/>
                          <a:gd name="connsiteX19" fmla="*/ 272318 w 290815"/>
                          <a:gd name="connsiteY19" fmla="*/ 103344 h 170304"/>
                          <a:gd name="connsiteX20" fmla="*/ 258030 w 290815"/>
                          <a:gd name="connsiteY20" fmla="*/ 85056 h 170304"/>
                          <a:gd name="connsiteX21" fmla="*/ 239076 w 290815"/>
                          <a:gd name="connsiteY21" fmla="*/ 67435 h 170304"/>
                          <a:gd name="connsiteX22" fmla="*/ 187641 w 290815"/>
                          <a:gd name="connsiteY22" fmla="*/ 35526 h 170304"/>
                          <a:gd name="connsiteX23" fmla="*/ 81532 w 290815"/>
                          <a:gd name="connsiteY23" fmla="*/ 5427 h 170304"/>
                          <a:gd name="connsiteX24" fmla="*/ 36288 w 290815"/>
                          <a:gd name="connsiteY24" fmla="*/ 569 h 170304"/>
                          <a:gd name="connsiteX25" fmla="*/ 10952 w 290815"/>
                          <a:gd name="connsiteY25" fmla="*/ 93 h 170304"/>
                          <a:gd name="connsiteX26" fmla="*/ 93 w 290815"/>
                          <a:gd name="connsiteY26" fmla="*/ 6189 h 1703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90815" h="170304">
                            <a:moveTo>
                              <a:pt x="93" y="6189"/>
                            </a:moveTo>
                            <a:cubicBezTo>
                              <a:pt x="474" y="8094"/>
                              <a:pt x="570" y="8094"/>
                              <a:pt x="10761" y="14571"/>
                            </a:cubicBezTo>
                            <a:cubicBezTo>
                              <a:pt x="10857" y="14666"/>
                              <a:pt x="15429" y="16952"/>
                              <a:pt x="23334" y="21048"/>
                            </a:cubicBezTo>
                            <a:cubicBezTo>
                              <a:pt x="31145" y="24953"/>
                              <a:pt x="42289" y="32002"/>
                              <a:pt x="55148" y="40193"/>
                            </a:cubicBezTo>
                            <a:cubicBezTo>
                              <a:pt x="68007" y="48194"/>
                              <a:pt x="82770" y="59624"/>
                              <a:pt x="97629" y="71912"/>
                            </a:cubicBezTo>
                            <a:cubicBezTo>
                              <a:pt x="105059" y="78103"/>
                              <a:pt x="112584" y="85437"/>
                              <a:pt x="119918" y="92581"/>
                            </a:cubicBezTo>
                            <a:cubicBezTo>
                              <a:pt x="123537" y="96200"/>
                              <a:pt x="127157" y="100010"/>
                              <a:pt x="130872" y="103725"/>
                            </a:cubicBezTo>
                            <a:cubicBezTo>
                              <a:pt x="134396" y="107726"/>
                              <a:pt x="137920" y="111821"/>
                              <a:pt x="141349" y="116012"/>
                            </a:cubicBezTo>
                            <a:cubicBezTo>
                              <a:pt x="162114" y="135062"/>
                              <a:pt x="177735" y="146016"/>
                              <a:pt x="192784" y="152874"/>
                            </a:cubicBezTo>
                            <a:cubicBezTo>
                              <a:pt x="207548" y="160303"/>
                              <a:pt x="221740" y="163637"/>
                              <a:pt x="236218" y="170305"/>
                            </a:cubicBezTo>
                            <a:cubicBezTo>
                              <a:pt x="220026" y="159161"/>
                              <a:pt x="208215" y="152874"/>
                              <a:pt x="199071" y="146207"/>
                            </a:cubicBezTo>
                            <a:cubicBezTo>
                              <a:pt x="190022" y="139348"/>
                              <a:pt x="182878" y="134205"/>
                              <a:pt x="175163" y="125728"/>
                            </a:cubicBezTo>
                            <a:cubicBezTo>
                              <a:pt x="167448" y="117155"/>
                              <a:pt x="158685" y="107154"/>
                              <a:pt x="144969" y="92295"/>
                            </a:cubicBezTo>
                            <a:cubicBezTo>
                              <a:pt x="138111" y="84580"/>
                              <a:pt x="129824" y="76579"/>
                              <a:pt x="119632" y="67054"/>
                            </a:cubicBezTo>
                            <a:cubicBezTo>
                              <a:pt x="114489" y="62291"/>
                              <a:pt x="108869" y="56957"/>
                              <a:pt x="102678" y="51718"/>
                            </a:cubicBezTo>
                            <a:cubicBezTo>
                              <a:pt x="96391" y="46480"/>
                              <a:pt x="89628" y="40955"/>
                              <a:pt x="82008" y="35050"/>
                            </a:cubicBezTo>
                            <a:cubicBezTo>
                              <a:pt x="130967" y="41051"/>
                              <a:pt x="180402" y="56005"/>
                              <a:pt x="218692" y="79722"/>
                            </a:cubicBezTo>
                            <a:cubicBezTo>
                              <a:pt x="257173" y="103439"/>
                              <a:pt x="283272" y="135824"/>
                              <a:pt x="289749" y="169162"/>
                            </a:cubicBezTo>
                            <a:cubicBezTo>
                              <a:pt x="291463" y="159922"/>
                              <a:pt x="291177" y="149636"/>
                              <a:pt x="288415" y="138491"/>
                            </a:cubicBezTo>
                            <a:cubicBezTo>
                              <a:pt x="285653" y="127252"/>
                              <a:pt x="280605" y="115155"/>
                              <a:pt x="272318" y="103344"/>
                            </a:cubicBezTo>
                            <a:cubicBezTo>
                              <a:pt x="268222" y="97343"/>
                              <a:pt x="263460" y="91247"/>
                              <a:pt x="258030" y="85056"/>
                            </a:cubicBezTo>
                            <a:cubicBezTo>
                              <a:pt x="252506" y="79055"/>
                              <a:pt x="246124" y="73340"/>
                              <a:pt x="239076" y="67435"/>
                            </a:cubicBezTo>
                            <a:cubicBezTo>
                              <a:pt x="225074" y="55433"/>
                              <a:pt x="207738" y="45241"/>
                              <a:pt x="187641" y="35526"/>
                            </a:cubicBezTo>
                            <a:cubicBezTo>
                              <a:pt x="156589" y="21429"/>
                              <a:pt x="116013" y="10475"/>
                              <a:pt x="81532" y="5427"/>
                            </a:cubicBezTo>
                            <a:cubicBezTo>
                              <a:pt x="64292" y="2665"/>
                              <a:pt x="48671" y="1617"/>
                              <a:pt x="36288" y="569"/>
                            </a:cubicBezTo>
                            <a:cubicBezTo>
                              <a:pt x="24001" y="-193"/>
                              <a:pt x="14952" y="-2"/>
                              <a:pt x="10952" y="93"/>
                            </a:cubicBezTo>
                            <a:cubicBezTo>
                              <a:pt x="-2" y="569"/>
                              <a:pt x="-288" y="4570"/>
                              <a:pt x="93" y="6189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17" name="图形 4">
                      <a:extLst>
                        <a:ext uri="{FF2B5EF4-FFF2-40B4-BE49-F238E27FC236}">
                          <a16:creationId xmlns:a16="http://schemas.microsoft.com/office/drawing/2014/main" id="{7098B406-828F-C348-86D9-E9E7431360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951" y="1441492"/>
                      <a:ext cx="310888" cy="102729"/>
                    </a:xfrm>
                    <a:custGeom>
                      <a:avLst/>
                      <a:gdLst>
                        <a:gd name="connsiteX0" fmla="*/ 4850 w 310888"/>
                        <a:gd name="connsiteY0" fmla="*/ 48979 h 102729"/>
                        <a:gd name="connsiteX1" fmla="*/ 373 w 310888"/>
                        <a:gd name="connsiteY1" fmla="*/ 56313 h 102729"/>
                        <a:gd name="connsiteX2" fmla="*/ 6565 w 310888"/>
                        <a:gd name="connsiteY2" fmla="*/ 62504 h 102729"/>
                        <a:gd name="connsiteX3" fmla="*/ 27424 w 310888"/>
                        <a:gd name="connsiteY3" fmla="*/ 67838 h 102729"/>
                        <a:gd name="connsiteX4" fmla="*/ 44855 w 310888"/>
                        <a:gd name="connsiteY4" fmla="*/ 71648 h 102729"/>
                        <a:gd name="connsiteX5" fmla="*/ 65334 w 310888"/>
                        <a:gd name="connsiteY5" fmla="*/ 76601 h 102729"/>
                        <a:gd name="connsiteX6" fmla="*/ 87527 w 310888"/>
                        <a:gd name="connsiteY6" fmla="*/ 81649 h 102729"/>
                        <a:gd name="connsiteX7" fmla="*/ 110197 w 310888"/>
                        <a:gd name="connsiteY7" fmla="*/ 87174 h 102729"/>
                        <a:gd name="connsiteX8" fmla="*/ 152869 w 310888"/>
                        <a:gd name="connsiteY8" fmla="*/ 96604 h 102729"/>
                        <a:gd name="connsiteX9" fmla="*/ 239070 w 310888"/>
                        <a:gd name="connsiteY9" fmla="*/ 101176 h 102729"/>
                        <a:gd name="connsiteX10" fmla="*/ 274122 w 310888"/>
                        <a:gd name="connsiteY10" fmla="*/ 93841 h 102729"/>
                        <a:gd name="connsiteX11" fmla="*/ 305459 w 310888"/>
                        <a:gd name="connsiteY11" fmla="*/ 81745 h 102729"/>
                        <a:gd name="connsiteX12" fmla="*/ 195826 w 310888"/>
                        <a:gd name="connsiteY12" fmla="*/ 80697 h 102729"/>
                        <a:gd name="connsiteX13" fmla="*/ 80288 w 310888"/>
                        <a:gd name="connsiteY13" fmla="*/ 49264 h 102729"/>
                        <a:gd name="connsiteX14" fmla="*/ 81241 w 310888"/>
                        <a:gd name="connsiteY14" fmla="*/ 48979 h 102729"/>
                        <a:gd name="connsiteX15" fmla="*/ 80288 w 310888"/>
                        <a:gd name="connsiteY15" fmla="*/ 48788 h 102729"/>
                        <a:gd name="connsiteX16" fmla="*/ 201732 w 310888"/>
                        <a:gd name="connsiteY16" fmla="*/ 22594 h 102729"/>
                        <a:gd name="connsiteX17" fmla="*/ 310888 w 310888"/>
                        <a:gd name="connsiteY17" fmla="*/ 62885 h 102729"/>
                        <a:gd name="connsiteX18" fmla="*/ 287457 w 310888"/>
                        <a:gd name="connsiteY18" fmla="*/ 36787 h 102729"/>
                        <a:gd name="connsiteX19" fmla="*/ 254024 w 310888"/>
                        <a:gd name="connsiteY19" fmla="*/ 15641 h 102729"/>
                        <a:gd name="connsiteX20" fmla="*/ 156774 w 310888"/>
                        <a:gd name="connsiteY20" fmla="*/ 877 h 102729"/>
                        <a:gd name="connsiteX21" fmla="*/ 61810 w 310888"/>
                        <a:gd name="connsiteY21" fmla="*/ 23737 h 102729"/>
                        <a:gd name="connsiteX22" fmla="*/ 41331 w 310888"/>
                        <a:gd name="connsiteY22" fmla="*/ 31453 h 102729"/>
                        <a:gd name="connsiteX23" fmla="*/ 24376 w 310888"/>
                        <a:gd name="connsiteY23" fmla="*/ 38977 h 102729"/>
                        <a:gd name="connsiteX24" fmla="*/ 4850 w 310888"/>
                        <a:gd name="connsiteY24" fmla="*/ 48979 h 1027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10888" h="102729">
                          <a:moveTo>
                            <a:pt x="4850" y="48979"/>
                          </a:moveTo>
                          <a:cubicBezTo>
                            <a:pt x="-198" y="52122"/>
                            <a:pt x="-484" y="54598"/>
                            <a:pt x="373" y="56313"/>
                          </a:cubicBezTo>
                          <a:cubicBezTo>
                            <a:pt x="-8" y="58123"/>
                            <a:pt x="945" y="60504"/>
                            <a:pt x="6565" y="62504"/>
                          </a:cubicBezTo>
                          <a:cubicBezTo>
                            <a:pt x="9517" y="63552"/>
                            <a:pt x="17042" y="65457"/>
                            <a:pt x="27424" y="67838"/>
                          </a:cubicBezTo>
                          <a:cubicBezTo>
                            <a:pt x="32568" y="68981"/>
                            <a:pt x="38473" y="70219"/>
                            <a:pt x="44855" y="71648"/>
                          </a:cubicBezTo>
                          <a:cubicBezTo>
                            <a:pt x="51237" y="73172"/>
                            <a:pt x="58095" y="74887"/>
                            <a:pt x="65334" y="76601"/>
                          </a:cubicBezTo>
                          <a:cubicBezTo>
                            <a:pt x="72478" y="78220"/>
                            <a:pt x="79907" y="79935"/>
                            <a:pt x="87527" y="81649"/>
                          </a:cubicBezTo>
                          <a:cubicBezTo>
                            <a:pt x="95052" y="83554"/>
                            <a:pt x="102672" y="85459"/>
                            <a:pt x="110197" y="87174"/>
                          </a:cubicBezTo>
                          <a:cubicBezTo>
                            <a:pt x="125341" y="90317"/>
                            <a:pt x="139915" y="94508"/>
                            <a:pt x="152869" y="96604"/>
                          </a:cubicBezTo>
                          <a:cubicBezTo>
                            <a:pt x="186492" y="103366"/>
                            <a:pt x="214305" y="103938"/>
                            <a:pt x="239070" y="101176"/>
                          </a:cubicBezTo>
                          <a:cubicBezTo>
                            <a:pt x="251452" y="99652"/>
                            <a:pt x="263168" y="96889"/>
                            <a:pt x="274122" y="93841"/>
                          </a:cubicBezTo>
                          <a:cubicBezTo>
                            <a:pt x="285076" y="90603"/>
                            <a:pt x="295648" y="86126"/>
                            <a:pt x="305459" y="81745"/>
                          </a:cubicBezTo>
                          <a:cubicBezTo>
                            <a:pt x="267645" y="88793"/>
                            <a:pt x="232593" y="87460"/>
                            <a:pt x="195826" y="80697"/>
                          </a:cubicBezTo>
                          <a:cubicBezTo>
                            <a:pt x="159155" y="74410"/>
                            <a:pt x="120865" y="62790"/>
                            <a:pt x="80288" y="49264"/>
                          </a:cubicBezTo>
                          <a:lnTo>
                            <a:pt x="81241" y="48979"/>
                          </a:lnTo>
                          <a:lnTo>
                            <a:pt x="80288" y="48788"/>
                          </a:lnTo>
                          <a:cubicBezTo>
                            <a:pt x="119341" y="31834"/>
                            <a:pt x="161155" y="21642"/>
                            <a:pt x="201732" y="22594"/>
                          </a:cubicBezTo>
                          <a:cubicBezTo>
                            <a:pt x="242118" y="23928"/>
                            <a:pt x="281075" y="36787"/>
                            <a:pt x="310888" y="62885"/>
                          </a:cubicBezTo>
                          <a:cubicBezTo>
                            <a:pt x="304792" y="53360"/>
                            <a:pt x="296887" y="44883"/>
                            <a:pt x="287457" y="36787"/>
                          </a:cubicBezTo>
                          <a:cubicBezTo>
                            <a:pt x="278027" y="28405"/>
                            <a:pt x="266883" y="21451"/>
                            <a:pt x="254024" y="15641"/>
                          </a:cubicBezTo>
                          <a:cubicBezTo>
                            <a:pt x="228307" y="3544"/>
                            <a:pt x="195445" y="-2361"/>
                            <a:pt x="156774" y="877"/>
                          </a:cubicBezTo>
                          <a:cubicBezTo>
                            <a:pt x="127056" y="3830"/>
                            <a:pt x="90861" y="12784"/>
                            <a:pt x="61810" y="23737"/>
                          </a:cubicBezTo>
                          <a:cubicBezTo>
                            <a:pt x="54571" y="26404"/>
                            <a:pt x="47713" y="29071"/>
                            <a:pt x="41331" y="31453"/>
                          </a:cubicBezTo>
                          <a:cubicBezTo>
                            <a:pt x="35140" y="34215"/>
                            <a:pt x="29425" y="36787"/>
                            <a:pt x="24376" y="38977"/>
                          </a:cubicBezTo>
                          <a:cubicBezTo>
                            <a:pt x="14470" y="43740"/>
                            <a:pt x="7517" y="47264"/>
                            <a:pt x="4850" y="4897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chemeClr val="tx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84" name="图形 4">
                  <a:extLst>
                    <a:ext uri="{FF2B5EF4-FFF2-40B4-BE49-F238E27FC236}">
                      <a16:creationId xmlns:a16="http://schemas.microsoft.com/office/drawing/2014/main" id="{18CDD5EF-57A6-B943-A1B1-1D628D233E86}"/>
                    </a:ext>
                  </a:extLst>
                </p:cNvPr>
                <p:cNvGrpSpPr/>
                <p:nvPr/>
              </p:nvGrpSpPr>
              <p:grpSpPr>
                <a:xfrm rot="2853852">
                  <a:off x="1398940" y="4365368"/>
                  <a:ext cx="504000" cy="885893"/>
                  <a:chOff x="5647951" y="1369792"/>
                  <a:chExt cx="833702" cy="1465419"/>
                </a:xfrm>
                <a:noFill/>
              </p:grpSpPr>
              <p:sp>
                <p:nvSpPr>
                  <p:cNvPr id="85" name="图形 4">
                    <a:extLst>
                      <a:ext uri="{FF2B5EF4-FFF2-40B4-BE49-F238E27FC236}">
                        <a16:creationId xmlns:a16="http://schemas.microsoft.com/office/drawing/2014/main" id="{E159B8A0-83B2-3549-86FD-5C0C3725B3EE}"/>
                      </a:ext>
                    </a:extLst>
                  </p:cNvPr>
                  <p:cNvSpPr/>
                  <p:nvPr/>
                </p:nvSpPr>
                <p:spPr>
                  <a:xfrm>
                    <a:off x="5941218" y="2498883"/>
                    <a:ext cx="299466" cy="336327"/>
                  </a:xfrm>
                  <a:custGeom>
                    <a:avLst/>
                    <a:gdLst>
                      <a:gd name="connsiteX0" fmla="*/ 292703 w 299466"/>
                      <a:gd name="connsiteY0" fmla="*/ 0 h 336327"/>
                      <a:gd name="connsiteX1" fmla="*/ 259175 w 299466"/>
                      <a:gd name="connsiteY1" fmla="*/ 60293 h 336327"/>
                      <a:gd name="connsiteX2" fmla="*/ 169354 w 299466"/>
                      <a:gd name="connsiteY2" fmla="*/ 182118 h 336327"/>
                      <a:gd name="connsiteX3" fmla="*/ 57531 w 299466"/>
                      <a:gd name="connsiteY3" fmla="*/ 283083 h 336327"/>
                      <a:gd name="connsiteX4" fmla="*/ 34480 w 299466"/>
                      <a:gd name="connsiteY4" fmla="*/ 298990 h 336327"/>
                      <a:gd name="connsiteX5" fmla="*/ 16097 w 299466"/>
                      <a:gd name="connsiteY5" fmla="*/ 310229 h 336327"/>
                      <a:gd name="connsiteX6" fmla="*/ 0 w 299466"/>
                      <a:gd name="connsiteY6" fmla="*/ 319945 h 336327"/>
                      <a:gd name="connsiteX7" fmla="*/ 9430 w 299466"/>
                      <a:gd name="connsiteY7" fmla="*/ 336328 h 336327"/>
                      <a:gd name="connsiteX8" fmla="*/ 25813 w 299466"/>
                      <a:gd name="connsiteY8" fmla="*/ 325946 h 336327"/>
                      <a:gd name="connsiteX9" fmla="*/ 44482 w 299466"/>
                      <a:gd name="connsiteY9" fmla="*/ 313849 h 336327"/>
                      <a:gd name="connsiteX10" fmla="*/ 67818 w 299466"/>
                      <a:gd name="connsiteY10" fmla="*/ 296894 h 336327"/>
                      <a:gd name="connsiteX11" fmla="*/ 179451 w 299466"/>
                      <a:gd name="connsiteY11" fmla="*/ 190786 h 336327"/>
                      <a:gd name="connsiteX12" fmla="*/ 267271 w 299466"/>
                      <a:gd name="connsiteY12" fmla="*/ 65056 h 336327"/>
                      <a:gd name="connsiteX13" fmla="*/ 299466 w 299466"/>
                      <a:gd name="connsiteY13" fmla="*/ 3334 h 336327"/>
                      <a:gd name="connsiteX14" fmla="*/ 292703 w 299466"/>
                      <a:gd name="connsiteY14" fmla="*/ 0 h 336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9466" h="336327">
                        <a:moveTo>
                          <a:pt x="292703" y="0"/>
                        </a:moveTo>
                        <a:cubicBezTo>
                          <a:pt x="292703" y="0"/>
                          <a:pt x="280607" y="24955"/>
                          <a:pt x="259175" y="60293"/>
                        </a:cubicBezTo>
                        <a:cubicBezTo>
                          <a:pt x="237934" y="95821"/>
                          <a:pt x="206312" y="141256"/>
                          <a:pt x="169354" y="182118"/>
                        </a:cubicBezTo>
                        <a:cubicBezTo>
                          <a:pt x="132779" y="223266"/>
                          <a:pt x="90964" y="259271"/>
                          <a:pt x="57531" y="283083"/>
                        </a:cubicBezTo>
                        <a:cubicBezTo>
                          <a:pt x="49054" y="288893"/>
                          <a:pt x="41338" y="294227"/>
                          <a:pt x="34480" y="298990"/>
                        </a:cubicBezTo>
                        <a:cubicBezTo>
                          <a:pt x="27527" y="303562"/>
                          <a:pt x="21146" y="307086"/>
                          <a:pt x="16097" y="310229"/>
                        </a:cubicBezTo>
                        <a:cubicBezTo>
                          <a:pt x="5810" y="316421"/>
                          <a:pt x="0" y="319945"/>
                          <a:pt x="0" y="319945"/>
                        </a:cubicBezTo>
                        <a:lnTo>
                          <a:pt x="9430" y="336328"/>
                        </a:lnTo>
                        <a:cubicBezTo>
                          <a:pt x="9430" y="336328"/>
                          <a:pt x="15335" y="332518"/>
                          <a:pt x="25813" y="325946"/>
                        </a:cubicBezTo>
                        <a:cubicBezTo>
                          <a:pt x="30956" y="322612"/>
                          <a:pt x="37433" y="318802"/>
                          <a:pt x="44482" y="313849"/>
                        </a:cubicBezTo>
                        <a:cubicBezTo>
                          <a:pt x="51435" y="308800"/>
                          <a:pt x="59246" y="303085"/>
                          <a:pt x="67818" y="296894"/>
                        </a:cubicBezTo>
                        <a:cubicBezTo>
                          <a:pt x="101537" y="271558"/>
                          <a:pt x="143351" y="233648"/>
                          <a:pt x="179451" y="190786"/>
                        </a:cubicBezTo>
                        <a:cubicBezTo>
                          <a:pt x="215932" y="148209"/>
                          <a:pt x="246697" y="101441"/>
                          <a:pt x="267271" y="65056"/>
                        </a:cubicBezTo>
                        <a:cubicBezTo>
                          <a:pt x="288036" y="28765"/>
                          <a:pt x="299466" y="3334"/>
                          <a:pt x="299466" y="3334"/>
                        </a:cubicBezTo>
                        <a:lnTo>
                          <a:pt x="292703" y="0"/>
                        </a:ln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86" name="图形 4">
                    <a:extLst>
                      <a:ext uri="{FF2B5EF4-FFF2-40B4-BE49-F238E27FC236}">
                        <a16:creationId xmlns:a16="http://schemas.microsoft.com/office/drawing/2014/main" id="{80322617-CD59-BB4E-8CE3-79ABAFBFABF4}"/>
                      </a:ext>
                    </a:extLst>
                  </p:cNvPr>
                  <p:cNvGrpSpPr/>
                  <p:nvPr/>
                </p:nvGrpSpPr>
                <p:grpSpPr>
                  <a:xfrm>
                    <a:off x="5647951" y="1369792"/>
                    <a:ext cx="833702" cy="1102853"/>
                    <a:chOff x="5647951" y="1369792"/>
                    <a:chExt cx="833702" cy="1102853"/>
                  </a:xfrm>
                  <a:grpFill/>
                </p:grpSpPr>
                <p:grpSp>
                  <p:nvGrpSpPr>
                    <p:cNvPr id="87" name="图形 4">
                      <a:extLst>
                        <a:ext uri="{FF2B5EF4-FFF2-40B4-BE49-F238E27FC236}">
                          <a16:creationId xmlns:a16="http://schemas.microsoft.com/office/drawing/2014/main" id="{2826EDD9-FC5D-7C4F-8E7A-4B3B53A48F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8199" y="2162620"/>
                      <a:ext cx="309897" cy="310024"/>
                      <a:chOff x="6168199" y="2162620"/>
                      <a:chExt cx="309897" cy="310024"/>
                    </a:xfrm>
                    <a:grpFill/>
                  </p:grpSpPr>
                  <p:sp>
                    <p:nvSpPr>
                      <p:cNvPr id="104" name="图形 4">
                        <a:extLst>
                          <a:ext uri="{FF2B5EF4-FFF2-40B4-BE49-F238E27FC236}">
                            <a16:creationId xmlns:a16="http://schemas.microsoft.com/office/drawing/2014/main" id="{B2FD07CD-0675-E940-B7B2-B5E957564E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8199" y="2162620"/>
                        <a:ext cx="111042" cy="278921"/>
                      </a:xfrm>
                      <a:custGeom>
                        <a:avLst/>
                        <a:gdLst>
                          <a:gd name="connsiteX0" fmla="*/ 100393 w 111042"/>
                          <a:gd name="connsiteY0" fmla="*/ 132999 h 278921"/>
                          <a:gd name="connsiteX1" fmla="*/ 24479 w 111042"/>
                          <a:gd name="connsiteY1" fmla="*/ 8126 h 278921"/>
                          <a:gd name="connsiteX2" fmla="*/ 16192 w 111042"/>
                          <a:gd name="connsiteY2" fmla="*/ 30 h 278921"/>
                          <a:gd name="connsiteX3" fmla="*/ 8954 w 111042"/>
                          <a:gd name="connsiteY3" fmla="*/ 8888 h 278921"/>
                          <a:gd name="connsiteX4" fmla="*/ 7049 w 111042"/>
                          <a:gd name="connsiteY4" fmla="*/ 28319 h 278921"/>
                          <a:gd name="connsiteX5" fmla="*/ 4477 w 111042"/>
                          <a:gd name="connsiteY5" fmla="*/ 62895 h 278921"/>
                          <a:gd name="connsiteX6" fmla="*/ 0 w 111042"/>
                          <a:gd name="connsiteY6" fmla="*/ 145953 h 278921"/>
                          <a:gd name="connsiteX7" fmla="*/ 15050 w 111042"/>
                          <a:gd name="connsiteY7" fmla="*/ 229773 h 278921"/>
                          <a:gd name="connsiteX8" fmla="*/ 55531 w 111042"/>
                          <a:gd name="connsiteY8" fmla="*/ 278922 h 278921"/>
                          <a:gd name="connsiteX9" fmla="*/ 35624 w 111042"/>
                          <a:gd name="connsiteY9" fmla="*/ 66324 h 278921"/>
                          <a:gd name="connsiteX10" fmla="*/ 75057 w 111042"/>
                          <a:gd name="connsiteY10" fmla="*/ 129665 h 278921"/>
                          <a:gd name="connsiteX11" fmla="*/ 94107 w 111042"/>
                          <a:gd name="connsiteY11" fmla="*/ 166622 h 278921"/>
                          <a:gd name="connsiteX12" fmla="*/ 100393 w 111042"/>
                          <a:gd name="connsiteY12" fmla="*/ 196150 h 278921"/>
                          <a:gd name="connsiteX13" fmla="*/ 97155 w 111042"/>
                          <a:gd name="connsiteY13" fmla="*/ 239965 h 278921"/>
                          <a:gd name="connsiteX14" fmla="*/ 110300 w 111042"/>
                          <a:gd name="connsiteY14" fmla="*/ 193483 h 278921"/>
                          <a:gd name="connsiteX15" fmla="*/ 100393 w 111042"/>
                          <a:gd name="connsiteY15" fmla="*/ 132999 h 27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11042" h="278921">
                            <a:moveTo>
                              <a:pt x="100393" y="132999"/>
                            </a:moveTo>
                            <a:cubicBezTo>
                              <a:pt x="59722" y="66038"/>
                              <a:pt x="24765" y="8602"/>
                              <a:pt x="24479" y="8126"/>
                            </a:cubicBezTo>
                            <a:cubicBezTo>
                              <a:pt x="18193" y="220"/>
                              <a:pt x="18193" y="220"/>
                              <a:pt x="16192" y="30"/>
                            </a:cubicBezTo>
                            <a:cubicBezTo>
                              <a:pt x="14383" y="-161"/>
                              <a:pt x="10192" y="316"/>
                              <a:pt x="8954" y="8888"/>
                            </a:cubicBezTo>
                            <a:cubicBezTo>
                              <a:pt x="8668" y="12031"/>
                              <a:pt x="7810" y="18889"/>
                              <a:pt x="7049" y="28319"/>
                            </a:cubicBezTo>
                            <a:cubicBezTo>
                              <a:pt x="6382" y="37844"/>
                              <a:pt x="5429" y="49750"/>
                              <a:pt x="4477" y="62895"/>
                            </a:cubicBezTo>
                            <a:cubicBezTo>
                              <a:pt x="2381" y="89184"/>
                              <a:pt x="381" y="120426"/>
                              <a:pt x="0" y="145953"/>
                            </a:cubicBezTo>
                            <a:cubicBezTo>
                              <a:pt x="286" y="179290"/>
                              <a:pt x="5525" y="207199"/>
                              <a:pt x="15050" y="229773"/>
                            </a:cubicBezTo>
                            <a:cubicBezTo>
                              <a:pt x="25051" y="252442"/>
                              <a:pt x="38481" y="269111"/>
                              <a:pt x="55531" y="278922"/>
                            </a:cubicBezTo>
                            <a:cubicBezTo>
                              <a:pt x="15335" y="226534"/>
                              <a:pt x="26765" y="147001"/>
                              <a:pt x="35624" y="66324"/>
                            </a:cubicBezTo>
                            <a:cubicBezTo>
                              <a:pt x="53435" y="93375"/>
                              <a:pt x="66008" y="113854"/>
                              <a:pt x="75057" y="129665"/>
                            </a:cubicBezTo>
                            <a:cubicBezTo>
                              <a:pt x="84392" y="145572"/>
                              <a:pt x="90297" y="156811"/>
                              <a:pt x="94107" y="166622"/>
                            </a:cubicBezTo>
                            <a:cubicBezTo>
                              <a:pt x="97917" y="176528"/>
                              <a:pt x="100013" y="185196"/>
                              <a:pt x="100393" y="196150"/>
                            </a:cubicBezTo>
                            <a:cubicBezTo>
                              <a:pt x="100489" y="207008"/>
                              <a:pt x="99631" y="220438"/>
                              <a:pt x="97155" y="239965"/>
                            </a:cubicBezTo>
                            <a:cubicBezTo>
                              <a:pt x="102108" y="224344"/>
                              <a:pt x="107823" y="210151"/>
                              <a:pt x="110300" y="193483"/>
                            </a:cubicBezTo>
                            <a:cubicBezTo>
                              <a:pt x="112109" y="176719"/>
                              <a:pt x="111252" y="157573"/>
                              <a:pt x="100393" y="132999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05" name="图形 4">
                        <a:extLst>
                          <a:ext uri="{FF2B5EF4-FFF2-40B4-BE49-F238E27FC236}">
                            <a16:creationId xmlns:a16="http://schemas.microsoft.com/office/drawing/2014/main" id="{9C2FA71D-ABB7-DC41-B272-65E690ED39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6023" y="2193465"/>
                        <a:ext cx="192073" cy="279179"/>
                      </a:xfrm>
                      <a:custGeom>
                        <a:avLst/>
                        <a:gdLst>
                          <a:gd name="connsiteX0" fmla="*/ 187166 w 192073"/>
                          <a:gd name="connsiteY0" fmla="*/ 46 h 279179"/>
                          <a:gd name="connsiteX1" fmla="*/ 177070 w 192073"/>
                          <a:gd name="connsiteY1" fmla="*/ 8618 h 279179"/>
                          <a:gd name="connsiteX2" fmla="*/ 174879 w 192073"/>
                          <a:gd name="connsiteY2" fmla="*/ 11666 h 279179"/>
                          <a:gd name="connsiteX3" fmla="*/ 168688 w 192073"/>
                          <a:gd name="connsiteY3" fmla="*/ 19858 h 279179"/>
                          <a:gd name="connsiteX4" fmla="*/ 144780 w 192073"/>
                          <a:gd name="connsiteY4" fmla="*/ 47766 h 279179"/>
                          <a:gd name="connsiteX5" fmla="*/ 107347 w 192073"/>
                          <a:gd name="connsiteY5" fmla="*/ 84056 h 279179"/>
                          <a:gd name="connsiteX6" fmla="*/ 58388 w 192073"/>
                          <a:gd name="connsiteY6" fmla="*/ 120728 h 279179"/>
                          <a:gd name="connsiteX7" fmla="*/ 18098 w 192073"/>
                          <a:gd name="connsiteY7" fmla="*/ 170543 h 279179"/>
                          <a:gd name="connsiteX8" fmla="*/ 0 w 192073"/>
                          <a:gd name="connsiteY8" fmla="*/ 216644 h 279179"/>
                          <a:gd name="connsiteX9" fmla="*/ 24670 w 192073"/>
                          <a:gd name="connsiteY9" fmla="*/ 178544 h 279179"/>
                          <a:gd name="connsiteX10" fmla="*/ 46292 w 192073"/>
                          <a:gd name="connsiteY10" fmla="*/ 155684 h 279179"/>
                          <a:gd name="connsiteX11" fmla="*/ 82201 w 192073"/>
                          <a:gd name="connsiteY11" fmla="*/ 129872 h 279179"/>
                          <a:gd name="connsiteX12" fmla="*/ 146685 w 192073"/>
                          <a:gd name="connsiteY12" fmla="*/ 77865 h 279179"/>
                          <a:gd name="connsiteX13" fmla="*/ 91059 w 192073"/>
                          <a:gd name="connsiteY13" fmla="*/ 211787 h 279179"/>
                          <a:gd name="connsiteX14" fmla="*/ 71628 w 192073"/>
                          <a:gd name="connsiteY14" fmla="*/ 236456 h 279179"/>
                          <a:gd name="connsiteX15" fmla="*/ 50006 w 192073"/>
                          <a:gd name="connsiteY15" fmla="*/ 255697 h 279179"/>
                          <a:gd name="connsiteX16" fmla="*/ 2572 w 192073"/>
                          <a:gd name="connsiteY16" fmla="*/ 275890 h 279179"/>
                          <a:gd name="connsiteX17" fmla="*/ 59341 w 192073"/>
                          <a:gd name="connsiteY17" fmla="*/ 269413 h 279179"/>
                          <a:gd name="connsiteX18" fmla="*/ 98012 w 192073"/>
                          <a:gd name="connsiteY18" fmla="*/ 241505 h 279179"/>
                          <a:gd name="connsiteX19" fmla="*/ 136684 w 192073"/>
                          <a:gd name="connsiteY19" fmla="*/ 189403 h 279179"/>
                          <a:gd name="connsiteX20" fmla="*/ 176879 w 192073"/>
                          <a:gd name="connsiteY20" fmla="*/ 86723 h 279179"/>
                          <a:gd name="connsiteX21" fmla="*/ 187642 w 192073"/>
                          <a:gd name="connsiteY21" fmla="*/ 40622 h 279179"/>
                          <a:gd name="connsiteX22" fmla="*/ 191929 w 192073"/>
                          <a:gd name="connsiteY22" fmla="*/ 13952 h 279179"/>
                          <a:gd name="connsiteX23" fmla="*/ 187166 w 192073"/>
                          <a:gd name="connsiteY23" fmla="*/ 46 h 2791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192073" h="279179">
                            <a:moveTo>
                              <a:pt x="187166" y="46"/>
                            </a:moveTo>
                            <a:cubicBezTo>
                              <a:pt x="185166" y="-145"/>
                              <a:pt x="185166" y="-145"/>
                              <a:pt x="177070" y="8618"/>
                            </a:cubicBezTo>
                            <a:cubicBezTo>
                              <a:pt x="177070" y="8714"/>
                              <a:pt x="176213" y="9761"/>
                              <a:pt x="174879" y="11666"/>
                            </a:cubicBezTo>
                            <a:cubicBezTo>
                              <a:pt x="173450" y="13571"/>
                              <a:pt x="171450" y="16429"/>
                              <a:pt x="168688" y="19858"/>
                            </a:cubicBezTo>
                            <a:cubicBezTo>
                              <a:pt x="163068" y="26811"/>
                              <a:pt x="154972" y="36527"/>
                              <a:pt x="144780" y="47766"/>
                            </a:cubicBezTo>
                            <a:cubicBezTo>
                              <a:pt x="134493" y="58910"/>
                              <a:pt x="121729" y="71483"/>
                              <a:pt x="107347" y="84056"/>
                            </a:cubicBezTo>
                            <a:cubicBezTo>
                              <a:pt x="92488" y="96534"/>
                              <a:pt x="76486" y="109298"/>
                              <a:pt x="58388" y="120728"/>
                            </a:cubicBezTo>
                            <a:cubicBezTo>
                              <a:pt x="37433" y="139301"/>
                              <a:pt x="25337" y="154922"/>
                              <a:pt x="18098" y="170543"/>
                            </a:cubicBezTo>
                            <a:cubicBezTo>
                              <a:pt x="10192" y="185879"/>
                              <a:pt x="6382" y="201023"/>
                              <a:pt x="0" y="216644"/>
                            </a:cubicBezTo>
                            <a:cubicBezTo>
                              <a:pt x="10763" y="199595"/>
                              <a:pt x="17717" y="187688"/>
                              <a:pt x="24670" y="178544"/>
                            </a:cubicBezTo>
                            <a:cubicBezTo>
                              <a:pt x="31337" y="169305"/>
                              <a:pt x="37529" y="162638"/>
                              <a:pt x="46292" y="155684"/>
                            </a:cubicBezTo>
                            <a:cubicBezTo>
                              <a:pt x="55150" y="148731"/>
                              <a:pt x="66294" y="141397"/>
                              <a:pt x="82201" y="129872"/>
                            </a:cubicBezTo>
                            <a:cubicBezTo>
                              <a:pt x="98298" y="118346"/>
                              <a:pt x="119158" y="102821"/>
                              <a:pt x="146685" y="77865"/>
                            </a:cubicBezTo>
                            <a:cubicBezTo>
                              <a:pt x="134874" y="128062"/>
                              <a:pt x="115824" y="175877"/>
                              <a:pt x="91059" y="211787"/>
                            </a:cubicBezTo>
                            <a:cubicBezTo>
                              <a:pt x="84773" y="220740"/>
                              <a:pt x="78296" y="229027"/>
                              <a:pt x="71628" y="236456"/>
                            </a:cubicBezTo>
                            <a:cubicBezTo>
                              <a:pt x="64579" y="243791"/>
                              <a:pt x="57436" y="250268"/>
                              <a:pt x="50006" y="255697"/>
                            </a:cubicBezTo>
                            <a:cubicBezTo>
                              <a:pt x="35433" y="266746"/>
                              <a:pt x="19336" y="273699"/>
                              <a:pt x="2572" y="275890"/>
                            </a:cubicBezTo>
                            <a:cubicBezTo>
                              <a:pt x="14192" y="280843"/>
                              <a:pt x="35052" y="281319"/>
                              <a:pt x="59341" y="269413"/>
                            </a:cubicBezTo>
                            <a:cubicBezTo>
                              <a:pt x="71342" y="263412"/>
                              <a:pt x="84677" y="254554"/>
                              <a:pt x="98012" y="241505"/>
                            </a:cubicBezTo>
                            <a:cubicBezTo>
                              <a:pt x="110871" y="228360"/>
                              <a:pt x="124873" y="211501"/>
                              <a:pt x="136684" y="189403"/>
                            </a:cubicBezTo>
                            <a:cubicBezTo>
                              <a:pt x="153257" y="160637"/>
                              <a:pt x="167259" y="121204"/>
                              <a:pt x="176879" y="86723"/>
                            </a:cubicBezTo>
                            <a:cubicBezTo>
                              <a:pt x="181547" y="69483"/>
                              <a:pt x="185357" y="53481"/>
                              <a:pt x="187642" y="40622"/>
                            </a:cubicBezTo>
                            <a:cubicBezTo>
                              <a:pt x="190119" y="27859"/>
                              <a:pt x="191643" y="18334"/>
                              <a:pt x="191929" y="13952"/>
                            </a:cubicBezTo>
                            <a:cubicBezTo>
                              <a:pt x="192881" y="1951"/>
                              <a:pt x="188881" y="236"/>
                              <a:pt x="187166" y="46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88" name="图形 4">
                      <a:extLst>
                        <a:ext uri="{FF2B5EF4-FFF2-40B4-BE49-F238E27FC236}">
                          <a16:creationId xmlns:a16="http://schemas.microsoft.com/office/drawing/2014/main" id="{04C00C97-3FC6-6C4B-813F-6F3599A7ED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8127" y="1958412"/>
                      <a:ext cx="303526" cy="312646"/>
                      <a:chOff x="6178127" y="1958412"/>
                      <a:chExt cx="303526" cy="312646"/>
                    </a:xfrm>
                    <a:grpFill/>
                  </p:grpSpPr>
                  <p:sp>
                    <p:nvSpPr>
                      <p:cNvPr id="102" name="图形 4">
                        <a:extLst>
                          <a:ext uri="{FF2B5EF4-FFF2-40B4-BE49-F238E27FC236}">
                            <a16:creationId xmlns:a16="http://schemas.microsoft.com/office/drawing/2014/main" id="{97CA71F4-BB28-9341-9AEC-0B1345686C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8127" y="1995998"/>
                        <a:ext cx="139259" cy="260473"/>
                      </a:xfrm>
                      <a:custGeom>
                        <a:avLst/>
                        <a:gdLst>
                          <a:gd name="connsiteX0" fmla="*/ 116563 w 139259"/>
                          <a:gd name="connsiteY0" fmla="*/ 108835 h 260473"/>
                          <a:gd name="connsiteX1" fmla="*/ 44745 w 139259"/>
                          <a:gd name="connsiteY1" fmla="*/ 35397 h 260473"/>
                          <a:gd name="connsiteX2" fmla="*/ 23123 w 139259"/>
                          <a:gd name="connsiteY2" fmla="*/ 13776 h 260473"/>
                          <a:gd name="connsiteX3" fmla="*/ 15027 w 139259"/>
                          <a:gd name="connsiteY3" fmla="*/ 5775 h 260473"/>
                          <a:gd name="connsiteX4" fmla="*/ 5216 w 139259"/>
                          <a:gd name="connsiteY4" fmla="*/ 60 h 260473"/>
                          <a:gd name="connsiteX5" fmla="*/ 73 w 139259"/>
                          <a:gd name="connsiteY5" fmla="*/ 9966 h 260473"/>
                          <a:gd name="connsiteX6" fmla="*/ 7788 w 139259"/>
                          <a:gd name="connsiteY6" fmla="*/ 61782 h 260473"/>
                          <a:gd name="connsiteX7" fmla="*/ 21218 w 139259"/>
                          <a:gd name="connsiteY7" fmla="*/ 142268 h 260473"/>
                          <a:gd name="connsiteX8" fmla="*/ 34744 w 139259"/>
                          <a:gd name="connsiteY8" fmla="*/ 185988 h 260473"/>
                          <a:gd name="connsiteX9" fmla="*/ 53317 w 139259"/>
                          <a:gd name="connsiteY9" fmla="*/ 220659 h 260473"/>
                          <a:gd name="connsiteX10" fmla="*/ 103038 w 139259"/>
                          <a:gd name="connsiteY10" fmla="*/ 260473 h 260473"/>
                          <a:gd name="connsiteX11" fmla="*/ 38935 w 139259"/>
                          <a:gd name="connsiteY11" fmla="*/ 58257 h 260473"/>
                          <a:gd name="connsiteX12" fmla="*/ 69129 w 139259"/>
                          <a:gd name="connsiteY12" fmla="*/ 87785 h 260473"/>
                          <a:gd name="connsiteX13" fmla="*/ 91132 w 139259"/>
                          <a:gd name="connsiteY13" fmla="*/ 110835 h 260473"/>
                          <a:gd name="connsiteX14" fmla="*/ 117611 w 139259"/>
                          <a:gd name="connsiteY14" fmla="*/ 142839 h 260473"/>
                          <a:gd name="connsiteX15" fmla="*/ 135709 w 139259"/>
                          <a:gd name="connsiteY15" fmla="*/ 213801 h 260473"/>
                          <a:gd name="connsiteX16" fmla="*/ 139042 w 139259"/>
                          <a:gd name="connsiteY16" fmla="*/ 165699 h 260473"/>
                          <a:gd name="connsiteX17" fmla="*/ 116563 w 139259"/>
                          <a:gd name="connsiteY17" fmla="*/ 108835 h 2604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39259" h="260473">
                            <a:moveTo>
                              <a:pt x="116563" y="108835"/>
                            </a:moveTo>
                            <a:cubicBezTo>
                              <a:pt x="88084" y="79689"/>
                              <a:pt x="63223" y="53685"/>
                              <a:pt x="44745" y="35397"/>
                            </a:cubicBezTo>
                            <a:cubicBezTo>
                              <a:pt x="35601" y="26253"/>
                              <a:pt x="28457" y="18824"/>
                              <a:pt x="23123" y="13776"/>
                            </a:cubicBezTo>
                            <a:cubicBezTo>
                              <a:pt x="17980" y="8727"/>
                              <a:pt x="15122" y="5870"/>
                              <a:pt x="15027" y="5775"/>
                            </a:cubicBezTo>
                            <a:cubicBezTo>
                              <a:pt x="7216" y="-226"/>
                              <a:pt x="7216" y="-131"/>
                              <a:pt x="5216" y="60"/>
                            </a:cubicBezTo>
                            <a:cubicBezTo>
                              <a:pt x="3502" y="250"/>
                              <a:pt x="-594" y="1774"/>
                              <a:pt x="73" y="9966"/>
                            </a:cubicBezTo>
                            <a:cubicBezTo>
                              <a:pt x="644" y="15966"/>
                              <a:pt x="4073" y="36350"/>
                              <a:pt x="7788" y="61782"/>
                            </a:cubicBezTo>
                            <a:cubicBezTo>
                              <a:pt x="11788" y="87118"/>
                              <a:pt x="15979" y="117503"/>
                              <a:pt x="21218" y="142268"/>
                            </a:cubicBezTo>
                            <a:cubicBezTo>
                              <a:pt x="25028" y="158365"/>
                              <a:pt x="29029" y="172938"/>
                              <a:pt x="34744" y="185988"/>
                            </a:cubicBezTo>
                            <a:cubicBezTo>
                              <a:pt x="39792" y="199037"/>
                              <a:pt x="46364" y="210657"/>
                              <a:pt x="53317" y="220659"/>
                            </a:cubicBezTo>
                            <a:cubicBezTo>
                              <a:pt x="67033" y="240661"/>
                              <a:pt x="84655" y="254472"/>
                              <a:pt x="103038" y="260473"/>
                            </a:cubicBezTo>
                            <a:cubicBezTo>
                              <a:pt x="53032" y="217420"/>
                              <a:pt x="47698" y="137029"/>
                              <a:pt x="38935" y="58257"/>
                            </a:cubicBezTo>
                            <a:cubicBezTo>
                              <a:pt x="50746" y="69211"/>
                              <a:pt x="60652" y="79022"/>
                              <a:pt x="69129" y="87785"/>
                            </a:cubicBezTo>
                            <a:cubicBezTo>
                              <a:pt x="77797" y="96548"/>
                              <a:pt x="85131" y="104168"/>
                              <a:pt x="91132" y="110835"/>
                            </a:cubicBezTo>
                            <a:cubicBezTo>
                              <a:pt x="103419" y="124266"/>
                              <a:pt x="111896" y="133981"/>
                              <a:pt x="117611" y="142839"/>
                            </a:cubicBezTo>
                            <a:cubicBezTo>
                              <a:pt x="129232" y="160651"/>
                              <a:pt x="132470" y="174653"/>
                              <a:pt x="135709" y="213801"/>
                            </a:cubicBezTo>
                            <a:cubicBezTo>
                              <a:pt x="137614" y="197513"/>
                              <a:pt x="139995" y="182463"/>
                              <a:pt x="139042" y="165699"/>
                            </a:cubicBezTo>
                            <a:cubicBezTo>
                              <a:pt x="137423" y="149126"/>
                              <a:pt x="132184" y="130552"/>
                              <a:pt x="116563" y="108835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03" name="图形 4">
                        <a:extLst>
                          <a:ext uri="{FF2B5EF4-FFF2-40B4-BE49-F238E27FC236}">
                            <a16:creationId xmlns:a16="http://schemas.microsoft.com/office/drawing/2014/main" id="{5B2196CF-F426-004A-9118-3C5B5846FF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5457" y="1958412"/>
                        <a:ext cx="146195" cy="312646"/>
                      </a:xfrm>
                      <a:custGeom>
                        <a:avLst/>
                        <a:gdLst>
                          <a:gd name="connsiteX0" fmla="*/ 135826 w 146195"/>
                          <a:gd name="connsiteY0" fmla="*/ 22 h 312646"/>
                          <a:gd name="connsiteX1" fmla="*/ 127921 w 146195"/>
                          <a:gd name="connsiteY1" fmla="*/ 10976 h 312646"/>
                          <a:gd name="connsiteX2" fmla="*/ 122301 w 146195"/>
                          <a:gd name="connsiteY2" fmla="*/ 24216 h 312646"/>
                          <a:gd name="connsiteX3" fmla="*/ 105442 w 146195"/>
                          <a:gd name="connsiteY3" fmla="*/ 57458 h 312646"/>
                          <a:gd name="connsiteX4" fmla="*/ 37243 w 146195"/>
                          <a:gd name="connsiteY4" fmla="*/ 148422 h 312646"/>
                          <a:gd name="connsiteX5" fmla="*/ 8287 w 146195"/>
                          <a:gd name="connsiteY5" fmla="*/ 205762 h 312646"/>
                          <a:gd name="connsiteX6" fmla="*/ 0 w 146195"/>
                          <a:gd name="connsiteY6" fmla="*/ 254530 h 312646"/>
                          <a:gd name="connsiteX7" fmla="*/ 32861 w 146195"/>
                          <a:gd name="connsiteY7" fmla="*/ 185284 h 312646"/>
                          <a:gd name="connsiteX8" fmla="*/ 62484 w 146195"/>
                          <a:gd name="connsiteY8" fmla="*/ 152327 h 312646"/>
                          <a:gd name="connsiteX9" fmla="*/ 85249 w 146195"/>
                          <a:gd name="connsiteY9" fmla="*/ 125657 h 312646"/>
                          <a:gd name="connsiteX10" fmla="*/ 114205 w 146195"/>
                          <a:gd name="connsiteY10" fmla="*/ 86890 h 312646"/>
                          <a:gd name="connsiteX11" fmla="*/ 88297 w 146195"/>
                          <a:gd name="connsiteY11" fmla="*/ 231004 h 312646"/>
                          <a:gd name="connsiteX12" fmla="*/ 57245 w 146195"/>
                          <a:gd name="connsiteY12" fmla="*/ 282534 h 312646"/>
                          <a:gd name="connsiteX13" fmla="*/ 14954 w 146195"/>
                          <a:gd name="connsiteY13" fmla="*/ 311966 h 312646"/>
                          <a:gd name="connsiteX14" fmla="*/ 69056 w 146195"/>
                          <a:gd name="connsiteY14" fmla="*/ 293964 h 312646"/>
                          <a:gd name="connsiteX15" fmla="*/ 128302 w 146195"/>
                          <a:gd name="connsiteY15" fmla="*/ 199381 h 312646"/>
                          <a:gd name="connsiteX16" fmla="*/ 145542 w 146195"/>
                          <a:gd name="connsiteY16" fmla="*/ 88891 h 312646"/>
                          <a:gd name="connsiteX17" fmla="*/ 143637 w 146195"/>
                          <a:gd name="connsiteY17" fmla="*/ 12786 h 312646"/>
                          <a:gd name="connsiteX18" fmla="*/ 135826 w 146195"/>
                          <a:gd name="connsiteY18" fmla="*/ 22 h 3126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146195" h="312646">
                            <a:moveTo>
                              <a:pt x="135826" y="22"/>
                            </a:moveTo>
                            <a:cubicBezTo>
                              <a:pt x="133826" y="308"/>
                              <a:pt x="133826" y="308"/>
                              <a:pt x="127921" y="10976"/>
                            </a:cubicBezTo>
                            <a:cubicBezTo>
                              <a:pt x="127825" y="11167"/>
                              <a:pt x="125825" y="15834"/>
                              <a:pt x="122301" y="24216"/>
                            </a:cubicBezTo>
                            <a:cubicBezTo>
                              <a:pt x="118777" y="32503"/>
                              <a:pt x="112967" y="44028"/>
                              <a:pt x="105442" y="57458"/>
                            </a:cubicBezTo>
                            <a:cubicBezTo>
                              <a:pt x="90583" y="84414"/>
                              <a:pt x="67151" y="118418"/>
                              <a:pt x="37243" y="148422"/>
                            </a:cubicBezTo>
                            <a:cubicBezTo>
                              <a:pt x="20479" y="171091"/>
                              <a:pt x="12383" y="188903"/>
                              <a:pt x="8287" y="205762"/>
                            </a:cubicBezTo>
                            <a:cubicBezTo>
                              <a:pt x="3620" y="222431"/>
                              <a:pt x="3334" y="238052"/>
                              <a:pt x="0" y="254530"/>
                            </a:cubicBezTo>
                            <a:cubicBezTo>
                              <a:pt x="14002" y="216621"/>
                              <a:pt x="18574" y="202524"/>
                              <a:pt x="32861" y="185284"/>
                            </a:cubicBezTo>
                            <a:cubicBezTo>
                              <a:pt x="40100" y="176616"/>
                              <a:pt x="49149" y="166996"/>
                              <a:pt x="62484" y="152327"/>
                            </a:cubicBezTo>
                            <a:cubicBezTo>
                              <a:pt x="69247" y="144993"/>
                              <a:pt x="76676" y="136325"/>
                              <a:pt x="85249" y="125657"/>
                            </a:cubicBezTo>
                            <a:cubicBezTo>
                              <a:pt x="93917" y="114989"/>
                              <a:pt x="103632" y="102416"/>
                              <a:pt x="114205" y="86890"/>
                            </a:cubicBezTo>
                            <a:cubicBezTo>
                              <a:pt x="113633" y="139373"/>
                              <a:pt x="105156" y="190618"/>
                              <a:pt x="88297" y="231004"/>
                            </a:cubicBezTo>
                            <a:cubicBezTo>
                              <a:pt x="80105" y="251292"/>
                              <a:pt x="69247" y="268723"/>
                              <a:pt x="57245" y="282534"/>
                            </a:cubicBezTo>
                            <a:cubicBezTo>
                              <a:pt x="44672" y="296250"/>
                              <a:pt x="30861" y="306442"/>
                              <a:pt x="14954" y="311966"/>
                            </a:cubicBezTo>
                            <a:cubicBezTo>
                              <a:pt x="27622" y="314443"/>
                              <a:pt x="47434" y="310537"/>
                              <a:pt x="69056" y="293964"/>
                            </a:cubicBezTo>
                            <a:cubicBezTo>
                              <a:pt x="90583" y="277390"/>
                              <a:pt x="113443" y="247863"/>
                              <a:pt x="128302" y="199381"/>
                            </a:cubicBezTo>
                            <a:cubicBezTo>
                              <a:pt x="138303" y="167567"/>
                              <a:pt x="144113" y="125467"/>
                              <a:pt x="145542" y="88891"/>
                            </a:cubicBezTo>
                            <a:cubicBezTo>
                              <a:pt x="147352" y="52410"/>
                              <a:pt x="144970" y="21549"/>
                              <a:pt x="143637" y="12786"/>
                            </a:cubicBezTo>
                            <a:cubicBezTo>
                              <a:pt x="141923" y="594"/>
                              <a:pt x="137636" y="-168"/>
                              <a:pt x="135826" y="22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89" name="图形 4">
                      <a:extLst>
                        <a:ext uri="{FF2B5EF4-FFF2-40B4-BE49-F238E27FC236}">
                          <a16:creationId xmlns:a16="http://schemas.microsoft.com/office/drawing/2014/main" id="{83501939-725E-4C44-9246-F1FAAE72A2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37321" y="1720777"/>
                      <a:ext cx="316000" cy="341956"/>
                      <a:chOff x="6137321" y="1720777"/>
                      <a:chExt cx="316000" cy="341956"/>
                    </a:xfrm>
                    <a:grpFill/>
                  </p:grpSpPr>
                  <p:sp>
                    <p:nvSpPr>
                      <p:cNvPr id="100" name="图形 4">
                        <a:extLst>
                          <a:ext uri="{FF2B5EF4-FFF2-40B4-BE49-F238E27FC236}">
                            <a16:creationId xmlns:a16="http://schemas.microsoft.com/office/drawing/2014/main" id="{CE097F3D-E47C-CD40-9ADE-6D0086582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37321" y="1844107"/>
                        <a:ext cx="182515" cy="218626"/>
                      </a:xfrm>
                      <a:custGeom>
                        <a:avLst/>
                        <a:gdLst>
                          <a:gd name="connsiteX0" fmla="*/ 138700 w 182515"/>
                          <a:gd name="connsiteY0" fmla="*/ 69274 h 218626"/>
                          <a:gd name="connsiteX1" fmla="*/ 50594 w 182515"/>
                          <a:gd name="connsiteY1" fmla="*/ 20030 h 218626"/>
                          <a:gd name="connsiteX2" fmla="*/ 24114 w 182515"/>
                          <a:gd name="connsiteY2" fmla="*/ 6981 h 218626"/>
                          <a:gd name="connsiteX3" fmla="*/ 14209 w 182515"/>
                          <a:gd name="connsiteY3" fmla="*/ 2409 h 218626"/>
                          <a:gd name="connsiteX4" fmla="*/ 3255 w 182515"/>
                          <a:gd name="connsiteY4" fmla="*/ 504 h 218626"/>
                          <a:gd name="connsiteX5" fmla="*/ 1159 w 182515"/>
                          <a:gd name="connsiteY5" fmla="*/ 10791 h 218626"/>
                          <a:gd name="connsiteX6" fmla="*/ 22019 w 182515"/>
                          <a:gd name="connsiteY6" fmla="*/ 54510 h 218626"/>
                          <a:gd name="connsiteX7" fmla="*/ 54690 w 182515"/>
                          <a:gd name="connsiteY7" fmla="*/ 124614 h 218626"/>
                          <a:gd name="connsiteX8" fmla="*/ 161179 w 182515"/>
                          <a:gd name="connsiteY8" fmla="*/ 218626 h 218626"/>
                          <a:gd name="connsiteX9" fmla="*/ 95171 w 182515"/>
                          <a:gd name="connsiteY9" fmla="*/ 145188 h 218626"/>
                          <a:gd name="connsiteX10" fmla="*/ 50975 w 182515"/>
                          <a:gd name="connsiteY10" fmla="*/ 42795 h 218626"/>
                          <a:gd name="connsiteX11" fmla="*/ 87742 w 182515"/>
                          <a:gd name="connsiteY11" fmla="*/ 61845 h 218626"/>
                          <a:gd name="connsiteX12" fmla="*/ 114697 w 182515"/>
                          <a:gd name="connsiteY12" fmla="*/ 77847 h 218626"/>
                          <a:gd name="connsiteX13" fmla="*/ 148225 w 182515"/>
                          <a:gd name="connsiteY13" fmla="*/ 101754 h 218626"/>
                          <a:gd name="connsiteX14" fmla="*/ 182515 w 182515"/>
                          <a:gd name="connsiteY14" fmla="*/ 166048 h 218626"/>
                          <a:gd name="connsiteX15" fmla="*/ 179563 w 182515"/>
                          <a:gd name="connsiteY15" fmla="*/ 142236 h 218626"/>
                          <a:gd name="connsiteX16" fmla="*/ 174324 w 182515"/>
                          <a:gd name="connsiteY16" fmla="*/ 118614 h 218626"/>
                          <a:gd name="connsiteX17" fmla="*/ 138700 w 182515"/>
                          <a:gd name="connsiteY17" fmla="*/ 69274 h 218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82515" h="218626">
                            <a:moveTo>
                              <a:pt x="138700" y="69274"/>
                            </a:moveTo>
                            <a:cubicBezTo>
                              <a:pt x="104220" y="48605"/>
                              <a:pt x="72501" y="31555"/>
                              <a:pt x="50594" y="20030"/>
                            </a:cubicBezTo>
                            <a:cubicBezTo>
                              <a:pt x="39545" y="14601"/>
                              <a:pt x="30401" y="10124"/>
                              <a:pt x="24114" y="6981"/>
                            </a:cubicBezTo>
                            <a:cubicBezTo>
                              <a:pt x="17828" y="4028"/>
                              <a:pt x="14304" y="2409"/>
                              <a:pt x="14209" y="2409"/>
                            </a:cubicBezTo>
                            <a:cubicBezTo>
                              <a:pt x="5064" y="-354"/>
                              <a:pt x="5064" y="-354"/>
                              <a:pt x="3255" y="504"/>
                            </a:cubicBezTo>
                            <a:cubicBezTo>
                              <a:pt x="1635" y="1266"/>
                              <a:pt x="-1794" y="3837"/>
                              <a:pt x="1159" y="10791"/>
                            </a:cubicBezTo>
                            <a:cubicBezTo>
                              <a:pt x="3350" y="15839"/>
                              <a:pt x="11637" y="32889"/>
                              <a:pt x="22019" y="54510"/>
                            </a:cubicBezTo>
                            <a:cubicBezTo>
                              <a:pt x="32116" y="76227"/>
                              <a:pt x="43355" y="102993"/>
                              <a:pt x="54690" y="124614"/>
                            </a:cubicBezTo>
                            <a:cubicBezTo>
                              <a:pt x="83265" y="180717"/>
                              <a:pt x="121936" y="214816"/>
                              <a:pt x="161179" y="218626"/>
                            </a:cubicBezTo>
                            <a:cubicBezTo>
                              <a:pt x="131652" y="203481"/>
                              <a:pt x="111935" y="176526"/>
                              <a:pt x="95171" y="145188"/>
                            </a:cubicBezTo>
                            <a:cubicBezTo>
                              <a:pt x="78502" y="113851"/>
                              <a:pt x="65453" y="77561"/>
                              <a:pt x="50975" y="42795"/>
                            </a:cubicBezTo>
                            <a:cubicBezTo>
                              <a:pt x="64977" y="49557"/>
                              <a:pt x="76978" y="56130"/>
                              <a:pt x="87742" y="61845"/>
                            </a:cubicBezTo>
                            <a:cubicBezTo>
                              <a:pt x="98029" y="67845"/>
                              <a:pt x="106982" y="73084"/>
                              <a:pt x="114697" y="77847"/>
                            </a:cubicBezTo>
                            <a:cubicBezTo>
                              <a:pt x="130128" y="87372"/>
                              <a:pt x="140129" y="94801"/>
                              <a:pt x="148225" y="101754"/>
                            </a:cubicBezTo>
                            <a:cubicBezTo>
                              <a:pt x="163751" y="116042"/>
                              <a:pt x="170228" y="128805"/>
                              <a:pt x="182515" y="166048"/>
                            </a:cubicBezTo>
                            <a:cubicBezTo>
                              <a:pt x="181467" y="157952"/>
                              <a:pt x="180515" y="150141"/>
                              <a:pt x="179563" y="142236"/>
                            </a:cubicBezTo>
                            <a:cubicBezTo>
                              <a:pt x="178610" y="134425"/>
                              <a:pt x="177086" y="126615"/>
                              <a:pt x="174324" y="118614"/>
                            </a:cubicBezTo>
                            <a:cubicBezTo>
                              <a:pt x="169180" y="102612"/>
                              <a:pt x="159179" y="86038"/>
                              <a:pt x="138700" y="69274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101" name="图形 4">
                        <a:extLst>
                          <a:ext uri="{FF2B5EF4-FFF2-40B4-BE49-F238E27FC236}">
                            <a16:creationId xmlns:a16="http://schemas.microsoft.com/office/drawing/2014/main" id="{3A32914A-F9BC-654F-AE0B-9715C52EB6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8029" y="1720777"/>
                        <a:ext cx="115292" cy="340241"/>
                      </a:xfrm>
                      <a:custGeom>
                        <a:avLst/>
                        <a:gdLst>
                          <a:gd name="connsiteX0" fmla="*/ 65437 w 115292"/>
                          <a:gd name="connsiteY0" fmla="*/ 295 h 340241"/>
                          <a:gd name="connsiteX1" fmla="*/ 61531 w 115292"/>
                          <a:gd name="connsiteY1" fmla="*/ 13630 h 340241"/>
                          <a:gd name="connsiteX2" fmla="*/ 61341 w 115292"/>
                          <a:gd name="connsiteY2" fmla="*/ 17630 h 340241"/>
                          <a:gd name="connsiteX3" fmla="*/ 60484 w 115292"/>
                          <a:gd name="connsiteY3" fmla="*/ 28489 h 340241"/>
                          <a:gd name="connsiteX4" fmla="*/ 54578 w 115292"/>
                          <a:gd name="connsiteY4" fmla="*/ 66493 h 340241"/>
                          <a:gd name="connsiteX5" fmla="*/ 13906 w 115292"/>
                          <a:gd name="connsiteY5" fmla="*/ 174697 h 340241"/>
                          <a:gd name="connsiteX6" fmla="*/ 0 w 115292"/>
                          <a:gd name="connsiteY6" fmla="*/ 237848 h 340241"/>
                          <a:gd name="connsiteX7" fmla="*/ 1429 w 115292"/>
                          <a:gd name="connsiteY7" fmla="*/ 262804 h 340241"/>
                          <a:gd name="connsiteX8" fmla="*/ 3619 w 115292"/>
                          <a:gd name="connsiteY8" fmla="*/ 287378 h 340241"/>
                          <a:gd name="connsiteX9" fmla="*/ 19050 w 115292"/>
                          <a:gd name="connsiteY9" fmla="*/ 211940 h 340241"/>
                          <a:gd name="connsiteX10" fmla="*/ 39338 w 115292"/>
                          <a:gd name="connsiteY10" fmla="*/ 172126 h 340241"/>
                          <a:gd name="connsiteX11" fmla="*/ 54388 w 115292"/>
                          <a:gd name="connsiteY11" fmla="*/ 139836 h 340241"/>
                          <a:gd name="connsiteX12" fmla="*/ 71438 w 115292"/>
                          <a:gd name="connsiteY12" fmla="*/ 93544 h 340241"/>
                          <a:gd name="connsiteX13" fmla="*/ 83915 w 115292"/>
                          <a:gd name="connsiteY13" fmla="*/ 243563 h 340241"/>
                          <a:gd name="connsiteX14" fmla="*/ 30956 w 115292"/>
                          <a:gd name="connsiteY14" fmla="*/ 340242 h 340241"/>
                          <a:gd name="connsiteX15" fmla="*/ 79819 w 115292"/>
                          <a:gd name="connsiteY15" fmla="*/ 310429 h 340241"/>
                          <a:gd name="connsiteX16" fmla="*/ 115062 w 115292"/>
                          <a:gd name="connsiteY16" fmla="*/ 202415 h 340241"/>
                          <a:gd name="connsiteX17" fmla="*/ 102203 w 115292"/>
                          <a:gd name="connsiteY17" fmla="*/ 86972 h 340241"/>
                          <a:gd name="connsiteX18" fmla="*/ 77152 w 115292"/>
                          <a:gd name="connsiteY18" fmla="*/ 10963 h 340241"/>
                          <a:gd name="connsiteX19" fmla="*/ 65437 w 115292"/>
                          <a:gd name="connsiteY19" fmla="*/ 295 h 3402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115292" h="340241">
                            <a:moveTo>
                              <a:pt x="65437" y="295"/>
                            </a:moveTo>
                            <a:cubicBezTo>
                              <a:pt x="63627" y="1152"/>
                              <a:pt x="63627" y="1247"/>
                              <a:pt x="61531" y="13630"/>
                            </a:cubicBezTo>
                            <a:cubicBezTo>
                              <a:pt x="61531" y="13725"/>
                              <a:pt x="61436" y="15058"/>
                              <a:pt x="61341" y="17630"/>
                            </a:cubicBezTo>
                            <a:cubicBezTo>
                              <a:pt x="61150" y="20202"/>
                              <a:pt x="61055" y="23821"/>
                              <a:pt x="60484" y="28489"/>
                            </a:cubicBezTo>
                            <a:cubicBezTo>
                              <a:pt x="59341" y="37823"/>
                              <a:pt x="57531" y="51063"/>
                              <a:pt x="54578" y="66493"/>
                            </a:cubicBezTo>
                            <a:cubicBezTo>
                              <a:pt x="47720" y="97640"/>
                              <a:pt x="35719" y="137455"/>
                              <a:pt x="13906" y="174697"/>
                            </a:cubicBezTo>
                            <a:cubicBezTo>
                              <a:pt x="3524" y="201177"/>
                              <a:pt x="286" y="220417"/>
                              <a:pt x="0" y="237848"/>
                            </a:cubicBezTo>
                            <a:cubicBezTo>
                              <a:pt x="0" y="246516"/>
                              <a:pt x="762" y="254612"/>
                              <a:pt x="1429" y="262804"/>
                            </a:cubicBezTo>
                            <a:cubicBezTo>
                              <a:pt x="2096" y="270900"/>
                              <a:pt x="3429" y="278996"/>
                              <a:pt x="3619" y="287378"/>
                            </a:cubicBezTo>
                            <a:cubicBezTo>
                              <a:pt x="8382" y="247183"/>
                              <a:pt x="9334" y="232324"/>
                              <a:pt x="19050" y="211940"/>
                            </a:cubicBezTo>
                            <a:cubicBezTo>
                              <a:pt x="23527" y="201748"/>
                              <a:pt x="30480" y="189937"/>
                              <a:pt x="39338" y="172126"/>
                            </a:cubicBezTo>
                            <a:cubicBezTo>
                              <a:pt x="43720" y="163172"/>
                              <a:pt x="48768" y="152695"/>
                              <a:pt x="54388" y="139836"/>
                            </a:cubicBezTo>
                            <a:cubicBezTo>
                              <a:pt x="59531" y="127072"/>
                              <a:pt x="65532" y="111928"/>
                              <a:pt x="71438" y="93544"/>
                            </a:cubicBezTo>
                            <a:cubicBezTo>
                              <a:pt x="86201" y="146122"/>
                              <a:pt x="90583" y="199462"/>
                              <a:pt x="83915" y="243563"/>
                            </a:cubicBezTo>
                            <a:cubicBezTo>
                              <a:pt x="77343" y="287759"/>
                              <a:pt x="59246" y="322335"/>
                              <a:pt x="30956" y="340242"/>
                            </a:cubicBezTo>
                            <a:cubicBezTo>
                              <a:pt x="43720" y="339861"/>
                              <a:pt x="62293" y="331669"/>
                              <a:pt x="79819" y="310429"/>
                            </a:cubicBezTo>
                            <a:cubicBezTo>
                              <a:pt x="96488" y="289188"/>
                              <a:pt x="112966" y="254612"/>
                              <a:pt x="115062" y="202415"/>
                            </a:cubicBezTo>
                            <a:cubicBezTo>
                              <a:pt x="116491" y="168125"/>
                              <a:pt x="111157" y="124215"/>
                              <a:pt x="102203" y="86972"/>
                            </a:cubicBezTo>
                            <a:cubicBezTo>
                              <a:pt x="93059" y="49729"/>
                              <a:pt x="81248" y="19345"/>
                              <a:pt x="77152" y="10963"/>
                            </a:cubicBezTo>
                            <a:cubicBezTo>
                              <a:pt x="71438" y="-944"/>
                              <a:pt x="67056" y="-372"/>
                              <a:pt x="65437" y="295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0" name="图形 4">
                      <a:extLst>
                        <a:ext uri="{FF2B5EF4-FFF2-40B4-BE49-F238E27FC236}">
                          <a16:creationId xmlns:a16="http://schemas.microsoft.com/office/drawing/2014/main" id="{FCCF4F53-4AFC-DD4B-BBD5-6AA607D737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75452" y="1542746"/>
                      <a:ext cx="305554" cy="335649"/>
                      <a:chOff x="6075452" y="1542746"/>
                      <a:chExt cx="305554" cy="335649"/>
                    </a:xfrm>
                    <a:grpFill/>
                  </p:grpSpPr>
                  <p:sp>
                    <p:nvSpPr>
                      <p:cNvPr id="98" name="图形 4">
                        <a:extLst>
                          <a:ext uri="{FF2B5EF4-FFF2-40B4-BE49-F238E27FC236}">
                            <a16:creationId xmlns:a16="http://schemas.microsoft.com/office/drawing/2014/main" id="{7DBD4F6B-8043-B44B-9454-9994AEFD56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5452" y="1731073"/>
                        <a:ext cx="205236" cy="147322"/>
                      </a:xfrm>
                      <a:custGeom>
                        <a:avLst/>
                        <a:gdLst>
                          <a:gd name="connsiteX0" fmla="*/ 140181 w 205236"/>
                          <a:gd name="connsiteY0" fmla="*/ 19907 h 147322"/>
                          <a:gd name="connsiteX1" fmla="*/ 89222 w 205236"/>
                          <a:gd name="connsiteY1" fmla="*/ 9620 h 147322"/>
                          <a:gd name="connsiteX2" fmla="*/ 48550 w 205236"/>
                          <a:gd name="connsiteY2" fmla="*/ 3524 h 147322"/>
                          <a:gd name="connsiteX3" fmla="*/ 21785 w 205236"/>
                          <a:gd name="connsiteY3" fmla="*/ 667 h 147322"/>
                          <a:gd name="connsiteX4" fmla="*/ 11689 w 205236"/>
                          <a:gd name="connsiteY4" fmla="*/ 0 h 147322"/>
                          <a:gd name="connsiteX5" fmla="*/ 1592 w 205236"/>
                          <a:gd name="connsiteY5" fmla="*/ 1905 h 147322"/>
                          <a:gd name="connsiteX6" fmla="*/ 2735 w 205236"/>
                          <a:gd name="connsiteY6" fmla="*/ 11335 h 147322"/>
                          <a:gd name="connsiteX7" fmla="*/ 13594 w 205236"/>
                          <a:gd name="connsiteY7" fmla="*/ 22289 h 147322"/>
                          <a:gd name="connsiteX8" fmla="*/ 22642 w 205236"/>
                          <a:gd name="connsiteY8" fmla="*/ 31051 h 147322"/>
                          <a:gd name="connsiteX9" fmla="*/ 33120 w 205236"/>
                          <a:gd name="connsiteY9" fmla="*/ 41719 h 147322"/>
                          <a:gd name="connsiteX10" fmla="*/ 80269 w 205236"/>
                          <a:gd name="connsiteY10" fmla="*/ 91440 h 147322"/>
                          <a:gd name="connsiteX11" fmla="*/ 95318 w 205236"/>
                          <a:gd name="connsiteY11" fmla="*/ 105537 h 147322"/>
                          <a:gd name="connsiteX12" fmla="*/ 110463 w 205236"/>
                          <a:gd name="connsiteY12" fmla="*/ 117729 h 147322"/>
                          <a:gd name="connsiteX13" fmla="*/ 125798 w 205236"/>
                          <a:gd name="connsiteY13" fmla="*/ 127826 h 147322"/>
                          <a:gd name="connsiteX14" fmla="*/ 140848 w 205236"/>
                          <a:gd name="connsiteY14" fmla="*/ 136112 h 147322"/>
                          <a:gd name="connsiteX15" fmla="*/ 199045 w 205236"/>
                          <a:gd name="connsiteY15" fmla="*/ 146304 h 147322"/>
                          <a:gd name="connsiteX16" fmla="*/ 177614 w 205236"/>
                          <a:gd name="connsiteY16" fmla="*/ 139160 h 147322"/>
                          <a:gd name="connsiteX17" fmla="*/ 157612 w 205236"/>
                          <a:gd name="connsiteY17" fmla="*/ 128302 h 147322"/>
                          <a:gd name="connsiteX18" fmla="*/ 121702 w 205236"/>
                          <a:gd name="connsiteY18" fmla="*/ 98107 h 147322"/>
                          <a:gd name="connsiteX19" fmla="*/ 55408 w 205236"/>
                          <a:gd name="connsiteY19" fmla="*/ 22765 h 147322"/>
                          <a:gd name="connsiteX20" fmla="*/ 121321 w 205236"/>
                          <a:gd name="connsiteY20" fmla="*/ 34099 h 147322"/>
                          <a:gd name="connsiteX21" fmla="*/ 157612 w 205236"/>
                          <a:gd name="connsiteY21" fmla="*/ 45625 h 147322"/>
                          <a:gd name="connsiteX22" fmla="*/ 180281 w 205236"/>
                          <a:gd name="connsiteY22" fmla="*/ 61531 h 147322"/>
                          <a:gd name="connsiteX23" fmla="*/ 191711 w 205236"/>
                          <a:gd name="connsiteY23" fmla="*/ 74581 h 147322"/>
                          <a:gd name="connsiteX24" fmla="*/ 205237 w 205236"/>
                          <a:gd name="connsiteY24" fmla="*/ 93726 h 147322"/>
                          <a:gd name="connsiteX25" fmla="*/ 196474 w 205236"/>
                          <a:gd name="connsiteY25" fmla="*/ 73152 h 147322"/>
                          <a:gd name="connsiteX26" fmla="*/ 185425 w 205236"/>
                          <a:gd name="connsiteY26" fmla="*/ 53530 h 147322"/>
                          <a:gd name="connsiteX27" fmla="*/ 167994 w 205236"/>
                          <a:gd name="connsiteY27" fmla="*/ 35242 h 147322"/>
                          <a:gd name="connsiteX28" fmla="*/ 155802 w 205236"/>
                          <a:gd name="connsiteY28" fmla="*/ 26956 h 147322"/>
                          <a:gd name="connsiteX29" fmla="*/ 140181 w 205236"/>
                          <a:gd name="connsiteY29" fmla="*/ 19907 h 1473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205236" h="147322">
                            <a:moveTo>
                              <a:pt x="140181" y="19907"/>
                            </a:moveTo>
                            <a:cubicBezTo>
                              <a:pt x="122083" y="15716"/>
                              <a:pt x="104462" y="12573"/>
                              <a:pt x="89222" y="9620"/>
                            </a:cubicBezTo>
                            <a:cubicBezTo>
                              <a:pt x="73601" y="7048"/>
                              <a:pt x="59980" y="4953"/>
                              <a:pt x="48550" y="3524"/>
                            </a:cubicBezTo>
                            <a:cubicBezTo>
                              <a:pt x="37311" y="2286"/>
                              <a:pt x="28167" y="1333"/>
                              <a:pt x="21785" y="667"/>
                            </a:cubicBezTo>
                            <a:cubicBezTo>
                              <a:pt x="15403" y="286"/>
                              <a:pt x="11879" y="0"/>
                              <a:pt x="11689" y="0"/>
                            </a:cubicBezTo>
                            <a:cubicBezTo>
                              <a:pt x="2926" y="571"/>
                              <a:pt x="2926" y="667"/>
                              <a:pt x="1592" y="1905"/>
                            </a:cubicBezTo>
                            <a:cubicBezTo>
                              <a:pt x="449" y="3048"/>
                              <a:pt x="-1837" y="6382"/>
                              <a:pt x="2735" y="11335"/>
                            </a:cubicBezTo>
                            <a:cubicBezTo>
                              <a:pt x="4545" y="13049"/>
                              <a:pt x="8355" y="16954"/>
                              <a:pt x="13594" y="22289"/>
                            </a:cubicBezTo>
                            <a:cubicBezTo>
                              <a:pt x="16165" y="24955"/>
                              <a:pt x="19499" y="27718"/>
                              <a:pt x="22642" y="31051"/>
                            </a:cubicBezTo>
                            <a:cubicBezTo>
                              <a:pt x="25786" y="34480"/>
                              <a:pt x="29310" y="38005"/>
                              <a:pt x="33120" y="41719"/>
                            </a:cubicBezTo>
                            <a:cubicBezTo>
                              <a:pt x="47788" y="56959"/>
                              <a:pt x="64933" y="75914"/>
                              <a:pt x="80269" y="91440"/>
                            </a:cubicBezTo>
                            <a:cubicBezTo>
                              <a:pt x="85412" y="96298"/>
                              <a:pt x="90079" y="101251"/>
                              <a:pt x="95318" y="105537"/>
                            </a:cubicBezTo>
                            <a:cubicBezTo>
                              <a:pt x="100557" y="109823"/>
                              <a:pt x="105510" y="113919"/>
                              <a:pt x="110463" y="117729"/>
                            </a:cubicBezTo>
                            <a:cubicBezTo>
                              <a:pt x="115511" y="121444"/>
                              <a:pt x="120655" y="124873"/>
                              <a:pt x="125798" y="127826"/>
                            </a:cubicBezTo>
                            <a:cubicBezTo>
                              <a:pt x="130751" y="130969"/>
                              <a:pt x="135799" y="133731"/>
                              <a:pt x="140848" y="136112"/>
                            </a:cubicBezTo>
                            <a:cubicBezTo>
                              <a:pt x="161231" y="145447"/>
                              <a:pt x="180948" y="149352"/>
                              <a:pt x="199045" y="146304"/>
                            </a:cubicBezTo>
                            <a:cubicBezTo>
                              <a:pt x="191521" y="144685"/>
                              <a:pt x="184377" y="142303"/>
                              <a:pt x="177614" y="139160"/>
                            </a:cubicBezTo>
                            <a:cubicBezTo>
                              <a:pt x="170661" y="136112"/>
                              <a:pt x="163898" y="132493"/>
                              <a:pt x="157612" y="128302"/>
                            </a:cubicBezTo>
                            <a:cubicBezTo>
                              <a:pt x="145134" y="119824"/>
                              <a:pt x="132942" y="109633"/>
                              <a:pt x="121702" y="98107"/>
                            </a:cubicBezTo>
                            <a:cubicBezTo>
                              <a:pt x="99033" y="75152"/>
                              <a:pt x="77697" y="48101"/>
                              <a:pt x="55408" y="22765"/>
                            </a:cubicBezTo>
                            <a:cubicBezTo>
                              <a:pt x="83888" y="25717"/>
                              <a:pt x="105224" y="30194"/>
                              <a:pt x="121321" y="34099"/>
                            </a:cubicBezTo>
                            <a:cubicBezTo>
                              <a:pt x="137800" y="37909"/>
                              <a:pt x="148658" y="41719"/>
                              <a:pt x="157612" y="45625"/>
                            </a:cubicBezTo>
                            <a:cubicBezTo>
                              <a:pt x="166756" y="49625"/>
                              <a:pt x="173328" y="54292"/>
                              <a:pt x="180281" y="61531"/>
                            </a:cubicBezTo>
                            <a:cubicBezTo>
                              <a:pt x="183805" y="65151"/>
                              <a:pt x="187615" y="69342"/>
                              <a:pt x="191711" y="74581"/>
                            </a:cubicBezTo>
                            <a:cubicBezTo>
                              <a:pt x="195616" y="79915"/>
                              <a:pt x="199998" y="86201"/>
                              <a:pt x="205237" y="93726"/>
                            </a:cubicBezTo>
                            <a:cubicBezTo>
                              <a:pt x="202093" y="86773"/>
                              <a:pt x="199426" y="79915"/>
                              <a:pt x="196474" y="73152"/>
                            </a:cubicBezTo>
                            <a:cubicBezTo>
                              <a:pt x="193521" y="66389"/>
                              <a:pt x="189806" y="59912"/>
                              <a:pt x="185425" y="53530"/>
                            </a:cubicBezTo>
                            <a:cubicBezTo>
                              <a:pt x="181138" y="47053"/>
                              <a:pt x="175328" y="40957"/>
                              <a:pt x="167994" y="35242"/>
                            </a:cubicBezTo>
                            <a:cubicBezTo>
                              <a:pt x="164374" y="32385"/>
                              <a:pt x="160279" y="29623"/>
                              <a:pt x="155802" y="26956"/>
                            </a:cubicBezTo>
                            <a:cubicBezTo>
                              <a:pt x="151135" y="24479"/>
                              <a:pt x="145896" y="22098"/>
                              <a:pt x="140181" y="19907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99" name="图形 4">
                        <a:extLst>
                          <a:ext uri="{FF2B5EF4-FFF2-40B4-BE49-F238E27FC236}">
                            <a16:creationId xmlns:a16="http://schemas.microsoft.com/office/drawing/2014/main" id="{58386244-5174-1348-9400-32E9398E10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5614" y="1542746"/>
                        <a:ext cx="115392" cy="317009"/>
                      </a:xfrm>
                      <a:custGeom>
                        <a:avLst/>
                        <a:gdLst>
                          <a:gd name="connsiteX0" fmla="*/ 882 w 115392"/>
                          <a:gd name="connsiteY0" fmla="*/ 970 h 317009"/>
                          <a:gd name="connsiteX1" fmla="*/ 1740 w 115392"/>
                          <a:gd name="connsiteY1" fmla="*/ 14019 h 317009"/>
                          <a:gd name="connsiteX2" fmla="*/ 5645 w 115392"/>
                          <a:gd name="connsiteY2" fmla="*/ 27545 h 317009"/>
                          <a:gd name="connsiteX3" fmla="*/ 12598 w 115392"/>
                          <a:gd name="connsiteY3" fmla="*/ 63359 h 317009"/>
                          <a:gd name="connsiteX4" fmla="*/ 15932 w 115392"/>
                          <a:gd name="connsiteY4" fmla="*/ 114222 h 317009"/>
                          <a:gd name="connsiteX5" fmla="*/ 9550 w 115392"/>
                          <a:gd name="connsiteY5" fmla="*/ 172325 h 317009"/>
                          <a:gd name="connsiteX6" fmla="*/ 9264 w 115392"/>
                          <a:gd name="connsiteY6" fmla="*/ 190708 h 317009"/>
                          <a:gd name="connsiteX7" fmla="*/ 9931 w 115392"/>
                          <a:gd name="connsiteY7" fmla="*/ 206615 h 317009"/>
                          <a:gd name="connsiteX8" fmla="*/ 14884 w 115392"/>
                          <a:gd name="connsiteY8" fmla="*/ 232618 h 317009"/>
                          <a:gd name="connsiteX9" fmla="*/ 22885 w 115392"/>
                          <a:gd name="connsiteY9" fmla="*/ 254525 h 317009"/>
                          <a:gd name="connsiteX10" fmla="*/ 31172 w 115392"/>
                          <a:gd name="connsiteY10" fmla="*/ 276052 h 317009"/>
                          <a:gd name="connsiteX11" fmla="*/ 27266 w 115392"/>
                          <a:gd name="connsiteY11" fmla="*/ 252049 h 317009"/>
                          <a:gd name="connsiteX12" fmla="*/ 24504 w 115392"/>
                          <a:gd name="connsiteY12" fmla="*/ 234047 h 317009"/>
                          <a:gd name="connsiteX13" fmla="*/ 24790 w 115392"/>
                          <a:gd name="connsiteY13" fmla="*/ 204233 h 317009"/>
                          <a:gd name="connsiteX14" fmla="*/ 31553 w 115392"/>
                          <a:gd name="connsiteY14" fmla="*/ 162800 h 317009"/>
                          <a:gd name="connsiteX15" fmla="*/ 36220 w 115392"/>
                          <a:gd name="connsiteY15" fmla="*/ 82694 h 317009"/>
                          <a:gd name="connsiteX16" fmla="*/ 91560 w 115392"/>
                          <a:gd name="connsiteY16" fmla="*/ 215568 h 317009"/>
                          <a:gd name="connsiteX17" fmla="*/ 90417 w 115392"/>
                          <a:gd name="connsiteY17" fmla="*/ 273480 h 317009"/>
                          <a:gd name="connsiteX18" fmla="*/ 82321 w 115392"/>
                          <a:gd name="connsiteY18" fmla="*/ 297293 h 317009"/>
                          <a:gd name="connsiteX19" fmla="*/ 68796 w 115392"/>
                          <a:gd name="connsiteY19" fmla="*/ 317009 h 317009"/>
                          <a:gd name="connsiteX20" fmla="*/ 105276 w 115392"/>
                          <a:gd name="connsiteY20" fmla="*/ 277957 h 317009"/>
                          <a:gd name="connsiteX21" fmla="*/ 115087 w 115392"/>
                          <a:gd name="connsiteY21" fmla="*/ 233285 h 317009"/>
                          <a:gd name="connsiteX22" fmla="*/ 107943 w 115392"/>
                          <a:gd name="connsiteY22" fmla="*/ 169658 h 317009"/>
                          <a:gd name="connsiteX23" fmla="*/ 61557 w 115392"/>
                          <a:gd name="connsiteY23" fmla="*/ 67835 h 317009"/>
                          <a:gd name="connsiteX24" fmla="*/ 46888 w 115392"/>
                          <a:gd name="connsiteY24" fmla="*/ 45928 h 317009"/>
                          <a:gd name="connsiteX25" fmla="*/ 33077 w 115392"/>
                          <a:gd name="connsiteY25" fmla="*/ 28021 h 317009"/>
                          <a:gd name="connsiteX26" fmla="*/ 14694 w 115392"/>
                          <a:gd name="connsiteY26" fmla="*/ 6875 h 317009"/>
                          <a:gd name="connsiteX27" fmla="*/ 882 w 115392"/>
                          <a:gd name="connsiteY27" fmla="*/ 970 h 3170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</a:cxnLst>
                        <a:rect l="l" t="t" r="r" b="b"/>
                        <a:pathLst>
                          <a:path w="115392" h="317009">
                            <a:moveTo>
                              <a:pt x="882" y="970"/>
                            </a:moveTo>
                            <a:cubicBezTo>
                              <a:pt x="-451" y="2303"/>
                              <a:pt x="-356" y="2303"/>
                              <a:pt x="1740" y="14019"/>
                            </a:cubicBezTo>
                            <a:cubicBezTo>
                              <a:pt x="1740" y="14210"/>
                              <a:pt x="3168" y="18972"/>
                              <a:pt x="5645" y="27545"/>
                            </a:cubicBezTo>
                            <a:cubicBezTo>
                              <a:pt x="7645" y="36212"/>
                              <a:pt x="10312" y="48690"/>
                              <a:pt x="12598" y="63359"/>
                            </a:cubicBezTo>
                            <a:cubicBezTo>
                              <a:pt x="14694" y="78218"/>
                              <a:pt x="15932" y="95744"/>
                              <a:pt x="15932" y="114222"/>
                            </a:cubicBezTo>
                            <a:cubicBezTo>
                              <a:pt x="15360" y="132986"/>
                              <a:pt x="13932" y="152513"/>
                              <a:pt x="9550" y="172325"/>
                            </a:cubicBezTo>
                            <a:cubicBezTo>
                              <a:pt x="9169" y="178992"/>
                              <a:pt x="9074" y="185088"/>
                              <a:pt x="9264" y="190708"/>
                            </a:cubicBezTo>
                            <a:cubicBezTo>
                              <a:pt x="9169" y="196423"/>
                              <a:pt x="9455" y="201757"/>
                              <a:pt x="9931" y="206615"/>
                            </a:cubicBezTo>
                            <a:cubicBezTo>
                              <a:pt x="10883" y="216425"/>
                              <a:pt x="12884" y="224712"/>
                              <a:pt x="14884" y="232618"/>
                            </a:cubicBezTo>
                            <a:cubicBezTo>
                              <a:pt x="16979" y="240428"/>
                              <a:pt x="20028" y="247477"/>
                              <a:pt x="22885" y="254525"/>
                            </a:cubicBezTo>
                            <a:cubicBezTo>
                              <a:pt x="25552" y="261669"/>
                              <a:pt x="28505" y="268622"/>
                              <a:pt x="31172" y="276052"/>
                            </a:cubicBezTo>
                            <a:cubicBezTo>
                              <a:pt x="29648" y="266717"/>
                              <a:pt x="28409" y="258812"/>
                              <a:pt x="27266" y="252049"/>
                            </a:cubicBezTo>
                            <a:cubicBezTo>
                              <a:pt x="26124" y="245191"/>
                              <a:pt x="25076" y="239381"/>
                              <a:pt x="24504" y="234047"/>
                            </a:cubicBezTo>
                            <a:cubicBezTo>
                              <a:pt x="23361" y="223283"/>
                              <a:pt x="23552" y="214616"/>
                              <a:pt x="24790" y="204233"/>
                            </a:cubicBezTo>
                            <a:cubicBezTo>
                              <a:pt x="26028" y="193756"/>
                              <a:pt x="29076" y="181278"/>
                              <a:pt x="31553" y="162800"/>
                            </a:cubicBezTo>
                            <a:cubicBezTo>
                              <a:pt x="34315" y="144131"/>
                              <a:pt x="37363" y="119270"/>
                              <a:pt x="36220" y="82694"/>
                            </a:cubicBezTo>
                            <a:cubicBezTo>
                              <a:pt x="65748" y="125843"/>
                              <a:pt x="85655" y="173468"/>
                              <a:pt x="91560" y="215568"/>
                            </a:cubicBezTo>
                            <a:cubicBezTo>
                              <a:pt x="94323" y="236714"/>
                              <a:pt x="94513" y="256240"/>
                              <a:pt x="90417" y="273480"/>
                            </a:cubicBezTo>
                            <a:cubicBezTo>
                              <a:pt x="88512" y="282053"/>
                              <a:pt x="85941" y="290054"/>
                              <a:pt x="82321" y="297293"/>
                            </a:cubicBezTo>
                            <a:cubicBezTo>
                              <a:pt x="78606" y="304627"/>
                              <a:pt x="74129" y="311199"/>
                              <a:pt x="68796" y="317009"/>
                            </a:cubicBezTo>
                            <a:cubicBezTo>
                              <a:pt x="79940" y="313676"/>
                              <a:pt x="95370" y="301674"/>
                              <a:pt x="105276" y="277957"/>
                            </a:cubicBezTo>
                            <a:cubicBezTo>
                              <a:pt x="110134" y="266146"/>
                              <a:pt x="114325" y="251192"/>
                              <a:pt x="115087" y="233285"/>
                            </a:cubicBezTo>
                            <a:cubicBezTo>
                              <a:pt x="116230" y="215187"/>
                              <a:pt x="114230" y="193946"/>
                              <a:pt x="107943" y="169658"/>
                            </a:cubicBezTo>
                            <a:cubicBezTo>
                              <a:pt x="99657" y="137654"/>
                              <a:pt x="81273" y="98982"/>
                              <a:pt x="61557" y="67835"/>
                            </a:cubicBezTo>
                            <a:cubicBezTo>
                              <a:pt x="56508" y="60120"/>
                              <a:pt x="51555" y="52786"/>
                              <a:pt x="46888" y="45928"/>
                            </a:cubicBezTo>
                            <a:cubicBezTo>
                              <a:pt x="42125" y="39165"/>
                              <a:pt x="37268" y="33260"/>
                              <a:pt x="33077" y="28021"/>
                            </a:cubicBezTo>
                            <a:cubicBezTo>
                              <a:pt x="24695" y="17353"/>
                              <a:pt x="18027" y="9923"/>
                              <a:pt x="14694" y="6875"/>
                            </a:cubicBezTo>
                            <a:cubicBezTo>
                              <a:pt x="5740" y="-1983"/>
                              <a:pt x="2025" y="-173"/>
                              <a:pt x="882" y="97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1" name="图形 4">
                      <a:extLst>
                        <a:ext uri="{FF2B5EF4-FFF2-40B4-BE49-F238E27FC236}">
                          <a16:creationId xmlns:a16="http://schemas.microsoft.com/office/drawing/2014/main" id="{D55B690E-B150-AB46-9511-FA5940873B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3452" y="1408100"/>
                      <a:ext cx="305717" cy="319711"/>
                      <a:chOff x="5963452" y="1408100"/>
                      <a:chExt cx="305717" cy="319711"/>
                    </a:xfrm>
                    <a:grpFill/>
                  </p:grpSpPr>
                  <p:sp>
                    <p:nvSpPr>
                      <p:cNvPr id="96" name="图形 4">
                        <a:extLst>
                          <a:ext uri="{FF2B5EF4-FFF2-40B4-BE49-F238E27FC236}">
                            <a16:creationId xmlns:a16="http://schemas.microsoft.com/office/drawing/2014/main" id="{F2B3A38D-1654-784A-98FD-523077025D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452" y="1621042"/>
                        <a:ext cx="233988" cy="106770"/>
                      </a:xfrm>
                      <a:custGeom>
                        <a:avLst/>
                        <a:gdLst>
                          <a:gd name="connsiteX0" fmla="*/ 135405 w 233988"/>
                          <a:gd name="connsiteY0" fmla="*/ 17 h 106770"/>
                          <a:gd name="connsiteX1" fmla="*/ 44727 w 233988"/>
                          <a:gd name="connsiteY1" fmla="*/ 20781 h 106770"/>
                          <a:gd name="connsiteX2" fmla="*/ 18723 w 233988"/>
                          <a:gd name="connsiteY2" fmla="*/ 28497 h 106770"/>
                          <a:gd name="connsiteX3" fmla="*/ 9103 w 233988"/>
                          <a:gd name="connsiteY3" fmla="*/ 31545 h 106770"/>
                          <a:gd name="connsiteX4" fmla="*/ 435 w 233988"/>
                          <a:gd name="connsiteY4" fmla="*/ 37069 h 106770"/>
                          <a:gd name="connsiteX5" fmla="*/ 5293 w 233988"/>
                          <a:gd name="connsiteY5" fmla="*/ 45546 h 106770"/>
                          <a:gd name="connsiteX6" fmla="*/ 45298 w 233988"/>
                          <a:gd name="connsiteY6" fmla="*/ 62025 h 106770"/>
                          <a:gd name="connsiteX7" fmla="*/ 105877 w 233988"/>
                          <a:gd name="connsiteY7" fmla="*/ 88695 h 106770"/>
                          <a:gd name="connsiteX8" fmla="*/ 142263 w 233988"/>
                          <a:gd name="connsiteY8" fmla="*/ 100696 h 106770"/>
                          <a:gd name="connsiteX9" fmla="*/ 176267 w 233988"/>
                          <a:gd name="connsiteY9" fmla="*/ 106316 h 106770"/>
                          <a:gd name="connsiteX10" fmla="*/ 233988 w 233988"/>
                          <a:gd name="connsiteY10" fmla="*/ 95838 h 106770"/>
                          <a:gd name="connsiteX11" fmla="*/ 189411 w 233988"/>
                          <a:gd name="connsiteY11" fmla="*/ 93362 h 106770"/>
                          <a:gd name="connsiteX12" fmla="*/ 145977 w 233988"/>
                          <a:gd name="connsiteY12" fmla="*/ 78979 h 106770"/>
                          <a:gd name="connsiteX13" fmla="*/ 58347 w 233988"/>
                          <a:gd name="connsiteY13" fmla="*/ 35926 h 106770"/>
                          <a:gd name="connsiteX14" fmla="*/ 94828 w 233988"/>
                          <a:gd name="connsiteY14" fmla="*/ 26211 h 106770"/>
                          <a:gd name="connsiteX15" fmla="*/ 123117 w 233988"/>
                          <a:gd name="connsiteY15" fmla="*/ 20686 h 106770"/>
                          <a:gd name="connsiteX16" fmla="*/ 160836 w 233988"/>
                          <a:gd name="connsiteY16" fmla="*/ 17543 h 106770"/>
                          <a:gd name="connsiteX17" fmla="*/ 187697 w 233988"/>
                          <a:gd name="connsiteY17" fmla="*/ 23734 h 106770"/>
                          <a:gd name="connsiteX18" fmla="*/ 202746 w 233988"/>
                          <a:gd name="connsiteY18" fmla="*/ 31926 h 106770"/>
                          <a:gd name="connsiteX19" fmla="*/ 222177 w 233988"/>
                          <a:gd name="connsiteY19" fmla="*/ 44975 h 106770"/>
                          <a:gd name="connsiteX20" fmla="*/ 214652 w 233988"/>
                          <a:gd name="connsiteY20" fmla="*/ 36688 h 106770"/>
                          <a:gd name="connsiteX21" fmla="*/ 206842 w 233988"/>
                          <a:gd name="connsiteY21" fmla="*/ 28878 h 106770"/>
                          <a:gd name="connsiteX22" fmla="*/ 189602 w 233988"/>
                          <a:gd name="connsiteY22" fmla="*/ 14495 h 106770"/>
                          <a:gd name="connsiteX23" fmla="*/ 166837 w 233988"/>
                          <a:gd name="connsiteY23" fmla="*/ 3922 h 106770"/>
                          <a:gd name="connsiteX24" fmla="*/ 135405 w 233988"/>
                          <a:gd name="connsiteY24" fmla="*/ 17 h 1067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33988" h="106770">
                            <a:moveTo>
                              <a:pt x="135405" y="17"/>
                            </a:moveTo>
                            <a:cubicBezTo>
                              <a:pt x="98257" y="7065"/>
                              <a:pt x="67206" y="14019"/>
                              <a:pt x="44727" y="20781"/>
                            </a:cubicBezTo>
                            <a:cubicBezTo>
                              <a:pt x="33677" y="23829"/>
                              <a:pt x="25010" y="26306"/>
                              <a:pt x="18723" y="28497"/>
                            </a:cubicBezTo>
                            <a:cubicBezTo>
                              <a:pt x="12627" y="30402"/>
                              <a:pt x="9198" y="31449"/>
                              <a:pt x="9103" y="31545"/>
                            </a:cubicBezTo>
                            <a:cubicBezTo>
                              <a:pt x="1102" y="35259"/>
                              <a:pt x="1197" y="35259"/>
                              <a:pt x="435" y="37069"/>
                            </a:cubicBezTo>
                            <a:cubicBezTo>
                              <a:pt x="-232" y="38593"/>
                              <a:pt x="-994" y="42498"/>
                              <a:pt x="5293" y="45546"/>
                            </a:cubicBezTo>
                            <a:cubicBezTo>
                              <a:pt x="9960" y="47642"/>
                              <a:pt x="26153" y="53738"/>
                              <a:pt x="45298" y="62025"/>
                            </a:cubicBezTo>
                            <a:cubicBezTo>
                              <a:pt x="64824" y="69835"/>
                              <a:pt x="86732" y="80694"/>
                              <a:pt x="105877" y="88695"/>
                            </a:cubicBezTo>
                            <a:cubicBezTo>
                              <a:pt x="118545" y="93552"/>
                              <a:pt x="130261" y="98029"/>
                              <a:pt x="142263" y="100696"/>
                            </a:cubicBezTo>
                            <a:cubicBezTo>
                              <a:pt x="153788" y="103839"/>
                              <a:pt x="165218" y="105744"/>
                              <a:pt x="176267" y="106316"/>
                            </a:cubicBezTo>
                            <a:cubicBezTo>
                              <a:pt x="197698" y="108126"/>
                              <a:pt x="218272" y="104506"/>
                              <a:pt x="233988" y="95838"/>
                            </a:cubicBezTo>
                            <a:cubicBezTo>
                              <a:pt x="218843" y="97839"/>
                              <a:pt x="203699" y="96791"/>
                              <a:pt x="189411" y="93362"/>
                            </a:cubicBezTo>
                            <a:cubicBezTo>
                              <a:pt x="174457" y="90504"/>
                              <a:pt x="160551" y="84980"/>
                              <a:pt x="145977" y="78979"/>
                            </a:cubicBezTo>
                            <a:cubicBezTo>
                              <a:pt x="117307" y="66692"/>
                              <a:pt x="88542" y="50595"/>
                              <a:pt x="58347" y="35926"/>
                            </a:cubicBezTo>
                            <a:cubicBezTo>
                              <a:pt x="71873" y="31830"/>
                              <a:pt x="84255" y="28306"/>
                              <a:pt x="94828" y="26211"/>
                            </a:cubicBezTo>
                            <a:cubicBezTo>
                              <a:pt x="105401" y="23925"/>
                              <a:pt x="115116" y="21734"/>
                              <a:pt x="123117" y="20686"/>
                            </a:cubicBezTo>
                            <a:cubicBezTo>
                              <a:pt x="139214" y="18400"/>
                              <a:pt x="151311" y="16971"/>
                              <a:pt x="160836" y="17543"/>
                            </a:cubicBezTo>
                            <a:cubicBezTo>
                              <a:pt x="170456" y="18114"/>
                              <a:pt x="178362" y="19829"/>
                              <a:pt x="187697" y="23734"/>
                            </a:cubicBezTo>
                            <a:cubicBezTo>
                              <a:pt x="192173" y="25925"/>
                              <a:pt x="197031" y="28592"/>
                              <a:pt x="202746" y="31926"/>
                            </a:cubicBezTo>
                            <a:cubicBezTo>
                              <a:pt x="208461" y="35259"/>
                              <a:pt x="214938" y="39450"/>
                              <a:pt x="222177" y="44975"/>
                            </a:cubicBezTo>
                            <a:cubicBezTo>
                              <a:pt x="219606" y="42213"/>
                              <a:pt x="217129" y="39450"/>
                              <a:pt x="214652" y="36688"/>
                            </a:cubicBezTo>
                            <a:lnTo>
                              <a:pt x="206842" y="28878"/>
                            </a:lnTo>
                            <a:cubicBezTo>
                              <a:pt x="201508" y="23829"/>
                              <a:pt x="196269" y="18591"/>
                              <a:pt x="189602" y="14495"/>
                            </a:cubicBezTo>
                            <a:cubicBezTo>
                              <a:pt x="183030" y="10304"/>
                              <a:pt x="175600" y="6684"/>
                              <a:pt x="166837" y="3922"/>
                            </a:cubicBezTo>
                            <a:cubicBezTo>
                              <a:pt x="157884" y="1255"/>
                              <a:pt x="147406" y="-174"/>
                              <a:pt x="135405" y="17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97" name="图形 4">
                        <a:extLst>
                          <a:ext uri="{FF2B5EF4-FFF2-40B4-BE49-F238E27FC236}">
                            <a16:creationId xmlns:a16="http://schemas.microsoft.com/office/drawing/2014/main" id="{B6B9502F-9531-9246-B6D4-44DB0951A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5858" y="1408100"/>
                        <a:ext cx="203311" cy="272204"/>
                      </a:xfrm>
                      <a:custGeom>
                        <a:avLst/>
                        <a:gdLst>
                          <a:gd name="connsiteX0" fmla="*/ 327 w 203311"/>
                          <a:gd name="connsiteY0" fmla="*/ 2456 h 272204"/>
                          <a:gd name="connsiteX1" fmla="*/ 5947 w 203311"/>
                          <a:gd name="connsiteY1" fmla="*/ 14267 h 272204"/>
                          <a:gd name="connsiteX2" fmla="*/ 14615 w 203311"/>
                          <a:gd name="connsiteY2" fmla="*/ 25316 h 272204"/>
                          <a:gd name="connsiteX3" fmla="*/ 34713 w 203311"/>
                          <a:gd name="connsiteY3" fmla="*/ 55510 h 272204"/>
                          <a:gd name="connsiteX4" fmla="*/ 74432 w 203311"/>
                          <a:gd name="connsiteY4" fmla="*/ 157047 h 272204"/>
                          <a:gd name="connsiteX5" fmla="*/ 87862 w 203311"/>
                          <a:gd name="connsiteY5" fmla="*/ 188765 h 272204"/>
                          <a:gd name="connsiteX6" fmla="*/ 102054 w 203311"/>
                          <a:gd name="connsiteY6" fmla="*/ 211339 h 272204"/>
                          <a:gd name="connsiteX7" fmla="*/ 117294 w 203311"/>
                          <a:gd name="connsiteY7" fmla="*/ 229056 h 272204"/>
                          <a:gd name="connsiteX8" fmla="*/ 125200 w 203311"/>
                          <a:gd name="connsiteY8" fmla="*/ 237343 h 272204"/>
                          <a:gd name="connsiteX9" fmla="*/ 132630 w 203311"/>
                          <a:gd name="connsiteY9" fmla="*/ 246296 h 272204"/>
                          <a:gd name="connsiteX10" fmla="*/ 120438 w 203311"/>
                          <a:gd name="connsiteY10" fmla="*/ 225151 h 272204"/>
                          <a:gd name="connsiteX11" fmla="*/ 111484 w 203311"/>
                          <a:gd name="connsiteY11" fmla="*/ 209053 h 272204"/>
                          <a:gd name="connsiteX12" fmla="*/ 100530 w 203311"/>
                          <a:gd name="connsiteY12" fmla="*/ 181240 h 272204"/>
                          <a:gd name="connsiteX13" fmla="*/ 90910 w 203311"/>
                          <a:gd name="connsiteY13" fmla="*/ 139997 h 272204"/>
                          <a:gd name="connsiteX14" fmla="*/ 81290 w 203311"/>
                          <a:gd name="connsiteY14" fmla="*/ 107707 h 272204"/>
                          <a:gd name="connsiteX15" fmla="*/ 63859 w 203311"/>
                          <a:gd name="connsiteY15" fmla="*/ 63988 h 272204"/>
                          <a:gd name="connsiteX16" fmla="*/ 167205 w 203311"/>
                          <a:gd name="connsiteY16" fmla="*/ 167905 h 272204"/>
                          <a:gd name="connsiteX17" fmla="*/ 187684 w 203311"/>
                          <a:gd name="connsiteY17" fmla="*/ 223436 h 272204"/>
                          <a:gd name="connsiteX18" fmla="*/ 182350 w 203311"/>
                          <a:gd name="connsiteY18" fmla="*/ 272204 h 272204"/>
                          <a:gd name="connsiteX19" fmla="*/ 203210 w 203311"/>
                          <a:gd name="connsiteY19" fmla="*/ 222865 h 272204"/>
                          <a:gd name="connsiteX20" fmla="*/ 164824 w 203311"/>
                          <a:gd name="connsiteY20" fmla="*/ 118375 h 272204"/>
                          <a:gd name="connsiteX21" fmla="*/ 147489 w 203311"/>
                          <a:gd name="connsiteY21" fmla="*/ 97611 h 272204"/>
                          <a:gd name="connsiteX22" fmla="*/ 127010 w 203311"/>
                          <a:gd name="connsiteY22" fmla="*/ 76942 h 272204"/>
                          <a:gd name="connsiteX23" fmla="*/ 104436 w 203311"/>
                          <a:gd name="connsiteY23" fmla="*/ 57606 h 272204"/>
                          <a:gd name="connsiteX24" fmla="*/ 81290 w 203311"/>
                          <a:gd name="connsiteY24" fmla="*/ 40461 h 272204"/>
                          <a:gd name="connsiteX25" fmla="*/ 14805 w 203311"/>
                          <a:gd name="connsiteY25" fmla="*/ 2456 h 272204"/>
                          <a:gd name="connsiteX26" fmla="*/ 327 w 203311"/>
                          <a:gd name="connsiteY26" fmla="*/ 2456 h 272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03311" h="272204">
                            <a:moveTo>
                              <a:pt x="327" y="2456"/>
                            </a:moveTo>
                            <a:cubicBezTo>
                              <a:pt x="-435" y="4171"/>
                              <a:pt x="-339" y="4171"/>
                              <a:pt x="5947" y="14267"/>
                            </a:cubicBezTo>
                            <a:cubicBezTo>
                              <a:pt x="6042" y="14362"/>
                              <a:pt x="9090" y="18363"/>
                              <a:pt x="14615" y="25316"/>
                            </a:cubicBezTo>
                            <a:cubicBezTo>
                              <a:pt x="19949" y="32079"/>
                              <a:pt x="27093" y="42652"/>
                              <a:pt x="34713" y="55510"/>
                            </a:cubicBezTo>
                            <a:cubicBezTo>
                              <a:pt x="50334" y="80752"/>
                              <a:pt x="66621" y="117994"/>
                              <a:pt x="74432" y="157047"/>
                            </a:cubicBezTo>
                            <a:cubicBezTo>
                              <a:pt x="78718" y="170001"/>
                              <a:pt x="83100" y="180193"/>
                              <a:pt x="87862" y="188765"/>
                            </a:cubicBezTo>
                            <a:cubicBezTo>
                              <a:pt x="92244" y="197719"/>
                              <a:pt x="97006" y="204958"/>
                              <a:pt x="102054" y="211339"/>
                            </a:cubicBezTo>
                            <a:cubicBezTo>
                              <a:pt x="107198" y="217626"/>
                              <a:pt x="111960" y="223627"/>
                              <a:pt x="117294" y="229056"/>
                            </a:cubicBezTo>
                            <a:lnTo>
                              <a:pt x="125200" y="237343"/>
                            </a:lnTo>
                            <a:cubicBezTo>
                              <a:pt x="127677" y="240295"/>
                              <a:pt x="130153" y="243248"/>
                              <a:pt x="132630" y="246296"/>
                            </a:cubicBezTo>
                            <a:cubicBezTo>
                              <a:pt x="128153" y="237914"/>
                              <a:pt x="124057" y="231056"/>
                              <a:pt x="120438" y="225151"/>
                            </a:cubicBezTo>
                            <a:cubicBezTo>
                              <a:pt x="116818" y="219150"/>
                              <a:pt x="113961" y="213911"/>
                              <a:pt x="111484" y="209053"/>
                            </a:cubicBezTo>
                            <a:cubicBezTo>
                              <a:pt x="106246" y="199624"/>
                              <a:pt x="103102" y="191623"/>
                              <a:pt x="100530" y="181240"/>
                            </a:cubicBezTo>
                            <a:cubicBezTo>
                              <a:pt x="98054" y="170763"/>
                              <a:pt x="95196" y="158285"/>
                              <a:pt x="90910" y="139997"/>
                            </a:cubicBezTo>
                            <a:cubicBezTo>
                              <a:pt x="88719" y="130567"/>
                              <a:pt x="85481" y="120376"/>
                              <a:pt x="81290" y="107707"/>
                            </a:cubicBezTo>
                            <a:cubicBezTo>
                              <a:pt x="77194" y="94849"/>
                              <a:pt x="71479" y="80752"/>
                              <a:pt x="63859" y="63988"/>
                            </a:cubicBezTo>
                            <a:cubicBezTo>
                              <a:pt x="107960" y="92372"/>
                              <a:pt x="145774" y="129901"/>
                              <a:pt x="167205" y="167905"/>
                            </a:cubicBezTo>
                            <a:cubicBezTo>
                              <a:pt x="178255" y="186670"/>
                              <a:pt x="184731" y="206005"/>
                              <a:pt x="187684" y="223436"/>
                            </a:cubicBezTo>
                            <a:cubicBezTo>
                              <a:pt x="189970" y="241438"/>
                              <a:pt x="188542" y="257726"/>
                              <a:pt x="182350" y="272204"/>
                            </a:cubicBezTo>
                            <a:cubicBezTo>
                              <a:pt x="192066" y="265156"/>
                              <a:pt x="201972" y="249154"/>
                              <a:pt x="203210" y="222865"/>
                            </a:cubicBezTo>
                            <a:cubicBezTo>
                              <a:pt x="204353" y="196861"/>
                              <a:pt x="196066" y="160000"/>
                              <a:pt x="164824" y="118375"/>
                            </a:cubicBezTo>
                            <a:cubicBezTo>
                              <a:pt x="159776" y="111422"/>
                              <a:pt x="154061" y="104374"/>
                              <a:pt x="147489" y="97611"/>
                            </a:cubicBezTo>
                            <a:cubicBezTo>
                              <a:pt x="141012" y="90753"/>
                              <a:pt x="134344" y="83514"/>
                              <a:pt x="127010" y="76942"/>
                            </a:cubicBezTo>
                            <a:cubicBezTo>
                              <a:pt x="119676" y="70369"/>
                              <a:pt x="112056" y="63892"/>
                              <a:pt x="104436" y="57606"/>
                            </a:cubicBezTo>
                            <a:cubicBezTo>
                              <a:pt x="96911" y="51224"/>
                              <a:pt x="88815" y="45985"/>
                              <a:pt x="81290" y="40461"/>
                            </a:cubicBezTo>
                            <a:cubicBezTo>
                              <a:pt x="50810" y="19030"/>
                              <a:pt x="22997" y="5695"/>
                              <a:pt x="14805" y="2456"/>
                            </a:cubicBezTo>
                            <a:cubicBezTo>
                              <a:pt x="3661" y="-2211"/>
                              <a:pt x="994" y="932"/>
                              <a:pt x="327" y="2456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2" name="图形 4">
                      <a:extLst>
                        <a:ext uri="{FF2B5EF4-FFF2-40B4-BE49-F238E27FC236}">
                          <a16:creationId xmlns:a16="http://schemas.microsoft.com/office/drawing/2014/main" id="{5525E7D9-D7C2-0941-B3F8-806A1341EF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878" y="1369792"/>
                      <a:ext cx="305286" cy="267745"/>
                      <a:chOff x="5811878" y="1369792"/>
                      <a:chExt cx="305286" cy="267745"/>
                    </a:xfrm>
                    <a:grpFill/>
                  </p:grpSpPr>
                  <p:sp>
                    <p:nvSpPr>
                      <p:cNvPr id="94" name="图形 4">
                        <a:extLst>
                          <a:ext uri="{FF2B5EF4-FFF2-40B4-BE49-F238E27FC236}">
                            <a16:creationId xmlns:a16="http://schemas.microsoft.com/office/drawing/2014/main" id="{842A2B38-08AD-A44F-AC82-F3BFAB5FE6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878" y="1540470"/>
                        <a:ext cx="258498" cy="97067"/>
                      </a:xfrm>
                      <a:custGeom>
                        <a:avLst/>
                        <a:gdLst>
                          <a:gd name="connsiteX0" fmla="*/ 8944 w 258498"/>
                          <a:gd name="connsiteY0" fmla="*/ 58872 h 97067"/>
                          <a:gd name="connsiteX1" fmla="*/ 181 w 258498"/>
                          <a:gd name="connsiteY1" fmla="*/ 65825 h 97067"/>
                          <a:gd name="connsiteX2" fmla="*/ 7325 w 258498"/>
                          <a:gd name="connsiteY2" fmla="*/ 73255 h 97067"/>
                          <a:gd name="connsiteX3" fmla="*/ 25041 w 258498"/>
                          <a:gd name="connsiteY3" fmla="*/ 76303 h 97067"/>
                          <a:gd name="connsiteX4" fmla="*/ 55902 w 258498"/>
                          <a:gd name="connsiteY4" fmla="*/ 81637 h 97067"/>
                          <a:gd name="connsiteX5" fmla="*/ 127435 w 258498"/>
                          <a:gd name="connsiteY5" fmla="*/ 94210 h 97067"/>
                          <a:gd name="connsiteX6" fmla="*/ 167249 w 258498"/>
                          <a:gd name="connsiteY6" fmla="*/ 97067 h 97067"/>
                          <a:gd name="connsiteX7" fmla="*/ 185537 w 258498"/>
                          <a:gd name="connsiteY7" fmla="*/ 96020 h 97067"/>
                          <a:gd name="connsiteX8" fmla="*/ 202492 w 258498"/>
                          <a:gd name="connsiteY8" fmla="*/ 93829 h 97067"/>
                          <a:gd name="connsiteX9" fmla="*/ 233162 w 258498"/>
                          <a:gd name="connsiteY9" fmla="*/ 84875 h 97067"/>
                          <a:gd name="connsiteX10" fmla="*/ 258499 w 258498"/>
                          <a:gd name="connsiteY10" fmla="*/ 70112 h 97067"/>
                          <a:gd name="connsiteX11" fmla="*/ 166106 w 258498"/>
                          <a:gd name="connsiteY11" fmla="*/ 75255 h 97067"/>
                          <a:gd name="connsiteX12" fmla="*/ 64379 w 258498"/>
                          <a:gd name="connsiteY12" fmla="*/ 53729 h 97067"/>
                          <a:gd name="connsiteX13" fmla="*/ 84001 w 258498"/>
                          <a:gd name="connsiteY13" fmla="*/ 44299 h 97067"/>
                          <a:gd name="connsiteX14" fmla="*/ 101336 w 258498"/>
                          <a:gd name="connsiteY14" fmla="*/ 36774 h 97067"/>
                          <a:gd name="connsiteX15" fmla="*/ 130007 w 258498"/>
                          <a:gd name="connsiteY15" fmla="*/ 25439 h 97067"/>
                          <a:gd name="connsiteX16" fmla="*/ 168678 w 258498"/>
                          <a:gd name="connsiteY16" fmla="*/ 14200 h 97067"/>
                          <a:gd name="connsiteX17" fmla="*/ 197634 w 258498"/>
                          <a:gd name="connsiteY17" fmla="*/ 14105 h 97067"/>
                          <a:gd name="connsiteX18" fmla="*/ 237068 w 258498"/>
                          <a:gd name="connsiteY18" fmla="*/ 26106 h 97067"/>
                          <a:gd name="connsiteX19" fmla="*/ 198110 w 258498"/>
                          <a:gd name="connsiteY19" fmla="*/ 4961 h 97067"/>
                          <a:gd name="connsiteX20" fmla="*/ 139151 w 258498"/>
                          <a:gd name="connsiteY20" fmla="*/ 3532 h 97067"/>
                          <a:gd name="connsiteX21" fmla="*/ 125435 w 258498"/>
                          <a:gd name="connsiteY21" fmla="*/ 8580 h 97067"/>
                          <a:gd name="connsiteX22" fmla="*/ 112100 w 258498"/>
                          <a:gd name="connsiteY22" fmla="*/ 14009 h 97067"/>
                          <a:gd name="connsiteX23" fmla="*/ 87430 w 258498"/>
                          <a:gd name="connsiteY23" fmla="*/ 24011 h 97067"/>
                          <a:gd name="connsiteX24" fmla="*/ 46472 w 258498"/>
                          <a:gd name="connsiteY24" fmla="*/ 41918 h 97067"/>
                          <a:gd name="connsiteX25" fmla="*/ 19231 w 258498"/>
                          <a:gd name="connsiteY25" fmla="*/ 54300 h 97067"/>
                          <a:gd name="connsiteX26" fmla="*/ 8944 w 258498"/>
                          <a:gd name="connsiteY26" fmla="*/ 58872 h 97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58498" h="97067">
                            <a:moveTo>
                              <a:pt x="8944" y="58872"/>
                            </a:moveTo>
                            <a:cubicBezTo>
                              <a:pt x="657" y="64016"/>
                              <a:pt x="657" y="64016"/>
                              <a:pt x="181" y="65825"/>
                            </a:cubicBezTo>
                            <a:cubicBezTo>
                              <a:pt x="-295" y="67445"/>
                              <a:pt x="-391" y="71350"/>
                              <a:pt x="7325" y="73255"/>
                            </a:cubicBezTo>
                            <a:cubicBezTo>
                              <a:pt x="10087" y="74017"/>
                              <a:pt x="16564" y="74779"/>
                              <a:pt x="25041" y="76303"/>
                            </a:cubicBezTo>
                            <a:cubicBezTo>
                              <a:pt x="33423" y="78113"/>
                              <a:pt x="44377" y="79446"/>
                              <a:pt x="55902" y="81637"/>
                            </a:cubicBezTo>
                            <a:cubicBezTo>
                              <a:pt x="79238" y="85637"/>
                              <a:pt x="105527" y="91352"/>
                              <a:pt x="127435" y="94210"/>
                            </a:cubicBezTo>
                            <a:cubicBezTo>
                              <a:pt x="141341" y="96591"/>
                              <a:pt x="154962" y="96782"/>
                              <a:pt x="167249" y="97067"/>
                            </a:cubicBezTo>
                            <a:cubicBezTo>
                              <a:pt x="173441" y="97067"/>
                              <a:pt x="179632" y="96591"/>
                              <a:pt x="185537" y="96020"/>
                            </a:cubicBezTo>
                            <a:cubicBezTo>
                              <a:pt x="191348" y="95639"/>
                              <a:pt x="196967" y="94877"/>
                              <a:pt x="202492" y="93829"/>
                            </a:cubicBezTo>
                            <a:cubicBezTo>
                              <a:pt x="213636" y="91543"/>
                              <a:pt x="223828" y="88781"/>
                              <a:pt x="233162" y="84875"/>
                            </a:cubicBezTo>
                            <a:cubicBezTo>
                              <a:pt x="242592" y="80970"/>
                              <a:pt x="251165" y="76017"/>
                              <a:pt x="258499" y="70112"/>
                            </a:cubicBezTo>
                            <a:cubicBezTo>
                              <a:pt x="228019" y="80875"/>
                              <a:pt x="198015" y="79922"/>
                              <a:pt x="166106" y="75255"/>
                            </a:cubicBezTo>
                            <a:cubicBezTo>
                              <a:pt x="134198" y="70683"/>
                              <a:pt x="100193" y="61825"/>
                              <a:pt x="64379" y="53729"/>
                            </a:cubicBezTo>
                            <a:cubicBezTo>
                              <a:pt x="71428" y="50395"/>
                              <a:pt x="77905" y="47252"/>
                              <a:pt x="84001" y="44299"/>
                            </a:cubicBezTo>
                            <a:cubicBezTo>
                              <a:pt x="90192" y="41346"/>
                              <a:pt x="95907" y="39155"/>
                              <a:pt x="101336" y="36774"/>
                            </a:cubicBezTo>
                            <a:cubicBezTo>
                              <a:pt x="112195" y="32202"/>
                              <a:pt x="121815" y="28106"/>
                              <a:pt x="130007" y="25439"/>
                            </a:cubicBezTo>
                            <a:cubicBezTo>
                              <a:pt x="146580" y="19534"/>
                              <a:pt x="158677" y="15629"/>
                              <a:pt x="168678" y="14200"/>
                            </a:cubicBezTo>
                            <a:cubicBezTo>
                              <a:pt x="178775" y="12676"/>
                              <a:pt x="187538" y="11914"/>
                              <a:pt x="197634" y="14105"/>
                            </a:cubicBezTo>
                            <a:cubicBezTo>
                              <a:pt x="207826" y="16105"/>
                              <a:pt x="220018" y="19153"/>
                              <a:pt x="237068" y="26106"/>
                            </a:cubicBezTo>
                            <a:cubicBezTo>
                              <a:pt x="224399" y="18010"/>
                              <a:pt x="212874" y="10390"/>
                              <a:pt x="198110" y="4961"/>
                            </a:cubicBezTo>
                            <a:cubicBezTo>
                              <a:pt x="183156" y="103"/>
                              <a:pt x="164678" y="-2564"/>
                              <a:pt x="139151" y="3532"/>
                            </a:cubicBezTo>
                            <a:cubicBezTo>
                              <a:pt x="134579" y="5246"/>
                              <a:pt x="130007" y="6961"/>
                              <a:pt x="125435" y="8580"/>
                            </a:cubicBezTo>
                            <a:cubicBezTo>
                              <a:pt x="120958" y="10390"/>
                              <a:pt x="116481" y="12200"/>
                              <a:pt x="112100" y="14009"/>
                            </a:cubicBezTo>
                            <a:cubicBezTo>
                              <a:pt x="103432" y="17629"/>
                              <a:pt x="95336" y="20582"/>
                              <a:pt x="87430" y="24011"/>
                            </a:cubicBezTo>
                            <a:cubicBezTo>
                              <a:pt x="71714" y="30964"/>
                              <a:pt x="58093" y="36298"/>
                              <a:pt x="46472" y="41918"/>
                            </a:cubicBezTo>
                            <a:cubicBezTo>
                              <a:pt x="34852" y="47347"/>
                              <a:pt x="25803" y="50966"/>
                              <a:pt x="19231" y="54300"/>
                            </a:cubicBezTo>
                            <a:cubicBezTo>
                              <a:pt x="12659" y="57158"/>
                              <a:pt x="9039" y="58872"/>
                              <a:pt x="8944" y="58872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95" name="图形 4">
                        <a:extLst>
                          <a:ext uri="{FF2B5EF4-FFF2-40B4-BE49-F238E27FC236}">
                            <a16:creationId xmlns:a16="http://schemas.microsoft.com/office/drawing/2014/main" id="{FF1F15B2-22A4-8B49-8F9C-3E73E572C5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26348" y="1369792"/>
                        <a:ext cx="290815" cy="170304"/>
                      </a:xfrm>
                      <a:custGeom>
                        <a:avLst/>
                        <a:gdLst>
                          <a:gd name="connsiteX0" fmla="*/ 93 w 290815"/>
                          <a:gd name="connsiteY0" fmla="*/ 6189 h 170304"/>
                          <a:gd name="connsiteX1" fmla="*/ 10761 w 290815"/>
                          <a:gd name="connsiteY1" fmla="*/ 14571 h 170304"/>
                          <a:gd name="connsiteX2" fmla="*/ 23334 w 290815"/>
                          <a:gd name="connsiteY2" fmla="*/ 21048 h 170304"/>
                          <a:gd name="connsiteX3" fmla="*/ 55148 w 290815"/>
                          <a:gd name="connsiteY3" fmla="*/ 40193 h 170304"/>
                          <a:gd name="connsiteX4" fmla="*/ 97629 w 290815"/>
                          <a:gd name="connsiteY4" fmla="*/ 71912 h 170304"/>
                          <a:gd name="connsiteX5" fmla="*/ 119918 w 290815"/>
                          <a:gd name="connsiteY5" fmla="*/ 92581 h 170304"/>
                          <a:gd name="connsiteX6" fmla="*/ 130872 w 290815"/>
                          <a:gd name="connsiteY6" fmla="*/ 103725 h 170304"/>
                          <a:gd name="connsiteX7" fmla="*/ 141349 w 290815"/>
                          <a:gd name="connsiteY7" fmla="*/ 116012 h 170304"/>
                          <a:gd name="connsiteX8" fmla="*/ 192784 w 290815"/>
                          <a:gd name="connsiteY8" fmla="*/ 152874 h 170304"/>
                          <a:gd name="connsiteX9" fmla="*/ 236218 w 290815"/>
                          <a:gd name="connsiteY9" fmla="*/ 170305 h 170304"/>
                          <a:gd name="connsiteX10" fmla="*/ 199071 w 290815"/>
                          <a:gd name="connsiteY10" fmla="*/ 146207 h 170304"/>
                          <a:gd name="connsiteX11" fmla="*/ 175163 w 290815"/>
                          <a:gd name="connsiteY11" fmla="*/ 125728 h 170304"/>
                          <a:gd name="connsiteX12" fmla="*/ 144969 w 290815"/>
                          <a:gd name="connsiteY12" fmla="*/ 92295 h 170304"/>
                          <a:gd name="connsiteX13" fmla="*/ 119632 w 290815"/>
                          <a:gd name="connsiteY13" fmla="*/ 67054 h 170304"/>
                          <a:gd name="connsiteX14" fmla="*/ 102678 w 290815"/>
                          <a:gd name="connsiteY14" fmla="*/ 51718 h 170304"/>
                          <a:gd name="connsiteX15" fmla="*/ 82008 w 290815"/>
                          <a:gd name="connsiteY15" fmla="*/ 35050 h 170304"/>
                          <a:gd name="connsiteX16" fmla="*/ 218692 w 290815"/>
                          <a:gd name="connsiteY16" fmla="*/ 79722 h 170304"/>
                          <a:gd name="connsiteX17" fmla="*/ 289749 w 290815"/>
                          <a:gd name="connsiteY17" fmla="*/ 169162 h 170304"/>
                          <a:gd name="connsiteX18" fmla="*/ 288415 w 290815"/>
                          <a:gd name="connsiteY18" fmla="*/ 138491 h 170304"/>
                          <a:gd name="connsiteX19" fmla="*/ 272318 w 290815"/>
                          <a:gd name="connsiteY19" fmla="*/ 103344 h 170304"/>
                          <a:gd name="connsiteX20" fmla="*/ 258030 w 290815"/>
                          <a:gd name="connsiteY20" fmla="*/ 85056 h 170304"/>
                          <a:gd name="connsiteX21" fmla="*/ 239076 w 290815"/>
                          <a:gd name="connsiteY21" fmla="*/ 67435 h 170304"/>
                          <a:gd name="connsiteX22" fmla="*/ 187641 w 290815"/>
                          <a:gd name="connsiteY22" fmla="*/ 35526 h 170304"/>
                          <a:gd name="connsiteX23" fmla="*/ 81532 w 290815"/>
                          <a:gd name="connsiteY23" fmla="*/ 5427 h 170304"/>
                          <a:gd name="connsiteX24" fmla="*/ 36288 w 290815"/>
                          <a:gd name="connsiteY24" fmla="*/ 569 h 170304"/>
                          <a:gd name="connsiteX25" fmla="*/ 10952 w 290815"/>
                          <a:gd name="connsiteY25" fmla="*/ 93 h 170304"/>
                          <a:gd name="connsiteX26" fmla="*/ 93 w 290815"/>
                          <a:gd name="connsiteY26" fmla="*/ 6189 h 1703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90815" h="170304">
                            <a:moveTo>
                              <a:pt x="93" y="6189"/>
                            </a:moveTo>
                            <a:cubicBezTo>
                              <a:pt x="474" y="8094"/>
                              <a:pt x="570" y="8094"/>
                              <a:pt x="10761" y="14571"/>
                            </a:cubicBezTo>
                            <a:cubicBezTo>
                              <a:pt x="10857" y="14666"/>
                              <a:pt x="15429" y="16952"/>
                              <a:pt x="23334" y="21048"/>
                            </a:cubicBezTo>
                            <a:cubicBezTo>
                              <a:pt x="31145" y="24953"/>
                              <a:pt x="42289" y="32002"/>
                              <a:pt x="55148" y="40193"/>
                            </a:cubicBezTo>
                            <a:cubicBezTo>
                              <a:pt x="68007" y="48194"/>
                              <a:pt x="82770" y="59624"/>
                              <a:pt x="97629" y="71912"/>
                            </a:cubicBezTo>
                            <a:cubicBezTo>
                              <a:pt x="105059" y="78103"/>
                              <a:pt x="112584" y="85437"/>
                              <a:pt x="119918" y="92581"/>
                            </a:cubicBezTo>
                            <a:cubicBezTo>
                              <a:pt x="123537" y="96200"/>
                              <a:pt x="127157" y="100010"/>
                              <a:pt x="130872" y="103725"/>
                            </a:cubicBezTo>
                            <a:cubicBezTo>
                              <a:pt x="134396" y="107726"/>
                              <a:pt x="137920" y="111821"/>
                              <a:pt x="141349" y="116012"/>
                            </a:cubicBezTo>
                            <a:cubicBezTo>
                              <a:pt x="162114" y="135062"/>
                              <a:pt x="177735" y="146016"/>
                              <a:pt x="192784" y="152874"/>
                            </a:cubicBezTo>
                            <a:cubicBezTo>
                              <a:pt x="207548" y="160303"/>
                              <a:pt x="221740" y="163637"/>
                              <a:pt x="236218" y="170305"/>
                            </a:cubicBezTo>
                            <a:cubicBezTo>
                              <a:pt x="220026" y="159161"/>
                              <a:pt x="208215" y="152874"/>
                              <a:pt x="199071" y="146207"/>
                            </a:cubicBezTo>
                            <a:cubicBezTo>
                              <a:pt x="190022" y="139348"/>
                              <a:pt x="182878" y="134205"/>
                              <a:pt x="175163" y="125728"/>
                            </a:cubicBezTo>
                            <a:cubicBezTo>
                              <a:pt x="167448" y="117155"/>
                              <a:pt x="158685" y="107154"/>
                              <a:pt x="144969" y="92295"/>
                            </a:cubicBezTo>
                            <a:cubicBezTo>
                              <a:pt x="138111" y="84580"/>
                              <a:pt x="129824" y="76579"/>
                              <a:pt x="119632" y="67054"/>
                            </a:cubicBezTo>
                            <a:cubicBezTo>
                              <a:pt x="114489" y="62291"/>
                              <a:pt x="108869" y="56957"/>
                              <a:pt x="102678" y="51718"/>
                            </a:cubicBezTo>
                            <a:cubicBezTo>
                              <a:pt x="96391" y="46480"/>
                              <a:pt x="89628" y="40955"/>
                              <a:pt x="82008" y="35050"/>
                            </a:cubicBezTo>
                            <a:cubicBezTo>
                              <a:pt x="130967" y="41051"/>
                              <a:pt x="180402" y="56005"/>
                              <a:pt x="218692" y="79722"/>
                            </a:cubicBezTo>
                            <a:cubicBezTo>
                              <a:pt x="257173" y="103439"/>
                              <a:pt x="283272" y="135824"/>
                              <a:pt x="289749" y="169162"/>
                            </a:cubicBezTo>
                            <a:cubicBezTo>
                              <a:pt x="291463" y="159922"/>
                              <a:pt x="291177" y="149636"/>
                              <a:pt x="288415" y="138491"/>
                            </a:cubicBezTo>
                            <a:cubicBezTo>
                              <a:pt x="285653" y="127252"/>
                              <a:pt x="280605" y="115155"/>
                              <a:pt x="272318" y="103344"/>
                            </a:cubicBezTo>
                            <a:cubicBezTo>
                              <a:pt x="268222" y="97343"/>
                              <a:pt x="263460" y="91247"/>
                              <a:pt x="258030" y="85056"/>
                            </a:cubicBezTo>
                            <a:cubicBezTo>
                              <a:pt x="252506" y="79055"/>
                              <a:pt x="246124" y="73340"/>
                              <a:pt x="239076" y="67435"/>
                            </a:cubicBezTo>
                            <a:cubicBezTo>
                              <a:pt x="225074" y="55433"/>
                              <a:pt x="207738" y="45241"/>
                              <a:pt x="187641" y="35526"/>
                            </a:cubicBezTo>
                            <a:cubicBezTo>
                              <a:pt x="156589" y="21429"/>
                              <a:pt x="116013" y="10475"/>
                              <a:pt x="81532" y="5427"/>
                            </a:cubicBezTo>
                            <a:cubicBezTo>
                              <a:pt x="64292" y="2665"/>
                              <a:pt x="48671" y="1617"/>
                              <a:pt x="36288" y="569"/>
                            </a:cubicBezTo>
                            <a:cubicBezTo>
                              <a:pt x="24001" y="-193"/>
                              <a:pt x="14952" y="-2"/>
                              <a:pt x="10952" y="93"/>
                            </a:cubicBezTo>
                            <a:cubicBezTo>
                              <a:pt x="-2" y="569"/>
                              <a:pt x="-288" y="4570"/>
                              <a:pt x="93" y="6189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93" name="图形 4">
                      <a:extLst>
                        <a:ext uri="{FF2B5EF4-FFF2-40B4-BE49-F238E27FC236}">
                          <a16:creationId xmlns:a16="http://schemas.microsoft.com/office/drawing/2014/main" id="{A2505A49-6903-1749-87B0-5893399C16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951" y="1441492"/>
                      <a:ext cx="310888" cy="102729"/>
                    </a:xfrm>
                    <a:custGeom>
                      <a:avLst/>
                      <a:gdLst>
                        <a:gd name="connsiteX0" fmla="*/ 4850 w 310888"/>
                        <a:gd name="connsiteY0" fmla="*/ 48979 h 102729"/>
                        <a:gd name="connsiteX1" fmla="*/ 373 w 310888"/>
                        <a:gd name="connsiteY1" fmla="*/ 56313 h 102729"/>
                        <a:gd name="connsiteX2" fmla="*/ 6565 w 310888"/>
                        <a:gd name="connsiteY2" fmla="*/ 62504 h 102729"/>
                        <a:gd name="connsiteX3" fmla="*/ 27424 w 310888"/>
                        <a:gd name="connsiteY3" fmla="*/ 67838 h 102729"/>
                        <a:gd name="connsiteX4" fmla="*/ 44855 w 310888"/>
                        <a:gd name="connsiteY4" fmla="*/ 71648 h 102729"/>
                        <a:gd name="connsiteX5" fmla="*/ 65334 w 310888"/>
                        <a:gd name="connsiteY5" fmla="*/ 76601 h 102729"/>
                        <a:gd name="connsiteX6" fmla="*/ 87527 w 310888"/>
                        <a:gd name="connsiteY6" fmla="*/ 81649 h 102729"/>
                        <a:gd name="connsiteX7" fmla="*/ 110197 w 310888"/>
                        <a:gd name="connsiteY7" fmla="*/ 87174 h 102729"/>
                        <a:gd name="connsiteX8" fmla="*/ 152869 w 310888"/>
                        <a:gd name="connsiteY8" fmla="*/ 96604 h 102729"/>
                        <a:gd name="connsiteX9" fmla="*/ 239070 w 310888"/>
                        <a:gd name="connsiteY9" fmla="*/ 101176 h 102729"/>
                        <a:gd name="connsiteX10" fmla="*/ 274122 w 310888"/>
                        <a:gd name="connsiteY10" fmla="*/ 93841 h 102729"/>
                        <a:gd name="connsiteX11" fmla="*/ 305459 w 310888"/>
                        <a:gd name="connsiteY11" fmla="*/ 81745 h 102729"/>
                        <a:gd name="connsiteX12" fmla="*/ 195826 w 310888"/>
                        <a:gd name="connsiteY12" fmla="*/ 80697 h 102729"/>
                        <a:gd name="connsiteX13" fmla="*/ 80288 w 310888"/>
                        <a:gd name="connsiteY13" fmla="*/ 49264 h 102729"/>
                        <a:gd name="connsiteX14" fmla="*/ 81241 w 310888"/>
                        <a:gd name="connsiteY14" fmla="*/ 48979 h 102729"/>
                        <a:gd name="connsiteX15" fmla="*/ 80288 w 310888"/>
                        <a:gd name="connsiteY15" fmla="*/ 48788 h 102729"/>
                        <a:gd name="connsiteX16" fmla="*/ 201732 w 310888"/>
                        <a:gd name="connsiteY16" fmla="*/ 22594 h 102729"/>
                        <a:gd name="connsiteX17" fmla="*/ 310888 w 310888"/>
                        <a:gd name="connsiteY17" fmla="*/ 62885 h 102729"/>
                        <a:gd name="connsiteX18" fmla="*/ 287457 w 310888"/>
                        <a:gd name="connsiteY18" fmla="*/ 36787 h 102729"/>
                        <a:gd name="connsiteX19" fmla="*/ 254024 w 310888"/>
                        <a:gd name="connsiteY19" fmla="*/ 15641 h 102729"/>
                        <a:gd name="connsiteX20" fmla="*/ 156774 w 310888"/>
                        <a:gd name="connsiteY20" fmla="*/ 877 h 102729"/>
                        <a:gd name="connsiteX21" fmla="*/ 61810 w 310888"/>
                        <a:gd name="connsiteY21" fmla="*/ 23737 h 102729"/>
                        <a:gd name="connsiteX22" fmla="*/ 41331 w 310888"/>
                        <a:gd name="connsiteY22" fmla="*/ 31453 h 102729"/>
                        <a:gd name="connsiteX23" fmla="*/ 24376 w 310888"/>
                        <a:gd name="connsiteY23" fmla="*/ 38977 h 102729"/>
                        <a:gd name="connsiteX24" fmla="*/ 4850 w 310888"/>
                        <a:gd name="connsiteY24" fmla="*/ 48979 h 1027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10888" h="102729">
                          <a:moveTo>
                            <a:pt x="4850" y="48979"/>
                          </a:moveTo>
                          <a:cubicBezTo>
                            <a:pt x="-198" y="52122"/>
                            <a:pt x="-484" y="54598"/>
                            <a:pt x="373" y="56313"/>
                          </a:cubicBezTo>
                          <a:cubicBezTo>
                            <a:pt x="-8" y="58123"/>
                            <a:pt x="945" y="60504"/>
                            <a:pt x="6565" y="62504"/>
                          </a:cubicBezTo>
                          <a:cubicBezTo>
                            <a:pt x="9517" y="63552"/>
                            <a:pt x="17042" y="65457"/>
                            <a:pt x="27424" y="67838"/>
                          </a:cubicBezTo>
                          <a:cubicBezTo>
                            <a:pt x="32568" y="68981"/>
                            <a:pt x="38473" y="70219"/>
                            <a:pt x="44855" y="71648"/>
                          </a:cubicBezTo>
                          <a:cubicBezTo>
                            <a:pt x="51237" y="73172"/>
                            <a:pt x="58095" y="74887"/>
                            <a:pt x="65334" y="76601"/>
                          </a:cubicBezTo>
                          <a:cubicBezTo>
                            <a:pt x="72478" y="78220"/>
                            <a:pt x="79907" y="79935"/>
                            <a:pt x="87527" y="81649"/>
                          </a:cubicBezTo>
                          <a:cubicBezTo>
                            <a:pt x="95052" y="83554"/>
                            <a:pt x="102672" y="85459"/>
                            <a:pt x="110197" y="87174"/>
                          </a:cubicBezTo>
                          <a:cubicBezTo>
                            <a:pt x="125341" y="90317"/>
                            <a:pt x="139915" y="94508"/>
                            <a:pt x="152869" y="96604"/>
                          </a:cubicBezTo>
                          <a:cubicBezTo>
                            <a:pt x="186492" y="103366"/>
                            <a:pt x="214305" y="103938"/>
                            <a:pt x="239070" y="101176"/>
                          </a:cubicBezTo>
                          <a:cubicBezTo>
                            <a:pt x="251452" y="99652"/>
                            <a:pt x="263168" y="96889"/>
                            <a:pt x="274122" y="93841"/>
                          </a:cubicBezTo>
                          <a:cubicBezTo>
                            <a:pt x="285076" y="90603"/>
                            <a:pt x="295648" y="86126"/>
                            <a:pt x="305459" y="81745"/>
                          </a:cubicBezTo>
                          <a:cubicBezTo>
                            <a:pt x="267645" y="88793"/>
                            <a:pt x="232593" y="87460"/>
                            <a:pt x="195826" y="80697"/>
                          </a:cubicBezTo>
                          <a:cubicBezTo>
                            <a:pt x="159155" y="74410"/>
                            <a:pt x="120865" y="62790"/>
                            <a:pt x="80288" y="49264"/>
                          </a:cubicBezTo>
                          <a:lnTo>
                            <a:pt x="81241" y="48979"/>
                          </a:lnTo>
                          <a:lnTo>
                            <a:pt x="80288" y="48788"/>
                          </a:lnTo>
                          <a:cubicBezTo>
                            <a:pt x="119341" y="31834"/>
                            <a:pt x="161155" y="21642"/>
                            <a:pt x="201732" y="22594"/>
                          </a:cubicBezTo>
                          <a:cubicBezTo>
                            <a:pt x="242118" y="23928"/>
                            <a:pt x="281075" y="36787"/>
                            <a:pt x="310888" y="62885"/>
                          </a:cubicBezTo>
                          <a:cubicBezTo>
                            <a:pt x="304792" y="53360"/>
                            <a:pt x="296887" y="44883"/>
                            <a:pt x="287457" y="36787"/>
                          </a:cubicBezTo>
                          <a:cubicBezTo>
                            <a:pt x="278027" y="28405"/>
                            <a:pt x="266883" y="21451"/>
                            <a:pt x="254024" y="15641"/>
                          </a:cubicBezTo>
                          <a:cubicBezTo>
                            <a:pt x="228307" y="3544"/>
                            <a:pt x="195445" y="-2361"/>
                            <a:pt x="156774" y="877"/>
                          </a:cubicBezTo>
                          <a:cubicBezTo>
                            <a:pt x="127056" y="3830"/>
                            <a:pt x="90861" y="12784"/>
                            <a:pt x="61810" y="23737"/>
                          </a:cubicBezTo>
                          <a:cubicBezTo>
                            <a:pt x="54571" y="26404"/>
                            <a:pt x="47713" y="29071"/>
                            <a:pt x="41331" y="31453"/>
                          </a:cubicBezTo>
                          <a:cubicBezTo>
                            <a:pt x="35140" y="34215"/>
                            <a:pt x="29425" y="36787"/>
                            <a:pt x="24376" y="38977"/>
                          </a:cubicBezTo>
                          <a:cubicBezTo>
                            <a:pt x="14470" y="43740"/>
                            <a:pt x="7517" y="47264"/>
                            <a:pt x="4850" y="4897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chemeClr val="tx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6B37ED46-4F49-A74A-B839-D30D2F250D38}"/>
                  </a:ext>
                </a:extLst>
              </p:cNvPr>
              <p:cNvGrpSpPr/>
              <p:nvPr/>
            </p:nvGrpSpPr>
            <p:grpSpPr>
              <a:xfrm>
                <a:off x="3295697" y="2344351"/>
                <a:ext cx="2111937" cy="939130"/>
                <a:chOff x="-18051" y="4121185"/>
                <a:chExt cx="2111937" cy="939130"/>
              </a:xfrm>
            </p:grpSpPr>
            <p:sp>
              <p:nvSpPr>
                <p:cNvPr id="258" name="文本框 9">
                  <a:extLst>
                    <a:ext uri="{FF2B5EF4-FFF2-40B4-BE49-F238E27FC236}">
                      <a16:creationId xmlns:a16="http://schemas.microsoft.com/office/drawing/2014/main" id="{92959528-6439-2241-A59C-52258F1FC1D4}"/>
                    </a:ext>
                  </a:extLst>
                </p:cNvPr>
                <p:cNvSpPr txBox="1"/>
                <p:nvPr/>
              </p:nvSpPr>
              <p:spPr>
                <a:xfrm>
                  <a:off x="313204" y="4121185"/>
                  <a:ext cx="1468672" cy="738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100</a:t>
                  </a:r>
                  <a:endPara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China Franchise </a:t>
                  </a:r>
                </a:p>
                <a:p>
                  <a:pPr algn="ctr"/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Chain Companies</a:t>
                  </a:r>
                  <a:endParaRPr lang="zh-CN" altLang="en-US" sz="1400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59" name="图形 4">
                  <a:extLst>
                    <a:ext uri="{FF2B5EF4-FFF2-40B4-BE49-F238E27FC236}">
                      <a16:creationId xmlns:a16="http://schemas.microsoft.com/office/drawing/2014/main" id="{D31C55EC-05AE-7045-89C5-2DEF60388D84}"/>
                    </a:ext>
                  </a:extLst>
                </p:cNvPr>
                <p:cNvGrpSpPr/>
                <p:nvPr/>
              </p:nvGrpSpPr>
              <p:grpSpPr>
                <a:xfrm rot="18746148" flipH="1">
                  <a:off x="172896" y="4363937"/>
                  <a:ext cx="504000" cy="885893"/>
                  <a:chOff x="5647951" y="1369792"/>
                  <a:chExt cx="833702" cy="1465419"/>
                </a:xfrm>
                <a:noFill/>
              </p:grpSpPr>
              <p:sp>
                <p:nvSpPr>
                  <p:cNvPr id="282" name="图形 4">
                    <a:extLst>
                      <a:ext uri="{FF2B5EF4-FFF2-40B4-BE49-F238E27FC236}">
                        <a16:creationId xmlns:a16="http://schemas.microsoft.com/office/drawing/2014/main" id="{401C45E0-A7B6-3641-BEB4-D694AC65DA13}"/>
                      </a:ext>
                    </a:extLst>
                  </p:cNvPr>
                  <p:cNvSpPr/>
                  <p:nvPr/>
                </p:nvSpPr>
                <p:spPr>
                  <a:xfrm>
                    <a:off x="5941218" y="2498883"/>
                    <a:ext cx="299466" cy="336327"/>
                  </a:xfrm>
                  <a:custGeom>
                    <a:avLst/>
                    <a:gdLst>
                      <a:gd name="connsiteX0" fmla="*/ 292703 w 299466"/>
                      <a:gd name="connsiteY0" fmla="*/ 0 h 336327"/>
                      <a:gd name="connsiteX1" fmla="*/ 259175 w 299466"/>
                      <a:gd name="connsiteY1" fmla="*/ 60293 h 336327"/>
                      <a:gd name="connsiteX2" fmla="*/ 169354 w 299466"/>
                      <a:gd name="connsiteY2" fmla="*/ 182118 h 336327"/>
                      <a:gd name="connsiteX3" fmla="*/ 57531 w 299466"/>
                      <a:gd name="connsiteY3" fmla="*/ 283083 h 336327"/>
                      <a:gd name="connsiteX4" fmla="*/ 34480 w 299466"/>
                      <a:gd name="connsiteY4" fmla="*/ 298990 h 336327"/>
                      <a:gd name="connsiteX5" fmla="*/ 16097 w 299466"/>
                      <a:gd name="connsiteY5" fmla="*/ 310229 h 336327"/>
                      <a:gd name="connsiteX6" fmla="*/ 0 w 299466"/>
                      <a:gd name="connsiteY6" fmla="*/ 319945 h 336327"/>
                      <a:gd name="connsiteX7" fmla="*/ 9430 w 299466"/>
                      <a:gd name="connsiteY7" fmla="*/ 336328 h 336327"/>
                      <a:gd name="connsiteX8" fmla="*/ 25813 w 299466"/>
                      <a:gd name="connsiteY8" fmla="*/ 325946 h 336327"/>
                      <a:gd name="connsiteX9" fmla="*/ 44482 w 299466"/>
                      <a:gd name="connsiteY9" fmla="*/ 313849 h 336327"/>
                      <a:gd name="connsiteX10" fmla="*/ 67818 w 299466"/>
                      <a:gd name="connsiteY10" fmla="*/ 296894 h 336327"/>
                      <a:gd name="connsiteX11" fmla="*/ 179451 w 299466"/>
                      <a:gd name="connsiteY11" fmla="*/ 190786 h 336327"/>
                      <a:gd name="connsiteX12" fmla="*/ 267271 w 299466"/>
                      <a:gd name="connsiteY12" fmla="*/ 65056 h 336327"/>
                      <a:gd name="connsiteX13" fmla="*/ 299466 w 299466"/>
                      <a:gd name="connsiteY13" fmla="*/ 3334 h 336327"/>
                      <a:gd name="connsiteX14" fmla="*/ 292703 w 299466"/>
                      <a:gd name="connsiteY14" fmla="*/ 0 h 336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9466" h="336327">
                        <a:moveTo>
                          <a:pt x="292703" y="0"/>
                        </a:moveTo>
                        <a:cubicBezTo>
                          <a:pt x="292703" y="0"/>
                          <a:pt x="280607" y="24955"/>
                          <a:pt x="259175" y="60293"/>
                        </a:cubicBezTo>
                        <a:cubicBezTo>
                          <a:pt x="237934" y="95821"/>
                          <a:pt x="206312" y="141256"/>
                          <a:pt x="169354" y="182118"/>
                        </a:cubicBezTo>
                        <a:cubicBezTo>
                          <a:pt x="132779" y="223266"/>
                          <a:pt x="90964" y="259271"/>
                          <a:pt x="57531" y="283083"/>
                        </a:cubicBezTo>
                        <a:cubicBezTo>
                          <a:pt x="49054" y="288893"/>
                          <a:pt x="41338" y="294227"/>
                          <a:pt x="34480" y="298990"/>
                        </a:cubicBezTo>
                        <a:cubicBezTo>
                          <a:pt x="27527" y="303562"/>
                          <a:pt x="21146" y="307086"/>
                          <a:pt x="16097" y="310229"/>
                        </a:cubicBezTo>
                        <a:cubicBezTo>
                          <a:pt x="5810" y="316421"/>
                          <a:pt x="0" y="319945"/>
                          <a:pt x="0" y="319945"/>
                        </a:cubicBezTo>
                        <a:lnTo>
                          <a:pt x="9430" y="336328"/>
                        </a:lnTo>
                        <a:cubicBezTo>
                          <a:pt x="9430" y="336328"/>
                          <a:pt x="15335" y="332518"/>
                          <a:pt x="25813" y="325946"/>
                        </a:cubicBezTo>
                        <a:cubicBezTo>
                          <a:pt x="30956" y="322612"/>
                          <a:pt x="37433" y="318802"/>
                          <a:pt x="44482" y="313849"/>
                        </a:cubicBezTo>
                        <a:cubicBezTo>
                          <a:pt x="51435" y="308800"/>
                          <a:pt x="59246" y="303085"/>
                          <a:pt x="67818" y="296894"/>
                        </a:cubicBezTo>
                        <a:cubicBezTo>
                          <a:pt x="101537" y="271558"/>
                          <a:pt x="143351" y="233648"/>
                          <a:pt x="179451" y="190786"/>
                        </a:cubicBezTo>
                        <a:cubicBezTo>
                          <a:pt x="215932" y="148209"/>
                          <a:pt x="246697" y="101441"/>
                          <a:pt x="267271" y="65056"/>
                        </a:cubicBezTo>
                        <a:cubicBezTo>
                          <a:pt x="288036" y="28765"/>
                          <a:pt x="299466" y="3334"/>
                          <a:pt x="299466" y="3334"/>
                        </a:cubicBezTo>
                        <a:lnTo>
                          <a:pt x="292703" y="0"/>
                        </a:ln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83" name="图形 4">
                    <a:extLst>
                      <a:ext uri="{FF2B5EF4-FFF2-40B4-BE49-F238E27FC236}">
                        <a16:creationId xmlns:a16="http://schemas.microsoft.com/office/drawing/2014/main" id="{DA56492A-DE1B-6A49-AC41-135C4842C1F5}"/>
                      </a:ext>
                    </a:extLst>
                  </p:cNvPr>
                  <p:cNvGrpSpPr/>
                  <p:nvPr/>
                </p:nvGrpSpPr>
                <p:grpSpPr>
                  <a:xfrm>
                    <a:off x="5647951" y="1369792"/>
                    <a:ext cx="833702" cy="1102853"/>
                    <a:chOff x="5647951" y="1369792"/>
                    <a:chExt cx="833702" cy="1102853"/>
                  </a:xfrm>
                  <a:grpFill/>
                </p:grpSpPr>
                <p:grpSp>
                  <p:nvGrpSpPr>
                    <p:cNvPr id="284" name="图形 4">
                      <a:extLst>
                        <a:ext uri="{FF2B5EF4-FFF2-40B4-BE49-F238E27FC236}">
                          <a16:creationId xmlns:a16="http://schemas.microsoft.com/office/drawing/2014/main" id="{48B77C9F-4EDC-5D4E-920F-6B1312C6C7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8199" y="2162620"/>
                      <a:ext cx="309897" cy="310024"/>
                      <a:chOff x="6168199" y="2162620"/>
                      <a:chExt cx="309897" cy="310024"/>
                    </a:xfrm>
                    <a:grpFill/>
                  </p:grpSpPr>
                  <p:sp>
                    <p:nvSpPr>
                      <p:cNvPr id="301" name="图形 4">
                        <a:extLst>
                          <a:ext uri="{FF2B5EF4-FFF2-40B4-BE49-F238E27FC236}">
                            <a16:creationId xmlns:a16="http://schemas.microsoft.com/office/drawing/2014/main" id="{DFF498F1-BE06-D545-A35F-7BA7313190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8199" y="2162620"/>
                        <a:ext cx="111042" cy="278921"/>
                      </a:xfrm>
                      <a:custGeom>
                        <a:avLst/>
                        <a:gdLst>
                          <a:gd name="connsiteX0" fmla="*/ 100393 w 111042"/>
                          <a:gd name="connsiteY0" fmla="*/ 132999 h 278921"/>
                          <a:gd name="connsiteX1" fmla="*/ 24479 w 111042"/>
                          <a:gd name="connsiteY1" fmla="*/ 8126 h 278921"/>
                          <a:gd name="connsiteX2" fmla="*/ 16192 w 111042"/>
                          <a:gd name="connsiteY2" fmla="*/ 30 h 278921"/>
                          <a:gd name="connsiteX3" fmla="*/ 8954 w 111042"/>
                          <a:gd name="connsiteY3" fmla="*/ 8888 h 278921"/>
                          <a:gd name="connsiteX4" fmla="*/ 7049 w 111042"/>
                          <a:gd name="connsiteY4" fmla="*/ 28319 h 278921"/>
                          <a:gd name="connsiteX5" fmla="*/ 4477 w 111042"/>
                          <a:gd name="connsiteY5" fmla="*/ 62895 h 278921"/>
                          <a:gd name="connsiteX6" fmla="*/ 0 w 111042"/>
                          <a:gd name="connsiteY6" fmla="*/ 145953 h 278921"/>
                          <a:gd name="connsiteX7" fmla="*/ 15050 w 111042"/>
                          <a:gd name="connsiteY7" fmla="*/ 229773 h 278921"/>
                          <a:gd name="connsiteX8" fmla="*/ 55531 w 111042"/>
                          <a:gd name="connsiteY8" fmla="*/ 278922 h 278921"/>
                          <a:gd name="connsiteX9" fmla="*/ 35624 w 111042"/>
                          <a:gd name="connsiteY9" fmla="*/ 66324 h 278921"/>
                          <a:gd name="connsiteX10" fmla="*/ 75057 w 111042"/>
                          <a:gd name="connsiteY10" fmla="*/ 129665 h 278921"/>
                          <a:gd name="connsiteX11" fmla="*/ 94107 w 111042"/>
                          <a:gd name="connsiteY11" fmla="*/ 166622 h 278921"/>
                          <a:gd name="connsiteX12" fmla="*/ 100393 w 111042"/>
                          <a:gd name="connsiteY12" fmla="*/ 196150 h 278921"/>
                          <a:gd name="connsiteX13" fmla="*/ 97155 w 111042"/>
                          <a:gd name="connsiteY13" fmla="*/ 239965 h 278921"/>
                          <a:gd name="connsiteX14" fmla="*/ 110300 w 111042"/>
                          <a:gd name="connsiteY14" fmla="*/ 193483 h 278921"/>
                          <a:gd name="connsiteX15" fmla="*/ 100393 w 111042"/>
                          <a:gd name="connsiteY15" fmla="*/ 132999 h 27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11042" h="278921">
                            <a:moveTo>
                              <a:pt x="100393" y="132999"/>
                            </a:moveTo>
                            <a:cubicBezTo>
                              <a:pt x="59722" y="66038"/>
                              <a:pt x="24765" y="8602"/>
                              <a:pt x="24479" y="8126"/>
                            </a:cubicBezTo>
                            <a:cubicBezTo>
                              <a:pt x="18193" y="220"/>
                              <a:pt x="18193" y="220"/>
                              <a:pt x="16192" y="30"/>
                            </a:cubicBezTo>
                            <a:cubicBezTo>
                              <a:pt x="14383" y="-161"/>
                              <a:pt x="10192" y="316"/>
                              <a:pt x="8954" y="8888"/>
                            </a:cubicBezTo>
                            <a:cubicBezTo>
                              <a:pt x="8668" y="12031"/>
                              <a:pt x="7810" y="18889"/>
                              <a:pt x="7049" y="28319"/>
                            </a:cubicBezTo>
                            <a:cubicBezTo>
                              <a:pt x="6382" y="37844"/>
                              <a:pt x="5429" y="49750"/>
                              <a:pt x="4477" y="62895"/>
                            </a:cubicBezTo>
                            <a:cubicBezTo>
                              <a:pt x="2381" y="89184"/>
                              <a:pt x="381" y="120426"/>
                              <a:pt x="0" y="145953"/>
                            </a:cubicBezTo>
                            <a:cubicBezTo>
                              <a:pt x="286" y="179290"/>
                              <a:pt x="5525" y="207199"/>
                              <a:pt x="15050" y="229773"/>
                            </a:cubicBezTo>
                            <a:cubicBezTo>
                              <a:pt x="25051" y="252442"/>
                              <a:pt x="38481" y="269111"/>
                              <a:pt x="55531" y="278922"/>
                            </a:cubicBezTo>
                            <a:cubicBezTo>
                              <a:pt x="15335" y="226534"/>
                              <a:pt x="26765" y="147001"/>
                              <a:pt x="35624" y="66324"/>
                            </a:cubicBezTo>
                            <a:cubicBezTo>
                              <a:pt x="53435" y="93375"/>
                              <a:pt x="66008" y="113854"/>
                              <a:pt x="75057" y="129665"/>
                            </a:cubicBezTo>
                            <a:cubicBezTo>
                              <a:pt x="84392" y="145572"/>
                              <a:pt x="90297" y="156811"/>
                              <a:pt x="94107" y="166622"/>
                            </a:cubicBezTo>
                            <a:cubicBezTo>
                              <a:pt x="97917" y="176528"/>
                              <a:pt x="100013" y="185196"/>
                              <a:pt x="100393" y="196150"/>
                            </a:cubicBezTo>
                            <a:cubicBezTo>
                              <a:pt x="100489" y="207008"/>
                              <a:pt x="99631" y="220438"/>
                              <a:pt x="97155" y="239965"/>
                            </a:cubicBezTo>
                            <a:cubicBezTo>
                              <a:pt x="102108" y="224344"/>
                              <a:pt x="107823" y="210151"/>
                              <a:pt x="110300" y="193483"/>
                            </a:cubicBezTo>
                            <a:cubicBezTo>
                              <a:pt x="112109" y="176719"/>
                              <a:pt x="111252" y="157573"/>
                              <a:pt x="100393" y="132999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302" name="图形 4">
                        <a:extLst>
                          <a:ext uri="{FF2B5EF4-FFF2-40B4-BE49-F238E27FC236}">
                            <a16:creationId xmlns:a16="http://schemas.microsoft.com/office/drawing/2014/main" id="{65D213DA-259C-0045-99E6-13388FAC0A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6023" y="2193465"/>
                        <a:ext cx="192073" cy="279179"/>
                      </a:xfrm>
                      <a:custGeom>
                        <a:avLst/>
                        <a:gdLst>
                          <a:gd name="connsiteX0" fmla="*/ 187166 w 192073"/>
                          <a:gd name="connsiteY0" fmla="*/ 46 h 279179"/>
                          <a:gd name="connsiteX1" fmla="*/ 177070 w 192073"/>
                          <a:gd name="connsiteY1" fmla="*/ 8618 h 279179"/>
                          <a:gd name="connsiteX2" fmla="*/ 174879 w 192073"/>
                          <a:gd name="connsiteY2" fmla="*/ 11666 h 279179"/>
                          <a:gd name="connsiteX3" fmla="*/ 168688 w 192073"/>
                          <a:gd name="connsiteY3" fmla="*/ 19858 h 279179"/>
                          <a:gd name="connsiteX4" fmla="*/ 144780 w 192073"/>
                          <a:gd name="connsiteY4" fmla="*/ 47766 h 279179"/>
                          <a:gd name="connsiteX5" fmla="*/ 107347 w 192073"/>
                          <a:gd name="connsiteY5" fmla="*/ 84056 h 279179"/>
                          <a:gd name="connsiteX6" fmla="*/ 58388 w 192073"/>
                          <a:gd name="connsiteY6" fmla="*/ 120728 h 279179"/>
                          <a:gd name="connsiteX7" fmla="*/ 18098 w 192073"/>
                          <a:gd name="connsiteY7" fmla="*/ 170543 h 279179"/>
                          <a:gd name="connsiteX8" fmla="*/ 0 w 192073"/>
                          <a:gd name="connsiteY8" fmla="*/ 216644 h 279179"/>
                          <a:gd name="connsiteX9" fmla="*/ 24670 w 192073"/>
                          <a:gd name="connsiteY9" fmla="*/ 178544 h 279179"/>
                          <a:gd name="connsiteX10" fmla="*/ 46292 w 192073"/>
                          <a:gd name="connsiteY10" fmla="*/ 155684 h 279179"/>
                          <a:gd name="connsiteX11" fmla="*/ 82201 w 192073"/>
                          <a:gd name="connsiteY11" fmla="*/ 129872 h 279179"/>
                          <a:gd name="connsiteX12" fmla="*/ 146685 w 192073"/>
                          <a:gd name="connsiteY12" fmla="*/ 77865 h 279179"/>
                          <a:gd name="connsiteX13" fmla="*/ 91059 w 192073"/>
                          <a:gd name="connsiteY13" fmla="*/ 211787 h 279179"/>
                          <a:gd name="connsiteX14" fmla="*/ 71628 w 192073"/>
                          <a:gd name="connsiteY14" fmla="*/ 236456 h 279179"/>
                          <a:gd name="connsiteX15" fmla="*/ 50006 w 192073"/>
                          <a:gd name="connsiteY15" fmla="*/ 255697 h 279179"/>
                          <a:gd name="connsiteX16" fmla="*/ 2572 w 192073"/>
                          <a:gd name="connsiteY16" fmla="*/ 275890 h 279179"/>
                          <a:gd name="connsiteX17" fmla="*/ 59341 w 192073"/>
                          <a:gd name="connsiteY17" fmla="*/ 269413 h 279179"/>
                          <a:gd name="connsiteX18" fmla="*/ 98012 w 192073"/>
                          <a:gd name="connsiteY18" fmla="*/ 241505 h 279179"/>
                          <a:gd name="connsiteX19" fmla="*/ 136684 w 192073"/>
                          <a:gd name="connsiteY19" fmla="*/ 189403 h 279179"/>
                          <a:gd name="connsiteX20" fmla="*/ 176879 w 192073"/>
                          <a:gd name="connsiteY20" fmla="*/ 86723 h 279179"/>
                          <a:gd name="connsiteX21" fmla="*/ 187642 w 192073"/>
                          <a:gd name="connsiteY21" fmla="*/ 40622 h 279179"/>
                          <a:gd name="connsiteX22" fmla="*/ 191929 w 192073"/>
                          <a:gd name="connsiteY22" fmla="*/ 13952 h 279179"/>
                          <a:gd name="connsiteX23" fmla="*/ 187166 w 192073"/>
                          <a:gd name="connsiteY23" fmla="*/ 46 h 2791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192073" h="279179">
                            <a:moveTo>
                              <a:pt x="187166" y="46"/>
                            </a:moveTo>
                            <a:cubicBezTo>
                              <a:pt x="185166" y="-145"/>
                              <a:pt x="185166" y="-145"/>
                              <a:pt x="177070" y="8618"/>
                            </a:cubicBezTo>
                            <a:cubicBezTo>
                              <a:pt x="177070" y="8714"/>
                              <a:pt x="176213" y="9761"/>
                              <a:pt x="174879" y="11666"/>
                            </a:cubicBezTo>
                            <a:cubicBezTo>
                              <a:pt x="173450" y="13571"/>
                              <a:pt x="171450" y="16429"/>
                              <a:pt x="168688" y="19858"/>
                            </a:cubicBezTo>
                            <a:cubicBezTo>
                              <a:pt x="163068" y="26811"/>
                              <a:pt x="154972" y="36527"/>
                              <a:pt x="144780" y="47766"/>
                            </a:cubicBezTo>
                            <a:cubicBezTo>
                              <a:pt x="134493" y="58910"/>
                              <a:pt x="121729" y="71483"/>
                              <a:pt x="107347" y="84056"/>
                            </a:cubicBezTo>
                            <a:cubicBezTo>
                              <a:pt x="92488" y="96534"/>
                              <a:pt x="76486" y="109298"/>
                              <a:pt x="58388" y="120728"/>
                            </a:cubicBezTo>
                            <a:cubicBezTo>
                              <a:pt x="37433" y="139301"/>
                              <a:pt x="25337" y="154922"/>
                              <a:pt x="18098" y="170543"/>
                            </a:cubicBezTo>
                            <a:cubicBezTo>
                              <a:pt x="10192" y="185879"/>
                              <a:pt x="6382" y="201023"/>
                              <a:pt x="0" y="216644"/>
                            </a:cubicBezTo>
                            <a:cubicBezTo>
                              <a:pt x="10763" y="199595"/>
                              <a:pt x="17717" y="187688"/>
                              <a:pt x="24670" y="178544"/>
                            </a:cubicBezTo>
                            <a:cubicBezTo>
                              <a:pt x="31337" y="169305"/>
                              <a:pt x="37529" y="162638"/>
                              <a:pt x="46292" y="155684"/>
                            </a:cubicBezTo>
                            <a:cubicBezTo>
                              <a:pt x="55150" y="148731"/>
                              <a:pt x="66294" y="141397"/>
                              <a:pt x="82201" y="129872"/>
                            </a:cubicBezTo>
                            <a:cubicBezTo>
                              <a:pt x="98298" y="118346"/>
                              <a:pt x="119158" y="102821"/>
                              <a:pt x="146685" y="77865"/>
                            </a:cubicBezTo>
                            <a:cubicBezTo>
                              <a:pt x="134874" y="128062"/>
                              <a:pt x="115824" y="175877"/>
                              <a:pt x="91059" y="211787"/>
                            </a:cubicBezTo>
                            <a:cubicBezTo>
                              <a:pt x="84773" y="220740"/>
                              <a:pt x="78296" y="229027"/>
                              <a:pt x="71628" y="236456"/>
                            </a:cubicBezTo>
                            <a:cubicBezTo>
                              <a:pt x="64579" y="243791"/>
                              <a:pt x="57436" y="250268"/>
                              <a:pt x="50006" y="255697"/>
                            </a:cubicBezTo>
                            <a:cubicBezTo>
                              <a:pt x="35433" y="266746"/>
                              <a:pt x="19336" y="273699"/>
                              <a:pt x="2572" y="275890"/>
                            </a:cubicBezTo>
                            <a:cubicBezTo>
                              <a:pt x="14192" y="280843"/>
                              <a:pt x="35052" y="281319"/>
                              <a:pt x="59341" y="269413"/>
                            </a:cubicBezTo>
                            <a:cubicBezTo>
                              <a:pt x="71342" y="263412"/>
                              <a:pt x="84677" y="254554"/>
                              <a:pt x="98012" y="241505"/>
                            </a:cubicBezTo>
                            <a:cubicBezTo>
                              <a:pt x="110871" y="228360"/>
                              <a:pt x="124873" y="211501"/>
                              <a:pt x="136684" y="189403"/>
                            </a:cubicBezTo>
                            <a:cubicBezTo>
                              <a:pt x="153257" y="160637"/>
                              <a:pt x="167259" y="121204"/>
                              <a:pt x="176879" y="86723"/>
                            </a:cubicBezTo>
                            <a:cubicBezTo>
                              <a:pt x="181547" y="69483"/>
                              <a:pt x="185357" y="53481"/>
                              <a:pt x="187642" y="40622"/>
                            </a:cubicBezTo>
                            <a:cubicBezTo>
                              <a:pt x="190119" y="27859"/>
                              <a:pt x="191643" y="18334"/>
                              <a:pt x="191929" y="13952"/>
                            </a:cubicBezTo>
                            <a:cubicBezTo>
                              <a:pt x="192881" y="1951"/>
                              <a:pt x="188881" y="236"/>
                              <a:pt x="187166" y="46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5" name="图形 4">
                      <a:extLst>
                        <a:ext uri="{FF2B5EF4-FFF2-40B4-BE49-F238E27FC236}">
                          <a16:creationId xmlns:a16="http://schemas.microsoft.com/office/drawing/2014/main" id="{6EEC929B-9282-7F4D-9E78-34D44A6E89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8127" y="1958412"/>
                      <a:ext cx="303526" cy="312646"/>
                      <a:chOff x="6178127" y="1958412"/>
                      <a:chExt cx="303526" cy="312646"/>
                    </a:xfrm>
                    <a:grpFill/>
                  </p:grpSpPr>
                  <p:sp>
                    <p:nvSpPr>
                      <p:cNvPr id="299" name="图形 4">
                        <a:extLst>
                          <a:ext uri="{FF2B5EF4-FFF2-40B4-BE49-F238E27FC236}">
                            <a16:creationId xmlns:a16="http://schemas.microsoft.com/office/drawing/2014/main" id="{6F03E54F-8BFC-3047-A5EA-1435BA4637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8127" y="1995998"/>
                        <a:ext cx="139259" cy="260473"/>
                      </a:xfrm>
                      <a:custGeom>
                        <a:avLst/>
                        <a:gdLst>
                          <a:gd name="connsiteX0" fmla="*/ 116563 w 139259"/>
                          <a:gd name="connsiteY0" fmla="*/ 108835 h 260473"/>
                          <a:gd name="connsiteX1" fmla="*/ 44745 w 139259"/>
                          <a:gd name="connsiteY1" fmla="*/ 35397 h 260473"/>
                          <a:gd name="connsiteX2" fmla="*/ 23123 w 139259"/>
                          <a:gd name="connsiteY2" fmla="*/ 13776 h 260473"/>
                          <a:gd name="connsiteX3" fmla="*/ 15027 w 139259"/>
                          <a:gd name="connsiteY3" fmla="*/ 5775 h 260473"/>
                          <a:gd name="connsiteX4" fmla="*/ 5216 w 139259"/>
                          <a:gd name="connsiteY4" fmla="*/ 60 h 260473"/>
                          <a:gd name="connsiteX5" fmla="*/ 73 w 139259"/>
                          <a:gd name="connsiteY5" fmla="*/ 9966 h 260473"/>
                          <a:gd name="connsiteX6" fmla="*/ 7788 w 139259"/>
                          <a:gd name="connsiteY6" fmla="*/ 61782 h 260473"/>
                          <a:gd name="connsiteX7" fmla="*/ 21218 w 139259"/>
                          <a:gd name="connsiteY7" fmla="*/ 142268 h 260473"/>
                          <a:gd name="connsiteX8" fmla="*/ 34744 w 139259"/>
                          <a:gd name="connsiteY8" fmla="*/ 185988 h 260473"/>
                          <a:gd name="connsiteX9" fmla="*/ 53317 w 139259"/>
                          <a:gd name="connsiteY9" fmla="*/ 220659 h 260473"/>
                          <a:gd name="connsiteX10" fmla="*/ 103038 w 139259"/>
                          <a:gd name="connsiteY10" fmla="*/ 260473 h 260473"/>
                          <a:gd name="connsiteX11" fmla="*/ 38935 w 139259"/>
                          <a:gd name="connsiteY11" fmla="*/ 58257 h 260473"/>
                          <a:gd name="connsiteX12" fmla="*/ 69129 w 139259"/>
                          <a:gd name="connsiteY12" fmla="*/ 87785 h 260473"/>
                          <a:gd name="connsiteX13" fmla="*/ 91132 w 139259"/>
                          <a:gd name="connsiteY13" fmla="*/ 110835 h 260473"/>
                          <a:gd name="connsiteX14" fmla="*/ 117611 w 139259"/>
                          <a:gd name="connsiteY14" fmla="*/ 142839 h 260473"/>
                          <a:gd name="connsiteX15" fmla="*/ 135709 w 139259"/>
                          <a:gd name="connsiteY15" fmla="*/ 213801 h 260473"/>
                          <a:gd name="connsiteX16" fmla="*/ 139042 w 139259"/>
                          <a:gd name="connsiteY16" fmla="*/ 165699 h 260473"/>
                          <a:gd name="connsiteX17" fmla="*/ 116563 w 139259"/>
                          <a:gd name="connsiteY17" fmla="*/ 108835 h 2604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39259" h="260473">
                            <a:moveTo>
                              <a:pt x="116563" y="108835"/>
                            </a:moveTo>
                            <a:cubicBezTo>
                              <a:pt x="88084" y="79689"/>
                              <a:pt x="63223" y="53685"/>
                              <a:pt x="44745" y="35397"/>
                            </a:cubicBezTo>
                            <a:cubicBezTo>
                              <a:pt x="35601" y="26253"/>
                              <a:pt x="28457" y="18824"/>
                              <a:pt x="23123" y="13776"/>
                            </a:cubicBezTo>
                            <a:cubicBezTo>
                              <a:pt x="17980" y="8727"/>
                              <a:pt x="15122" y="5870"/>
                              <a:pt x="15027" y="5775"/>
                            </a:cubicBezTo>
                            <a:cubicBezTo>
                              <a:pt x="7216" y="-226"/>
                              <a:pt x="7216" y="-131"/>
                              <a:pt x="5216" y="60"/>
                            </a:cubicBezTo>
                            <a:cubicBezTo>
                              <a:pt x="3502" y="250"/>
                              <a:pt x="-594" y="1774"/>
                              <a:pt x="73" y="9966"/>
                            </a:cubicBezTo>
                            <a:cubicBezTo>
                              <a:pt x="644" y="15966"/>
                              <a:pt x="4073" y="36350"/>
                              <a:pt x="7788" y="61782"/>
                            </a:cubicBezTo>
                            <a:cubicBezTo>
                              <a:pt x="11788" y="87118"/>
                              <a:pt x="15979" y="117503"/>
                              <a:pt x="21218" y="142268"/>
                            </a:cubicBezTo>
                            <a:cubicBezTo>
                              <a:pt x="25028" y="158365"/>
                              <a:pt x="29029" y="172938"/>
                              <a:pt x="34744" y="185988"/>
                            </a:cubicBezTo>
                            <a:cubicBezTo>
                              <a:pt x="39792" y="199037"/>
                              <a:pt x="46364" y="210657"/>
                              <a:pt x="53317" y="220659"/>
                            </a:cubicBezTo>
                            <a:cubicBezTo>
                              <a:pt x="67033" y="240661"/>
                              <a:pt x="84655" y="254472"/>
                              <a:pt x="103038" y="260473"/>
                            </a:cubicBezTo>
                            <a:cubicBezTo>
                              <a:pt x="53032" y="217420"/>
                              <a:pt x="47698" y="137029"/>
                              <a:pt x="38935" y="58257"/>
                            </a:cubicBezTo>
                            <a:cubicBezTo>
                              <a:pt x="50746" y="69211"/>
                              <a:pt x="60652" y="79022"/>
                              <a:pt x="69129" y="87785"/>
                            </a:cubicBezTo>
                            <a:cubicBezTo>
                              <a:pt x="77797" y="96548"/>
                              <a:pt x="85131" y="104168"/>
                              <a:pt x="91132" y="110835"/>
                            </a:cubicBezTo>
                            <a:cubicBezTo>
                              <a:pt x="103419" y="124266"/>
                              <a:pt x="111896" y="133981"/>
                              <a:pt x="117611" y="142839"/>
                            </a:cubicBezTo>
                            <a:cubicBezTo>
                              <a:pt x="129232" y="160651"/>
                              <a:pt x="132470" y="174653"/>
                              <a:pt x="135709" y="213801"/>
                            </a:cubicBezTo>
                            <a:cubicBezTo>
                              <a:pt x="137614" y="197513"/>
                              <a:pt x="139995" y="182463"/>
                              <a:pt x="139042" y="165699"/>
                            </a:cubicBezTo>
                            <a:cubicBezTo>
                              <a:pt x="137423" y="149126"/>
                              <a:pt x="132184" y="130552"/>
                              <a:pt x="116563" y="108835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300" name="图形 4">
                        <a:extLst>
                          <a:ext uri="{FF2B5EF4-FFF2-40B4-BE49-F238E27FC236}">
                            <a16:creationId xmlns:a16="http://schemas.microsoft.com/office/drawing/2014/main" id="{E71DE6B7-D52B-B647-8364-27A0F344D8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5457" y="1958412"/>
                        <a:ext cx="146195" cy="312646"/>
                      </a:xfrm>
                      <a:custGeom>
                        <a:avLst/>
                        <a:gdLst>
                          <a:gd name="connsiteX0" fmla="*/ 135826 w 146195"/>
                          <a:gd name="connsiteY0" fmla="*/ 22 h 312646"/>
                          <a:gd name="connsiteX1" fmla="*/ 127921 w 146195"/>
                          <a:gd name="connsiteY1" fmla="*/ 10976 h 312646"/>
                          <a:gd name="connsiteX2" fmla="*/ 122301 w 146195"/>
                          <a:gd name="connsiteY2" fmla="*/ 24216 h 312646"/>
                          <a:gd name="connsiteX3" fmla="*/ 105442 w 146195"/>
                          <a:gd name="connsiteY3" fmla="*/ 57458 h 312646"/>
                          <a:gd name="connsiteX4" fmla="*/ 37243 w 146195"/>
                          <a:gd name="connsiteY4" fmla="*/ 148422 h 312646"/>
                          <a:gd name="connsiteX5" fmla="*/ 8287 w 146195"/>
                          <a:gd name="connsiteY5" fmla="*/ 205762 h 312646"/>
                          <a:gd name="connsiteX6" fmla="*/ 0 w 146195"/>
                          <a:gd name="connsiteY6" fmla="*/ 254530 h 312646"/>
                          <a:gd name="connsiteX7" fmla="*/ 32861 w 146195"/>
                          <a:gd name="connsiteY7" fmla="*/ 185284 h 312646"/>
                          <a:gd name="connsiteX8" fmla="*/ 62484 w 146195"/>
                          <a:gd name="connsiteY8" fmla="*/ 152327 h 312646"/>
                          <a:gd name="connsiteX9" fmla="*/ 85249 w 146195"/>
                          <a:gd name="connsiteY9" fmla="*/ 125657 h 312646"/>
                          <a:gd name="connsiteX10" fmla="*/ 114205 w 146195"/>
                          <a:gd name="connsiteY10" fmla="*/ 86890 h 312646"/>
                          <a:gd name="connsiteX11" fmla="*/ 88297 w 146195"/>
                          <a:gd name="connsiteY11" fmla="*/ 231004 h 312646"/>
                          <a:gd name="connsiteX12" fmla="*/ 57245 w 146195"/>
                          <a:gd name="connsiteY12" fmla="*/ 282534 h 312646"/>
                          <a:gd name="connsiteX13" fmla="*/ 14954 w 146195"/>
                          <a:gd name="connsiteY13" fmla="*/ 311966 h 312646"/>
                          <a:gd name="connsiteX14" fmla="*/ 69056 w 146195"/>
                          <a:gd name="connsiteY14" fmla="*/ 293964 h 312646"/>
                          <a:gd name="connsiteX15" fmla="*/ 128302 w 146195"/>
                          <a:gd name="connsiteY15" fmla="*/ 199381 h 312646"/>
                          <a:gd name="connsiteX16" fmla="*/ 145542 w 146195"/>
                          <a:gd name="connsiteY16" fmla="*/ 88891 h 312646"/>
                          <a:gd name="connsiteX17" fmla="*/ 143637 w 146195"/>
                          <a:gd name="connsiteY17" fmla="*/ 12786 h 312646"/>
                          <a:gd name="connsiteX18" fmla="*/ 135826 w 146195"/>
                          <a:gd name="connsiteY18" fmla="*/ 22 h 3126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146195" h="312646">
                            <a:moveTo>
                              <a:pt x="135826" y="22"/>
                            </a:moveTo>
                            <a:cubicBezTo>
                              <a:pt x="133826" y="308"/>
                              <a:pt x="133826" y="308"/>
                              <a:pt x="127921" y="10976"/>
                            </a:cubicBezTo>
                            <a:cubicBezTo>
                              <a:pt x="127825" y="11167"/>
                              <a:pt x="125825" y="15834"/>
                              <a:pt x="122301" y="24216"/>
                            </a:cubicBezTo>
                            <a:cubicBezTo>
                              <a:pt x="118777" y="32503"/>
                              <a:pt x="112967" y="44028"/>
                              <a:pt x="105442" y="57458"/>
                            </a:cubicBezTo>
                            <a:cubicBezTo>
                              <a:pt x="90583" y="84414"/>
                              <a:pt x="67151" y="118418"/>
                              <a:pt x="37243" y="148422"/>
                            </a:cubicBezTo>
                            <a:cubicBezTo>
                              <a:pt x="20479" y="171091"/>
                              <a:pt x="12383" y="188903"/>
                              <a:pt x="8287" y="205762"/>
                            </a:cubicBezTo>
                            <a:cubicBezTo>
                              <a:pt x="3620" y="222431"/>
                              <a:pt x="3334" y="238052"/>
                              <a:pt x="0" y="254530"/>
                            </a:cubicBezTo>
                            <a:cubicBezTo>
                              <a:pt x="14002" y="216621"/>
                              <a:pt x="18574" y="202524"/>
                              <a:pt x="32861" y="185284"/>
                            </a:cubicBezTo>
                            <a:cubicBezTo>
                              <a:pt x="40100" y="176616"/>
                              <a:pt x="49149" y="166996"/>
                              <a:pt x="62484" y="152327"/>
                            </a:cubicBezTo>
                            <a:cubicBezTo>
                              <a:pt x="69247" y="144993"/>
                              <a:pt x="76676" y="136325"/>
                              <a:pt x="85249" y="125657"/>
                            </a:cubicBezTo>
                            <a:cubicBezTo>
                              <a:pt x="93917" y="114989"/>
                              <a:pt x="103632" y="102416"/>
                              <a:pt x="114205" y="86890"/>
                            </a:cubicBezTo>
                            <a:cubicBezTo>
                              <a:pt x="113633" y="139373"/>
                              <a:pt x="105156" y="190618"/>
                              <a:pt x="88297" y="231004"/>
                            </a:cubicBezTo>
                            <a:cubicBezTo>
                              <a:pt x="80105" y="251292"/>
                              <a:pt x="69247" y="268723"/>
                              <a:pt x="57245" y="282534"/>
                            </a:cubicBezTo>
                            <a:cubicBezTo>
                              <a:pt x="44672" y="296250"/>
                              <a:pt x="30861" y="306442"/>
                              <a:pt x="14954" y="311966"/>
                            </a:cubicBezTo>
                            <a:cubicBezTo>
                              <a:pt x="27622" y="314443"/>
                              <a:pt x="47434" y="310537"/>
                              <a:pt x="69056" y="293964"/>
                            </a:cubicBezTo>
                            <a:cubicBezTo>
                              <a:pt x="90583" y="277390"/>
                              <a:pt x="113443" y="247863"/>
                              <a:pt x="128302" y="199381"/>
                            </a:cubicBezTo>
                            <a:cubicBezTo>
                              <a:pt x="138303" y="167567"/>
                              <a:pt x="144113" y="125467"/>
                              <a:pt x="145542" y="88891"/>
                            </a:cubicBezTo>
                            <a:cubicBezTo>
                              <a:pt x="147352" y="52410"/>
                              <a:pt x="144970" y="21549"/>
                              <a:pt x="143637" y="12786"/>
                            </a:cubicBezTo>
                            <a:cubicBezTo>
                              <a:pt x="141923" y="594"/>
                              <a:pt x="137636" y="-168"/>
                              <a:pt x="135826" y="22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6" name="图形 4">
                      <a:extLst>
                        <a:ext uri="{FF2B5EF4-FFF2-40B4-BE49-F238E27FC236}">
                          <a16:creationId xmlns:a16="http://schemas.microsoft.com/office/drawing/2014/main" id="{D916CD76-5456-8347-BEF7-8E460E6543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37321" y="1720777"/>
                      <a:ext cx="316000" cy="341956"/>
                      <a:chOff x="6137321" y="1720777"/>
                      <a:chExt cx="316000" cy="341956"/>
                    </a:xfrm>
                    <a:grpFill/>
                  </p:grpSpPr>
                  <p:sp>
                    <p:nvSpPr>
                      <p:cNvPr id="297" name="图形 4">
                        <a:extLst>
                          <a:ext uri="{FF2B5EF4-FFF2-40B4-BE49-F238E27FC236}">
                            <a16:creationId xmlns:a16="http://schemas.microsoft.com/office/drawing/2014/main" id="{320DFD40-CAC8-914E-80B7-708AEEC6E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37321" y="1844107"/>
                        <a:ext cx="182515" cy="218626"/>
                      </a:xfrm>
                      <a:custGeom>
                        <a:avLst/>
                        <a:gdLst>
                          <a:gd name="connsiteX0" fmla="*/ 138700 w 182515"/>
                          <a:gd name="connsiteY0" fmla="*/ 69274 h 218626"/>
                          <a:gd name="connsiteX1" fmla="*/ 50594 w 182515"/>
                          <a:gd name="connsiteY1" fmla="*/ 20030 h 218626"/>
                          <a:gd name="connsiteX2" fmla="*/ 24114 w 182515"/>
                          <a:gd name="connsiteY2" fmla="*/ 6981 h 218626"/>
                          <a:gd name="connsiteX3" fmla="*/ 14209 w 182515"/>
                          <a:gd name="connsiteY3" fmla="*/ 2409 h 218626"/>
                          <a:gd name="connsiteX4" fmla="*/ 3255 w 182515"/>
                          <a:gd name="connsiteY4" fmla="*/ 504 h 218626"/>
                          <a:gd name="connsiteX5" fmla="*/ 1159 w 182515"/>
                          <a:gd name="connsiteY5" fmla="*/ 10791 h 218626"/>
                          <a:gd name="connsiteX6" fmla="*/ 22019 w 182515"/>
                          <a:gd name="connsiteY6" fmla="*/ 54510 h 218626"/>
                          <a:gd name="connsiteX7" fmla="*/ 54690 w 182515"/>
                          <a:gd name="connsiteY7" fmla="*/ 124614 h 218626"/>
                          <a:gd name="connsiteX8" fmla="*/ 161179 w 182515"/>
                          <a:gd name="connsiteY8" fmla="*/ 218626 h 218626"/>
                          <a:gd name="connsiteX9" fmla="*/ 95171 w 182515"/>
                          <a:gd name="connsiteY9" fmla="*/ 145188 h 218626"/>
                          <a:gd name="connsiteX10" fmla="*/ 50975 w 182515"/>
                          <a:gd name="connsiteY10" fmla="*/ 42795 h 218626"/>
                          <a:gd name="connsiteX11" fmla="*/ 87742 w 182515"/>
                          <a:gd name="connsiteY11" fmla="*/ 61845 h 218626"/>
                          <a:gd name="connsiteX12" fmla="*/ 114697 w 182515"/>
                          <a:gd name="connsiteY12" fmla="*/ 77847 h 218626"/>
                          <a:gd name="connsiteX13" fmla="*/ 148225 w 182515"/>
                          <a:gd name="connsiteY13" fmla="*/ 101754 h 218626"/>
                          <a:gd name="connsiteX14" fmla="*/ 182515 w 182515"/>
                          <a:gd name="connsiteY14" fmla="*/ 166048 h 218626"/>
                          <a:gd name="connsiteX15" fmla="*/ 179563 w 182515"/>
                          <a:gd name="connsiteY15" fmla="*/ 142236 h 218626"/>
                          <a:gd name="connsiteX16" fmla="*/ 174324 w 182515"/>
                          <a:gd name="connsiteY16" fmla="*/ 118614 h 218626"/>
                          <a:gd name="connsiteX17" fmla="*/ 138700 w 182515"/>
                          <a:gd name="connsiteY17" fmla="*/ 69274 h 218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82515" h="218626">
                            <a:moveTo>
                              <a:pt x="138700" y="69274"/>
                            </a:moveTo>
                            <a:cubicBezTo>
                              <a:pt x="104220" y="48605"/>
                              <a:pt x="72501" y="31555"/>
                              <a:pt x="50594" y="20030"/>
                            </a:cubicBezTo>
                            <a:cubicBezTo>
                              <a:pt x="39545" y="14601"/>
                              <a:pt x="30401" y="10124"/>
                              <a:pt x="24114" y="6981"/>
                            </a:cubicBezTo>
                            <a:cubicBezTo>
                              <a:pt x="17828" y="4028"/>
                              <a:pt x="14304" y="2409"/>
                              <a:pt x="14209" y="2409"/>
                            </a:cubicBezTo>
                            <a:cubicBezTo>
                              <a:pt x="5064" y="-354"/>
                              <a:pt x="5064" y="-354"/>
                              <a:pt x="3255" y="504"/>
                            </a:cubicBezTo>
                            <a:cubicBezTo>
                              <a:pt x="1635" y="1266"/>
                              <a:pt x="-1794" y="3837"/>
                              <a:pt x="1159" y="10791"/>
                            </a:cubicBezTo>
                            <a:cubicBezTo>
                              <a:pt x="3350" y="15839"/>
                              <a:pt x="11637" y="32889"/>
                              <a:pt x="22019" y="54510"/>
                            </a:cubicBezTo>
                            <a:cubicBezTo>
                              <a:pt x="32116" y="76227"/>
                              <a:pt x="43355" y="102993"/>
                              <a:pt x="54690" y="124614"/>
                            </a:cubicBezTo>
                            <a:cubicBezTo>
                              <a:pt x="83265" y="180717"/>
                              <a:pt x="121936" y="214816"/>
                              <a:pt x="161179" y="218626"/>
                            </a:cubicBezTo>
                            <a:cubicBezTo>
                              <a:pt x="131652" y="203481"/>
                              <a:pt x="111935" y="176526"/>
                              <a:pt x="95171" y="145188"/>
                            </a:cubicBezTo>
                            <a:cubicBezTo>
                              <a:pt x="78502" y="113851"/>
                              <a:pt x="65453" y="77561"/>
                              <a:pt x="50975" y="42795"/>
                            </a:cubicBezTo>
                            <a:cubicBezTo>
                              <a:pt x="64977" y="49557"/>
                              <a:pt x="76978" y="56130"/>
                              <a:pt x="87742" y="61845"/>
                            </a:cubicBezTo>
                            <a:cubicBezTo>
                              <a:pt x="98029" y="67845"/>
                              <a:pt x="106982" y="73084"/>
                              <a:pt x="114697" y="77847"/>
                            </a:cubicBezTo>
                            <a:cubicBezTo>
                              <a:pt x="130128" y="87372"/>
                              <a:pt x="140129" y="94801"/>
                              <a:pt x="148225" y="101754"/>
                            </a:cubicBezTo>
                            <a:cubicBezTo>
                              <a:pt x="163751" y="116042"/>
                              <a:pt x="170228" y="128805"/>
                              <a:pt x="182515" y="166048"/>
                            </a:cubicBezTo>
                            <a:cubicBezTo>
                              <a:pt x="181467" y="157952"/>
                              <a:pt x="180515" y="150141"/>
                              <a:pt x="179563" y="142236"/>
                            </a:cubicBezTo>
                            <a:cubicBezTo>
                              <a:pt x="178610" y="134425"/>
                              <a:pt x="177086" y="126615"/>
                              <a:pt x="174324" y="118614"/>
                            </a:cubicBezTo>
                            <a:cubicBezTo>
                              <a:pt x="169180" y="102612"/>
                              <a:pt x="159179" y="86038"/>
                              <a:pt x="138700" y="69274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98" name="图形 4">
                        <a:extLst>
                          <a:ext uri="{FF2B5EF4-FFF2-40B4-BE49-F238E27FC236}">
                            <a16:creationId xmlns:a16="http://schemas.microsoft.com/office/drawing/2014/main" id="{4938EF6C-E9A0-2243-A884-D27E7BC8A2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8029" y="1720777"/>
                        <a:ext cx="115292" cy="340241"/>
                      </a:xfrm>
                      <a:custGeom>
                        <a:avLst/>
                        <a:gdLst>
                          <a:gd name="connsiteX0" fmla="*/ 65437 w 115292"/>
                          <a:gd name="connsiteY0" fmla="*/ 295 h 340241"/>
                          <a:gd name="connsiteX1" fmla="*/ 61531 w 115292"/>
                          <a:gd name="connsiteY1" fmla="*/ 13630 h 340241"/>
                          <a:gd name="connsiteX2" fmla="*/ 61341 w 115292"/>
                          <a:gd name="connsiteY2" fmla="*/ 17630 h 340241"/>
                          <a:gd name="connsiteX3" fmla="*/ 60484 w 115292"/>
                          <a:gd name="connsiteY3" fmla="*/ 28489 h 340241"/>
                          <a:gd name="connsiteX4" fmla="*/ 54578 w 115292"/>
                          <a:gd name="connsiteY4" fmla="*/ 66493 h 340241"/>
                          <a:gd name="connsiteX5" fmla="*/ 13906 w 115292"/>
                          <a:gd name="connsiteY5" fmla="*/ 174697 h 340241"/>
                          <a:gd name="connsiteX6" fmla="*/ 0 w 115292"/>
                          <a:gd name="connsiteY6" fmla="*/ 237848 h 340241"/>
                          <a:gd name="connsiteX7" fmla="*/ 1429 w 115292"/>
                          <a:gd name="connsiteY7" fmla="*/ 262804 h 340241"/>
                          <a:gd name="connsiteX8" fmla="*/ 3619 w 115292"/>
                          <a:gd name="connsiteY8" fmla="*/ 287378 h 340241"/>
                          <a:gd name="connsiteX9" fmla="*/ 19050 w 115292"/>
                          <a:gd name="connsiteY9" fmla="*/ 211940 h 340241"/>
                          <a:gd name="connsiteX10" fmla="*/ 39338 w 115292"/>
                          <a:gd name="connsiteY10" fmla="*/ 172126 h 340241"/>
                          <a:gd name="connsiteX11" fmla="*/ 54388 w 115292"/>
                          <a:gd name="connsiteY11" fmla="*/ 139836 h 340241"/>
                          <a:gd name="connsiteX12" fmla="*/ 71438 w 115292"/>
                          <a:gd name="connsiteY12" fmla="*/ 93544 h 340241"/>
                          <a:gd name="connsiteX13" fmla="*/ 83915 w 115292"/>
                          <a:gd name="connsiteY13" fmla="*/ 243563 h 340241"/>
                          <a:gd name="connsiteX14" fmla="*/ 30956 w 115292"/>
                          <a:gd name="connsiteY14" fmla="*/ 340242 h 340241"/>
                          <a:gd name="connsiteX15" fmla="*/ 79819 w 115292"/>
                          <a:gd name="connsiteY15" fmla="*/ 310429 h 340241"/>
                          <a:gd name="connsiteX16" fmla="*/ 115062 w 115292"/>
                          <a:gd name="connsiteY16" fmla="*/ 202415 h 340241"/>
                          <a:gd name="connsiteX17" fmla="*/ 102203 w 115292"/>
                          <a:gd name="connsiteY17" fmla="*/ 86972 h 340241"/>
                          <a:gd name="connsiteX18" fmla="*/ 77152 w 115292"/>
                          <a:gd name="connsiteY18" fmla="*/ 10963 h 340241"/>
                          <a:gd name="connsiteX19" fmla="*/ 65437 w 115292"/>
                          <a:gd name="connsiteY19" fmla="*/ 295 h 3402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115292" h="340241">
                            <a:moveTo>
                              <a:pt x="65437" y="295"/>
                            </a:moveTo>
                            <a:cubicBezTo>
                              <a:pt x="63627" y="1152"/>
                              <a:pt x="63627" y="1247"/>
                              <a:pt x="61531" y="13630"/>
                            </a:cubicBezTo>
                            <a:cubicBezTo>
                              <a:pt x="61531" y="13725"/>
                              <a:pt x="61436" y="15058"/>
                              <a:pt x="61341" y="17630"/>
                            </a:cubicBezTo>
                            <a:cubicBezTo>
                              <a:pt x="61150" y="20202"/>
                              <a:pt x="61055" y="23821"/>
                              <a:pt x="60484" y="28489"/>
                            </a:cubicBezTo>
                            <a:cubicBezTo>
                              <a:pt x="59341" y="37823"/>
                              <a:pt x="57531" y="51063"/>
                              <a:pt x="54578" y="66493"/>
                            </a:cubicBezTo>
                            <a:cubicBezTo>
                              <a:pt x="47720" y="97640"/>
                              <a:pt x="35719" y="137455"/>
                              <a:pt x="13906" y="174697"/>
                            </a:cubicBezTo>
                            <a:cubicBezTo>
                              <a:pt x="3524" y="201177"/>
                              <a:pt x="286" y="220417"/>
                              <a:pt x="0" y="237848"/>
                            </a:cubicBezTo>
                            <a:cubicBezTo>
                              <a:pt x="0" y="246516"/>
                              <a:pt x="762" y="254612"/>
                              <a:pt x="1429" y="262804"/>
                            </a:cubicBezTo>
                            <a:cubicBezTo>
                              <a:pt x="2096" y="270900"/>
                              <a:pt x="3429" y="278996"/>
                              <a:pt x="3619" y="287378"/>
                            </a:cubicBezTo>
                            <a:cubicBezTo>
                              <a:pt x="8382" y="247183"/>
                              <a:pt x="9334" y="232324"/>
                              <a:pt x="19050" y="211940"/>
                            </a:cubicBezTo>
                            <a:cubicBezTo>
                              <a:pt x="23527" y="201748"/>
                              <a:pt x="30480" y="189937"/>
                              <a:pt x="39338" y="172126"/>
                            </a:cubicBezTo>
                            <a:cubicBezTo>
                              <a:pt x="43720" y="163172"/>
                              <a:pt x="48768" y="152695"/>
                              <a:pt x="54388" y="139836"/>
                            </a:cubicBezTo>
                            <a:cubicBezTo>
                              <a:pt x="59531" y="127072"/>
                              <a:pt x="65532" y="111928"/>
                              <a:pt x="71438" y="93544"/>
                            </a:cubicBezTo>
                            <a:cubicBezTo>
                              <a:pt x="86201" y="146122"/>
                              <a:pt x="90583" y="199462"/>
                              <a:pt x="83915" y="243563"/>
                            </a:cubicBezTo>
                            <a:cubicBezTo>
                              <a:pt x="77343" y="287759"/>
                              <a:pt x="59246" y="322335"/>
                              <a:pt x="30956" y="340242"/>
                            </a:cubicBezTo>
                            <a:cubicBezTo>
                              <a:pt x="43720" y="339861"/>
                              <a:pt x="62293" y="331669"/>
                              <a:pt x="79819" y="310429"/>
                            </a:cubicBezTo>
                            <a:cubicBezTo>
                              <a:pt x="96488" y="289188"/>
                              <a:pt x="112966" y="254612"/>
                              <a:pt x="115062" y="202415"/>
                            </a:cubicBezTo>
                            <a:cubicBezTo>
                              <a:pt x="116491" y="168125"/>
                              <a:pt x="111157" y="124215"/>
                              <a:pt x="102203" y="86972"/>
                            </a:cubicBezTo>
                            <a:cubicBezTo>
                              <a:pt x="93059" y="49729"/>
                              <a:pt x="81248" y="19345"/>
                              <a:pt x="77152" y="10963"/>
                            </a:cubicBezTo>
                            <a:cubicBezTo>
                              <a:pt x="71438" y="-944"/>
                              <a:pt x="67056" y="-372"/>
                              <a:pt x="65437" y="295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7" name="图形 4">
                      <a:extLst>
                        <a:ext uri="{FF2B5EF4-FFF2-40B4-BE49-F238E27FC236}">
                          <a16:creationId xmlns:a16="http://schemas.microsoft.com/office/drawing/2014/main" id="{27133F34-8F41-D44A-BAD5-1C67E84D51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75452" y="1542746"/>
                      <a:ext cx="305554" cy="335649"/>
                      <a:chOff x="6075452" y="1542746"/>
                      <a:chExt cx="305554" cy="335649"/>
                    </a:xfrm>
                    <a:grpFill/>
                  </p:grpSpPr>
                  <p:sp>
                    <p:nvSpPr>
                      <p:cNvPr id="295" name="图形 4">
                        <a:extLst>
                          <a:ext uri="{FF2B5EF4-FFF2-40B4-BE49-F238E27FC236}">
                            <a16:creationId xmlns:a16="http://schemas.microsoft.com/office/drawing/2014/main" id="{B045EDEC-6757-0B45-9503-F0447D08A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5452" y="1731073"/>
                        <a:ext cx="205236" cy="147322"/>
                      </a:xfrm>
                      <a:custGeom>
                        <a:avLst/>
                        <a:gdLst>
                          <a:gd name="connsiteX0" fmla="*/ 140181 w 205236"/>
                          <a:gd name="connsiteY0" fmla="*/ 19907 h 147322"/>
                          <a:gd name="connsiteX1" fmla="*/ 89222 w 205236"/>
                          <a:gd name="connsiteY1" fmla="*/ 9620 h 147322"/>
                          <a:gd name="connsiteX2" fmla="*/ 48550 w 205236"/>
                          <a:gd name="connsiteY2" fmla="*/ 3524 h 147322"/>
                          <a:gd name="connsiteX3" fmla="*/ 21785 w 205236"/>
                          <a:gd name="connsiteY3" fmla="*/ 667 h 147322"/>
                          <a:gd name="connsiteX4" fmla="*/ 11689 w 205236"/>
                          <a:gd name="connsiteY4" fmla="*/ 0 h 147322"/>
                          <a:gd name="connsiteX5" fmla="*/ 1592 w 205236"/>
                          <a:gd name="connsiteY5" fmla="*/ 1905 h 147322"/>
                          <a:gd name="connsiteX6" fmla="*/ 2735 w 205236"/>
                          <a:gd name="connsiteY6" fmla="*/ 11335 h 147322"/>
                          <a:gd name="connsiteX7" fmla="*/ 13594 w 205236"/>
                          <a:gd name="connsiteY7" fmla="*/ 22289 h 147322"/>
                          <a:gd name="connsiteX8" fmla="*/ 22642 w 205236"/>
                          <a:gd name="connsiteY8" fmla="*/ 31051 h 147322"/>
                          <a:gd name="connsiteX9" fmla="*/ 33120 w 205236"/>
                          <a:gd name="connsiteY9" fmla="*/ 41719 h 147322"/>
                          <a:gd name="connsiteX10" fmla="*/ 80269 w 205236"/>
                          <a:gd name="connsiteY10" fmla="*/ 91440 h 147322"/>
                          <a:gd name="connsiteX11" fmla="*/ 95318 w 205236"/>
                          <a:gd name="connsiteY11" fmla="*/ 105537 h 147322"/>
                          <a:gd name="connsiteX12" fmla="*/ 110463 w 205236"/>
                          <a:gd name="connsiteY12" fmla="*/ 117729 h 147322"/>
                          <a:gd name="connsiteX13" fmla="*/ 125798 w 205236"/>
                          <a:gd name="connsiteY13" fmla="*/ 127826 h 147322"/>
                          <a:gd name="connsiteX14" fmla="*/ 140848 w 205236"/>
                          <a:gd name="connsiteY14" fmla="*/ 136112 h 147322"/>
                          <a:gd name="connsiteX15" fmla="*/ 199045 w 205236"/>
                          <a:gd name="connsiteY15" fmla="*/ 146304 h 147322"/>
                          <a:gd name="connsiteX16" fmla="*/ 177614 w 205236"/>
                          <a:gd name="connsiteY16" fmla="*/ 139160 h 147322"/>
                          <a:gd name="connsiteX17" fmla="*/ 157612 w 205236"/>
                          <a:gd name="connsiteY17" fmla="*/ 128302 h 147322"/>
                          <a:gd name="connsiteX18" fmla="*/ 121702 w 205236"/>
                          <a:gd name="connsiteY18" fmla="*/ 98107 h 147322"/>
                          <a:gd name="connsiteX19" fmla="*/ 55408 w 205236"/>
                          <a:gd name="connsiteY19" fmla="*/ 22765 h 147322"/>
                          <a:gd name="connsiteX20" fmla="*/ 121321 w 205236"/>
                          <a:gd name="connsiteY20" fmla="*/ 34099 h 147322"/>
                          <a:gd name="connsiteX21" fmla="*/ 157612 w 205236"/>
                          <a:gd name="connsiteY21" fmla="*/ 45625 h 147322"/>
                          <a:gd name="connsiteX22" fmla="*/ 180281 w 205236"/>
                          <a:gd name="connsiteY22" fmla="*/ 61531 h 147322"/>
                          <a:gd name="connsiteX23" fmla="*/ 191711 w 205236"/>
                          <a:gd name="connsiteY23" fmla="*/ 74581 h 147322"/>
                          <a:gd name="connsiteX24" fmla="*/ 205237 w 205236"/>
                          <a:gd name="connsiteY24" fmla="*/ 93726 h 147322"/>
                          <a:gd name="connsiteX25" fmla="*/ 196474 w 205236"/>
                          <a:gd name="connsiteY25" fmla="*/ 73152 h 147322"/>
                          <a:gd name="connsiteX26" fmla="*/ 185425 w 205236"/>
                          <a:gd name="connsiteY26" fmla="*/ 53530 h 147322"/>
                          <a:gd name="connsiteX27" fmla="*/ 167994 w 205236"/>
                          <a:gd name="connsiteY27" fmla="*/ 35242 h 147322"/>
                          <a:gd name="connsiteX28" fmla="*/ 155802 w 205236"/>
                          <a:gd name="connsiteY28" fmla="*/ 26956 h 147322"/>
                          <a:gd name="connsiteX29" fmla="*/ 140181 w 205236"/>
                          <a:gd name="connsiteY29" fmla="*/ 19907 h 1473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205236" h="147322">
                            <a:moveTo>
                              <a:pt x="140181" y="19907"/>
                            </a:moveTo>
                            <a:cubicBezTo>
                              <a:pt x="122083" y="15716"/>
                              <a:pt x="104462" y="12573"/>
                              <a:pt x="89222" y="9620"/>
                            </a:cubicBezTo>
                            <a:cubicBezTo>
                              <a:pt x="73601" y="7048"/>
                              <a:pt x="59980" y="4953"/>
                              <a:pt x="48550" y="3524"/>
                            </a:cubicBezTo>
                            <a:cubicBezTo>
                              <a:pt x="37311" y="2286"/>
                              <a:pt x="28167" y="1333"/>
                              <a:pt x="21785" y="667"/>
                            </a:cubicBezTo>
                            <a:cubicBezTo>
                              <a:pt x="15403" y="286"/>
                              <a:pt x="11879" y="0"/>
                              <a:pt x="11689" y="0"/>
                            </a:cubicBezTo>
                            <a:cubicBezTo>
                              <a:pt x="2926" y="571"/>
                              <a:pt x="2926" y="667"/>
                              <a:pt x="1592" y="1905"/>
                            </a:cubicBezTo>
                            <a:cubicBezTo>
                              <a:pt x="449" y="3048"/>
                              <a:pt x="-1837" y="6382"/>
                              <a:pt x="2735" y="11335"/>
                            </a:cubicBezTo>
                            <a:cubicBezTo>
                              <a:pt x="4545" y="13049"/>
                              <a:pt x="8355" y="16954"/>
                              <a:pt x="13594" y="22289"/>
                            </a:cubicBezTo>
                            <a:cubicBezTo>
                              <a:pt x="16165" y="24955"/>
                              <a:pt x="19499" y="27718"/>
                              <a:pt x="22642" y="31051"/>
                            </a:cubicBezTo>
                            <a:cubicBezTo>
                              <a:pt x="25786" y="34480"/>
                              <a:pt x="29310" y="38005"/>
                              <a:pt x="33120" y="41719"/>
                            </a:cubicBezTo>
                            <a:cubicBezTo>
                              <a:pt x="47788" y="56959"/>
                              <a:pt x="64933" y="75914"/>
                              <a:pt x="80269" y="91440"/>
                            </a:cubicBezTo>
                            <a:cubicBezTo>
                              <a:pt x="85412" y="96298"/>
                              <a:pt x="90079" y="101251"/>
                              <a:pt x="95318" y="105537"/>
                            </a:cubicBezTo>
                            <a:cubicBezTo>
                              <a:pt x="100557" y="109823"/>
                              <a:pt x="105510" y="113919"/>
                              <a:pt x="110463" y="117729"/>
                            </a:cubicBezTo>
                            <a:cubicBezTo>
                              <a:pt x="115511" y="121444"/>
                              <a:pt x="120655" y="124873"/>
                              <a:pt x="125798" y="127826"/>
                            </a:cubicBezTo>
                            <a:cubicBezTo>
                              <a:pt x="130751" y="130969"/>
                              <a:pt x="135799" y="133731"/>
                              <a:pt x="140848" y="136112"/>
                            </a:cubicBezTo>
                            <a:cubicBezTo>
                              <a:pt x="161231" y="145447"/>
                              <a:pt x="180948" y="149352"/>
                              <a:pt x="199045" y="146304"/>
                            </a:cubicBezTo>
                            <a:cubicBezTo>
                              <a:pt x="191521" y="144685"/>
                              <a:pt x="184377" y="142303"/>
                              <a:pt x="177614" y="139160"/>
                            </a:cubicBezTo>
                            <a:cubicBezTo>
                              <a:pt x="170661" y="136112"/>
                              <a:pt x="163898" y="132493"/>
                              <a:pt x="157612" y="128302"/>
                            </a:cubicBezTo>
                            <a:cubicBezTo>
                              <a:pt x="145134" y="119824"/>
                              <a:pt x="132942" y="109633"/>
                              <a:pt x="121702" y="98107"/>
                            </a:cubicBezTo>
                            <a:cubicBezTo>
                              <a:pt x="99033" y="75152"/>
                              <a:pt x="77697" y="48101"/>
                              <a:pt x="55408" y="22765"/>
                            </a:cubicBezTo>
                            <a:cubicBezTo>
                              <a:pt x="83888" y="25717"/>
                              <a:pt x="105224" y="30194"/>
                              <a:pt x="121321" y="34099"/>
                            </a:cubicBezTo>
                            <a:cubicBezTo>
                              <a:pt x="137800" y="37909"/>
                              <a:pt x="148658" y="41719"/>
                              <a:pt x="157612" y="45625"/>
                            </a:cubicBezTo>
                            <a:cubicBezTo>
                              <a:pt x="166756" y="49625"/>
                              <a:pt x="173328" y="54292"/>
                              <a:pt x="180281" y="61531"/>
                            </a:cubicBezTo>
                            <a:cubicBezTo>
                              <a:pt x="183805" y="65151"/>
                              <a:pt x="187615" y="69342"/>
                              <a:pt x="191711" y="74581"/>
                            </a:cubicBezTo>
                            <a:cubicBezTo>
                              <a:pt x="195616" y="79915"/>
                              <a:pt x="199998" y="86201"/>
                              <a:pt x="205237" y="93726"/>
                            </a:cubicBezTo>
                            <a:cubicBezTo>
                              <a:pt x="202093" y="86773"/>
                              <a:pt x="199426" y="79915"/>
                              <a:pt x="196474" y="73152"/>
                            </a:cubicBezTo>
                            <a:cubicBezTo>
                              <a:pt x="193521" y="66389"/>
                              <a:pt x="189806" y="59912"/>
                              <a:pt x="185425" y="53530"/>
                            </a:cubicBezTo>
                            <a:cubicBezTo>
                              <a:pt x="181138" y="47053"/>
                              <a:pt x="175328" y="40957"/>
                              <a:pt x="167994" y="35242"/>
                            </a:cubicBezTo>
                            <a:cubicBezTo>
                              <a:pt x="164374" y="32385"/>
                              <a:pt x="160279" y="29623"/>
                              <a:pt x="155802" y="26956"/>
                            </a:cubicBezTo>
                            <a:cubicBezTo>
                              <a:pt x="151135" y="24479"/>
                              <a:pt x="145896" y="22098"/>
                              <a:pt x="140181" y="19907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96" name="图形 4">
                        <a:extLst>
                          <a:ext uri="{FF2B5EF4-FFF2-40B4-BE49-F238E27FC236}">
                            <a16:creationId xmlns:a16="http://schemas.microsoft.com/office/drawing/2014/main" id="{01796C9D-2231-6B41-8C7E-E495BEA512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5614" y="1542746"/>
                        <a:ext cx="115392" cy="317009"/>
                      </a:xfrm>
                      <a:custGeom>
                        <a:avLst/>
                        <a:gdLst>
                          <a:gd name="connsiteX0" fmla="*/ 882 w 115392"/>
                          <a:gd name="connsiteY0" fmla="*/ 970 h 317009"/>
                          <a:gd name="connsiteX1" fmla="*/ 1740 w 115392"/>
                          <a:gd name="connsiteY1" fmla="*/ 14019 h 317009"/>
                          <a:gd name="connsiteX2" fmla="*/ 5645 w 115392"/>
                          <a:gd name="connsiteY2" fmla="*/ 27545 h 317009"/>
                          <a:gd name="connsiteX3" fmla="*/ 12598 w 115392"/>
                          <a:gd name="connsiteY3" fmla="*/ 63359 h 317009"/>
                          <a:gd name="connsiteX4" fmla="*/ 15932 w 115392"/>
                          <a:gd name="connsiteY4" fmla="*/ 114222 h 317009"/>
                          <a:gd name="connsiteX5" fmla="*/ 9550 w 115392"/>
                          <a:gd name="connsiteY5" fmla="*/ 172325 h 317009"/>
                          <a:gd name="connsiteX6" fmla="*/ 9264 w 115392"/>
                          <a:gd name="connsiteY6" fmla="*/ 190708 h 317009"/>
                          <a:gd name="connsiteX7" fmla="*/ 9931 w 115392"/>
                          <a:gd name="connsiteY7" fmla="*/ 206615 h 317009"/>
                          <a:gd name="connsiteX8" fmla="*/ 14884 w 115392"/>
                          <a:gd name="connsiteY8" fmla="*/ 232618 h 317009"/>
                          <a:gd name="connsiteX9" fmla="*/ 22885 w 115392"/>
                          <a:gd name="connsiteY9" fmla="*/ 254525 h 317009"/>
                          <a:gd name="connsiteX10" fmla="*/ 31172 w 115392"/>
                          <a:gd name="connsiteY10" fmla="*/ 276052 h 317009"/>
                          <a:gd name="connsiteX11" fmla="*/ 27266 w 115392"/>
                          <a:gd name="connsiteY11" fmla="*/ 252049 h 317009"/>
                          <a:gd name="connsiteX12" fmla="*/ 24504 w 115392"/>
                          <a:gd name="connsiteY12" fmla="*/ 234047 h 317009"/>
                          <a:gd name="connsiteX13" fmla="*/ 24790 w 115392"/>
                          <a:gd name="connsiteY13" fmla="*/ 204233 h 317009"/>
                          <a:gd name="connsiteX14" fmla="*/ 31553 w 115392"/>
                          <a:gd name="connsiteY14" fmla="*/ 162800 h 317009"/>
                          <a:gd name="connsiteX15" fmla="*/ 36220 w 115392"/>
                          <a:gd name="connsiteY15" fmla="*/ 82694 h 317009"/>
                          <a:gd name="connsiteX16" fmla="*/ 91560 w 115392"/>
                          <a:gd name="connsiteY16" fmla="*/ 215568 h 317009"/>
                          <a:gd name="connsiteX17" fmla="*/ 90417 w 115392"/>
                          <a:gd name="connsiteY17" fmla="*/ 273480 h 317009"/>
                          <a:gd name="connsiteX18" fmla="*/ 82321 w 115392"/>
                          <a:gd name="connsiteY18" fmla="*/ 297293 h 317009"/>
                          <a:gd name="connsiteX19" fmla="*/ 68796 w 115392"/>
                          <a:gd name="connsiteY19" fmla="*/ 317009 h 317009"/>
                          <a:gd name="connsiteX20" fmla="*/ 105276 w 115392"/>
                          <a:gd name="connsiteY20" fmla="*/ 277957 h 317009"/>
                          <a:gd name="connsiteX21" fmla="*/ 115087 w 115392"/>
                          <a:gd name="connsiteY21" fmla="*/ 233285 h 317009"/>
                          <a:gd name="connsiteX22" fmla="*/ 107943 w 115392"/>
                          <a:gd name="connsiteY22" fmla="*/ 169658 h 317009"/>
                          <a:gd name="connsiteX23" fmla="*/ 61557 w 115392"/>
                          <a:gd name="connsiteY23" fmla="*/ 67835 h 317009"/>
                          <a:gd name="connsiteX24" fmla="*/ 46888 w 115392"/>
                          <a:gd name="connsiteY24" fmla="*/ 45928 h 317009"/>
                          <a:gd name="connsiteX25" fmla="*/ 33077 w 115392"/>
                          <a:gd name="connsiteY25" fmla="*/ 28021 h 317009"/>
                          <a:gd name="connsiteX26" fmla="*/ 14694 w 115392"/>
                          <a:gd name="connsiteY26" fmla="*/ 6875 h 317009"/>
                          <a:gd name="connsiteX27" fmla="*/ 882 w 115392"/>
                          <a:gd name="connsiteY27" fmla="*/ 970 h 3170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</a:cxnLst>
                        <a:rect l="l" t="t" r="r" b="b"/>
                        <a:pathLst>
                          <a:path w="115392" h="317009">
                            <a:moveTo>
                              <a:pt x="882" y="970"/>
                            </a:moveTo>
                            <a:cubicBezTo>
                              <a:pt x="-451" y="2303"/>
                              <a:pt x="-356" y="2303"/>
                              <a:pt x="1740" y="14019"/>
                            </a:cubicBezTo>
                            <a:cubicBezTo>
                              <a:pt x="1740" y="14210"/>
                              <a:pt x="3168" y="18972"/>
                              <a:pt x="5645" y="27545"/>
                            </a:cubicBezTo>
                            <a:cubicBezTo>
                              <a:pt x="7645" y="36212"/>
                              <a:pt x="10312" y="48690"/>
                              <a:pt x="12598" y="63359"/>
                            </a:cubicBezTo>
                            <a:cubicBezTo>
                              <a:pt x="14694" y="78218"/>
                              <a:pt x="15932" y="95744"/>
                              <a:pt x="15932" y="114222"/>
                            </a:cubicBezTo>
                            <a:cubicBezTo>
                              <a:pt x="15360" y="132986"/>
                              <a:pt x="13932" y="152513"/>
                              <a:pt x="9550" y="172325"/>
                            </a:cubicBezTo>
                            <a:cubicBezTo>
                              <a:pt x="9169" y="178992"/>
                              <a:pt x="9074" y="185088"/>
                              <a:pt x="9264" y="190708"/>
                            </a:cubicBezTo>
                            <a:cubicBezTo>
                              <a:pt x="9169" y="196423"/>
                              <a:pt x="9455" y="201757"/>
                              <a:pt x="9931" y="206615"/>
                            </a:cubicBezTo>
                            <a:cubicBezTo>
                              <a:pt x="10883" y="216425"/>
                              <a:pt x="12884" y="224712"/>
                              <a:pt x="14884" y="232618"/>
                            </a:cubicBezTo>
                            <a:cubicBezTo>
                              <a:pt x="16979" y="240428"/>
                              <a:pt x="20028" y="247477"/>
                              <a:pt x="22885" y="254525"/>
                            </a:cubicBezTo>
                            <a:cubicBezTo>
                              <a:pt x="25552" y="261669"/>
                              <a:pt x="28505" y="268622"/>
                              <a:pt x="31172" y="276052"/>
                            </a:cubicBezTo>
                            <a:cubicBezTo>
                              <a:pt x="29648" y="266717"/>
                              <a:pt x="28409" y="258812"/>
                              <a:pt x="27266" y="252049"/>
                            </a:cubicBezTo>
                            <a:cubicBezTo>
                              <a:pt x="26124" y="245191"/>
                              <a:pt x="25076" y="239381"/>
                              <a:pt x="24504" y="234047"/>
                            </a:cubicBezTo>
                            <a:cubicBezTo>
                              <a:pt x="23361" y="223283"/>
                              <a:pt x="23552" y="214616"/>
                              <a:pt x="24790" y="204233"/>
                            </a:cubicBezTo>
                            <a:cubicBezTo>
                              <a:pt x="26028" y="193756"/>
                              <a:pt x="29076" y="181278"/>
                              <a:pt x="31553" y="162800"/>
                            </a:cubicBezTo>
                            <a:cubicBezTo>
                              <a:pt x="34315" y="144131"/>
                              <a:pt x="37363" y="119270"/>
                              <a:pt x="36220" y="82694"/>
                            </a:cubicBezTo>
                            <a:cubicBezTo>
                              <a:pt x="65748" y="125843"/>
                              <a:pt x="85655" y="173468"/>
                              <a:pt x="91560" y="215568"/>
                            </a:cubicBezTo>
                            <a:cubicBezTo>
                              <a:pt x="94323" y="236714"/>
                              <a:pt x="94513" y="256240"/>
                              <a:pt x="90417" y="273480"/>
                            </a:cubicBezTo>
                            <a:cubicBezTo>
                              <a:pt x="88512" y="282053"/>
                              <a:pt x="85941" y="290054"/>
                              <a:pt x="82321" y="297293"/>
                            </a:cubicBezTo>
                            <a:cubicBezTo>
                              <a:pt x="78606" y="304627"/>
                              <a:pt x="74129" y="311199"/>
                              <a:pt x="68796" y="317009"/>
                            </a:cubicBezTo>
                            <a:cubicBezTo>
                              <a:pt x="79940" y="313676"/>
                              <a:pt x="95370" y="301674"/>
                              <a:pt x="105276" y="277957"/>
                            </a:cubicBezTo>
                            <a:cubicBezTo>
                              <a:pt x="110134" y="266146"/>
                              <a:pt x="114325" y="251192"/>
                              <a:pt x="115087" y="233285"/>
                            </a:cubicBezTo>
                            <a:cubicBezTo>
                              <a:pt x="116230" y="215187"/>
                              <a:pt x="114230" y="193946"/>
                              <a:pt x="107943" y="169658"/>
                            </a:cubicBezTo>
                            <a:cubicBezTo>
                              <a:pt x="99657" y="137654"/>
                              <a:pt x="81273" y="98982"/>
                              <a:pt x="61557" y="67835"/>
                            </a:cubicBezTo>
                            <a:cubicBezTo>
                              <a:pt x="56508" y="60120"/>
                              <a:pt x="51555" y="52786"/>
                              <a:pt x="46888" y="45928"/>
                            </a:cubicBezTo>
                            <a:cubicBezTo>
                              <a:pt x="42125" y="39165"/>
                              <a:pt x="37268" y="33260"/>
                              <a:pt x="33077" y="28021"/>
                            </a:cubicBezTo>
                            <a:cubicBezTo>
                              <a:pt x="24695" y="17353"/>
                              <a:pt x="18027" y="9923"/>
                              <a:pt x="14694" y="6875"/>
                            </a:cubicBezTo>
                            <a:cubicBezTo>
                              <a:pt x="5740" y="-1983"/>
                              <a:pt x="2025" y="-173"/>
                              <a:pt x="882" y="97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8" name="图形 4">
                      <a:extLst>
                        <a:ext uri="{FF2B5EF4-FFF2-40B4-BE49-F238E27FC236}">
                          <a16:creationId xmlns:a16="http://schemas.microsoft.com/office/drawing/2014/main" id="{30805379-3A84-1845-8980-E8C7F32F05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3452" y="1408100"/>
                      <a:ext cx="305717" cy="319711"/>
                      <a:chOff x="5963452" y="1408100"/>
                      <a:chExt cx="305717" cy="319711"/>
                    </a:xfrm>
                    <a:grpFill/>
                  </p:grpSpPr>
                  <p:sp>
                    <p:nvSpPr>
                      <p:cNvPr id="293" name="图形 4">
                        <a:extLst>
                          <a:ext uri="{FF2B5EF4-FFF2-40B4-BE49-F238E27FC236}">
                            <a16:creationId xmlns:a16="http://schemas.microsoft.com/office/drawing/2014/main" id="{4980F156-EDA4-F249-BADB-3951A29540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452" y="1621042"/>
                        <a:ext cx="233988" cy="106770"/>
                      </a:xfrm>
                      <a:custGeom>
                        <a:avLst/>
                        <a:gdLst>
                          <a:gd name="connsiteX0" fmla="*/ 135405 w 233988"/>
                          <a:gd name="connsiteY0" fmla="*/ 17 h 106770"/>
                          <a:gd name="connsiteX1" fmla="*/ 44727 w 233988"/>
                          <a:gd name="connsiteY1" fmla="*/ 20781 h 106770"/>
                          <a:gd name="connsiteX2" fmla="*/ 18723 w 233988"/>
                          <a:gd name="connsiteY2" fmla="*/ 28497 h 106770"/>
                          <a:gd name="connsiteX3" fmla="*/ 9103 w 233988"/>
                          <a:gd name="connsiteY3" fmla="*/ 31545 h 106770"/>
                          <a:gd name="connsiteX4" fmla="*/ 435 w 233988"/>
                          <a:gd name="connsiteY4" fmla="*/ 37069 h 106770"/>
                          <a:gd name="connsiteX5" fmla="*/ 5293 w 233988"/>
                          <a:gd name="connsiteY5" fmla="*/ 45546 h 106770"/>
                          <a:gd name="connsiteX6" fmla="*/ 45298 w 233988"/>
                          <a:gd name="connsiteY6" fmla="*/ 62025 h 106770"/>
                          <a:gd name="connsiteX7" fmla="*/ 105877 w 233988"/>
                          <a:gd name="connsiteY7" fmla="*/ 88695 h 106770"/>
                          <a:gd name="connsiteX8" fmla="*/ 142263 w 233988"/>
                          <a:gd name="connsiteY8" fmla="*/ 100696 h 106770"/>
                          <a:gd name="connsiteX9" fmla="*/ 176267 w 233988"/>
                          <a:gd name="connsiteY9" fmla="*/ 106316 h 106770"/>
                          <a:gd name="connsiteX10" fmla="*/ 233988 w 233988"/>
                          <a:gd name="connsiteY10" fmla="*/ 95838 h 106770"/>
                          <a:gd name="connsiteX11" fmla="*/ 189411 w 233988"/>
                          <a:gd name="connsiteY11" fmla="*/ 93362 h 106770"/>
                          <a:gd name="connsiteX12" fmla="*/ 145977 w 233988"/>
                          <a:gd name="connsiteY12" fmla="*/ 78979 h 106770"/>
                          <a:gd name="connsiteX13" fmla="*/ 58347 w 233988"/>
                          <a:gd name="connsiteY13" fmla="*/ 35926 h 106770"/>
                          <a:gd name="connsiteX14" fmla="*/ 94828 w 233988"/>
                          <a:gd name="connsiteY14" fmla="*/ 26211 h 106770"/>
                          <a:gd name="connsiteX15" fmla="*/ 123117 w 233988"/>
                          <a:gd name="connsiteY15" fmla="*/ 20686 h 106770"/>
                          <a:gd name="connsiteX16" fmla="*/ 160836 w 233988"/>
                          <a:gd name="connsiteY16" fmla="*/ 17543 h 106770"/>
                          <a:gd name="connsiteX17" fmla="*/ 187697 w 233988"/>
                          <a:gd name="connsiteY17" fmla="*/ 23734 h 106770"/>
                          <a:gd name="connsiteX18" fmla="*/ 202746 w 233988"/>
                          <a:gd name="connsiteY18" fmla="*/ 31926 h 106770"/>
                          <a:gd name="connsiteX19" fmla="*/ 222177 w 233988"/>
                          <a:gd name="connsiteY19" fmla="*/ 44975 h 106770"/>
                          <a:gd name="connsiteX20" fmla="*/ 214652 w 233988"/>
                          <a:gd name="connsiteY20" fmla="*/ 36688 h 106770"/>
                          <a:gd name="connsiteX21" fmla="*/ 206842 w 233988"/>
                          <a:gd name="connsiteY21" fmla="*/ 28878 h 106770"/>
                          <a:gd name="connsiteX22" fmla="*/ 189602 w 233988"/>
                          <a:gd name="connsiteY22" fmla="*/ 14495 h 106770"/>
                          <a:gd name="connsiteX23" fmla="*/ 166837 w 233988"/>
                          <a:gd name="connsiteY23" fmla="*/ 3922 h 106770"/>
                          <a:gd name="connsiteX24" fmla="*/ 135405 w 233988"/>
                          <a:gd name="connsiteY24" fmla="*/ 17 h 1067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33988" h="106770">
                            <a:moveTo>
                              <a:pt x="135405" y="17"/>
                            </a:moveTo>
                            <a:cubicBezTo>
                              <a:pt x="98257" y="7065"/>
                              <a:pt x="67206" y="14019"/>
                              <a:pt x="44727" y="20781"/>
                            </a:cubicBezTo>
                            <a:cubicBezTo>
                              <a:pt x="33677" y="23829"/>
                              <a:pt x="25010" y="26306"/>
                              <a:pt x="18723" y="28497"/>
                            </a:cubicBezTo>
                            <a:cubicBezTo>
                              <a:pt x="12627" y="30402"/>
                              <a:pt x="9198" y="31449"/>
                              <a:pt x="9103" y="31545"/>
                            </a:cubicBezTo>
                            <a:cubicBezTo>
                              <a:pt x="1102" y="35259"/>
                              <a:pt x="1197" y="35259"/>
                              <a:pt x="435" y="37069"/>
                            </a:cubicBezTo>
                            <a:cubicBezTo>
                              <a:pt x="-232" y="38593"/>
                              <a:pt x="-994" y="42498"/>
                              <a:pt x="5293" y="45546"/>
                            </a:cubicBezTo>
                            <a:cubicBezTo>
                              <a:pt x="9960" y="47642"/>
                              <a:pt x="26153" y="53738"/>
                              <a:pt x="45298" y="62025"/>
                            </a:cubicBezTo>
                            <a:cubicBezTo>
                              <a:pt x="64824" y="69835"/>
                              <a:pt x="86732" y="80694"/>
                              <a:pt x="105877" y="88695"/>
                            </a:cubicBezTo>
                            <a:cubicBezTo>
                              <a:pt x="118545" y="93552"/>
                              <a:pt x="130261" y="98029"/>
                              <a:pt x="142263" y="100696"/>
                            </a:cubicBezTo>
                            <a:cubicBezTo>
                              <a:pt x="153788" y="103839"/>
                              <a:pt x="165218" y="105744"/>
                              <a:pt x="176267" y="106316"/>
                            </a:cubicBezTo>
                            <a:cubicBezTo>
                              <a:pt x="197698" y="108126"/>
                              <a:pt x="218272" y="104506"/>
                              <a:pt x="233988" y="95838"/>
                            </a:cubicBezTo>
                            <a:cubicBezTo>
                              <a:pt x="218843" y="97839"/>
                              <a:pt x="203699" y="96791"/>
                              <a:pt x="189411" y="93362"/>
                            </a:cubicBezTo>
                            <a:cubicBezTo>
                              <a:pt x="174457" y="90504"/>
                              <a:pt x="160551" y="84980"/>
                              <a:pt x="145977" y="78979"/>
                            </a:cubicBezTo>
                            <a:cubicBezTo>
                              <a:pt x="117307" y="66692"/>
                              <a:pt x="88542" y="50595"/>
                              <a:pt x="58347" y="35926"/>
                            </a:cubicBezTo>
                            <a:cubicBezTo>
                              <a:pt x="71873" y="31830"/>
                              <a:pt x="84255" y="28306"/>
                              <a:pt x="94828" y="26211"/>
                            </a:cubicBezTo>
                            <a:cubicBezTo>
                              <a:pt x="105401" y="23925"/>
                              <a:pt x="115116" y="21734"/>
                              <a:pt x="123117" y="20686"/>
                            </a:cubicBezTo>
                            <a:cubicBezTo>
                              <a:pt x="139214" y="18400"/>
                              <a:pt x="151311" y="16971"/>
                              <a:pt x="160836" y="17543"/>
                            </a:cubicBezTo>
                            <a:cubicBezTo>
                              <a:pt x="170456" y="18114"/>
                              <a:pt x="178362" y="19829"/>
                              <a:pt x="187697" y="23734"/>
                            </a:cubicBezTo>
                            <a:cubicBezTo>
                              <a:pt x="192173" y="25925"/>
                              <a:pt x="197031" y="28592"/>
                              <a:pt x="202746" y="31926"/>
                            </a:cubicBezTo>
                            <a:cubicBezTo>
                              <a:pt x="208461" y="35259"/>
                              <a:pt x="214938" y="39450"/>
                              <a:pt x="222177" y="44975"/>
                            </a:cubicBezTo>
                            <a:cubicBezTo>
                              <a:pt x="219606" y="42213"/>
                              <a:pt x="217129" y="39450"/>
                              <a:pt x="214652" y="36688"/>
                            </a:cubicBezTo>
                            <a:lnTo>
                              <a:pt x="206842" y="28878"/>
                            </a:lnTo>
                            <a:cubicBezTo>
                              <a:pt x="201508" y="23829"/>
                              <a:pt x="196269" y="18591"/>
                              <a:pt x="189602" y="14495"/>
                            </a:cubicBezTo>
                            <a:cubicBezTo>
                              <a:pt x="183030" y="10304"/>
                              <a:pt x="175600" y="6684"/>
                              <a:pt x="166837" y="3922"/>
                            </a:cubicBezTo>
                            <a:cubicBezTo>
                              <a:pt x="157884" y="1255"/>
                              <a:pt x="147406" y="-174"/>
                              <a:pt x="135405" y="17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94" name="图形 4">
                        <a:extLst>
                          <a:ext uri="{FF2B5EF4-FFF2-40B4-BE49-F238E27FC236}">
                            <a16:creationId xmlns:a16="http://schemas.microsoft.com/office/drawing/2014/main" id="{ABD4ECDA-B688-3E41-BE3C-F495876456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5858" y="1408100"/>
                        <a:ext cx="203311" cy="272204"/>
                      </a:xfrm>
                      <a:custGeom>
                        <a:avLst/>
                        <a:gdLst>
                          <a:gd name="connsiteX0" fmla="*/ 327 w 203311"/>
                          <a:gd name="connsiteY0" fmla="*/ 2456 h 272204"/>
                          <a:gd name="connsiteX1" fmla="*/ 5947 w 203311"/>
                          <a:gd name="connsiteY1" fmla="*/ 14267 h 272204"/>
                          <a:gd name="connsiteX2" fmla="*/ 14615 w 203311"/>
                          <a:gd name="connsiteY2" fmla="*/ 25316 h 272204"/>
                          <a:gd name="connsiteX3" fmla="*/ 34713 w 203311"/>
                          <a:gd name="connsiteY3" fmla="*/ 55510 h 272204"/>
                          <a:gd name="connsiteX4" fmla="*/ 74432 w 203311"/>
                          <a:gd name="connsiteY4" fmla="*/ 157047 h 272204"/>
                          <a:gd name="connsiteX5" fmla="*/ 87862 w 203311"/>
                          <a:gd name="connsiteY5" fmla="*/ 188765 h 272204"/>
                          <a:gd name="connsiteX6" fmla="*/ 102054 w 203311"/>
                          <a:gd name="connsiteY6" fmla="*/ 211339 h 272204"/>
                          <a:gd name="connsiteX7" fmla="*/ 117294 w 203311"/>
                          <a:gd name="connsiteY7" fmla="*/ 229056 h 272204"/>
                          <a:gd name="connsiteX8" fmla="*/ 125200 w 203311"/>
                          <a:gd name="connsiteY8" fmla="*/ 237343 h 272204"/>
                          <a:gd name="connsiteX9" fmla="*/ 132630 w 203311"/>
                          <a:gd name="connsiteY9" fmla="*/ 246296 h 272204"/>
                          <a:gd name="connsiteX10" fmla="*/ 120438 w 203311"/>
                          <a:gd name="connsiteY10" fmla="*/ 225151 h 272204"/>
                          <a:gd name="connsiteX11" fmla="*/ 111484 w 203311"/>
                          <a:gd name="connsiteY11" fmla="*/ 209053 h 272204"/>
                          <a:gd name="connsiteX12" fmla="*/ 100530 w 203311"/>
                          <a:gd name="connsiteY12" fmla="*/ 181240 h 272204"/>
                          <a:gd name="connsiteX13" fmla="*/ 90910 w 203311"/>
                          <a:gd name="connsiteY13" fmla="*/ 139997 h 272204"/>
                          <a:gd name="connsiteX14" fmla="*/ 81290 w 203311"/>
                          <a:gd name="connsiteY14" fmla="*/ 107707 h 272204"/>
                          <a:gd name="connsiteX15" fmla="*/ 63859 w 203311"/>
                          <a:gd name="connsiteY15" fmla="*/ 63988 h 272204"/>
                          <a:gd name="connsiteX16" fmla="*/ 167205 w 203311"/>
                          <a:gd name="connsiteY16" fmla="*/ 167905 h 272204"/>
                          <a:gd name="connsiteX17" fmla="*/ 187684 w 203311"/>
                          <a:gd name="connsiteY17" fmla="*/ 223436 h 272204"/>
                          <a:gd name="connsiteX18" fmla="*/ 182350 w 203311"/>
                          <a:gd name="connsiteY18" fmla="*/ 272204 h 272204"/>
                          <a:gd name="connsiteX19" fmla="*/ 203210 w 203311"/>
                          <a:gd name="connsiteY19" fmla="*/ 222865 h 272204"/>
                          <a:gd name="connsiteX20" fmla="*/ 164824 w 203311"/>
                          <a:gd name="connsiteY20" fmla="*/ 118375 h 272204"/>
                          <a:gd name="connsiteX21" fmla="*/ 147489 w 203311"/>
                          <a:gd name="connsiteY21" fmla="*/ 97611 h 272204"/>
                          <a:gd name="connsiteX22" fmla="*/ 127010 w 203311"/>
                          <a:gd name="connsiteY22" fmla="*/ 76942 h 272204"/>
                          <a:gd name="connsiteX23" fmla="*/ 104436 w 203311"/>
                          <a:gd name="connsiteY23" fmla="*/ 57606 h 272204"/>
                          <a:gd name="connsiteX24" fmla="*/ 81290 w 203311"/>
                          <a:gd name="connsiteY24" fmla="*/ 40461 h 272204"/>
                          <a:gd name="connsiteX25" fmla="*/ 14805 w 203311"/>
                          <a:gd name="connsiteY25" fmla="*/ 2456 h 272204"/>
                          <a:gd name="connsiteX26" fmla="*/ 327 w 203311"/>
                          <a:gd name="connsiteY26" fmla="*/ 2456 h 272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03311" h="272204">
                            <a:moveTo>
                              <a:pt x="327" y="2456"/>
                            </a:moveTo>
                            <a:cubicBezTo>
                              <a:pt x="-435" y="4171"/>
                              <a:pt x="-339" y="4171"/>
                              <a:pt x="5947" y="14267"/>
                            </a:cubicBezTo>
                            <a:cubicBezTo>
                              <a:pt x="6042" y="14362"/>
                              <a:pt x="9090" y="18363"/>
                              <a:pt x="14615" y="25316"/>
                            </a:cubicBezTo>
                            <a:cubicBezTo>
                              <a:pt x="19949" y="32079"/>
                              <a:pt x="27093" y="42652"/>
                              <a:pt x="34713" y="55510"/>
                            </a:cubicBezTo>
                            <a:cubicBezTo>
                              <a:pt x="50334" y="80752"/>
                              <a:pt x="66621" y="117994"/>
                              <a:pt x="74432" y="157047"/>
                            </a:cubicBezTo>
                            <a:cubicBezTo>
                              <a:pt x="78718" y="170001"/>
                              <a:pt x="83100" y="180193"/>
                              <a:pt x="87862" y="188765"/>
                            </a:cubicBezTo>
                            <a:cubicBezTo>
                              <a:pt x="92244" y="197719"/>
                              <a:pt x="97006" y="204958"/>
                              <a:pt x="102054" y="211339"/>
                            </a:cubicBezTo>
                            <a:cubicBezTo>
                              <a:pt x="107198" y="217626"/>
                              <a:pt x="111960" y="223627"/>
                              <a:pt x="117294" y="229056"/>
                            </a:cubicBezTo>
                            <a:lnTo>
                              <a:pt x="125200" y="237343"/>
                            </a:lnTo>
                            <a:cubicBezTo>
                              <a:pt x="127677" y="240295"/>
                              <a:pt x="130153" y="243248"/>
                              <a:pt x="132630" y="246296"/>
                            </a:cubicBezTo>
                            <a:cubicBezTo>
                              <a:pt x="128153" y="237914"/>
                              <a:pt x="124057" y="231056"/>
                              <a:pt x="120438" y="225151"/>
                            </a:cubicBezTo>
                            <a:cubicBezTo>
                              <a:pt x="116818" y="219150"/>
                              <a:pt x="113961" y="213911"/>
                              <a:pt x="111484" y="209053"/>
                            </a:cubicBezTo>
                            <a:cubicBezTo>
                              <a:pt x="106246" y="199624"/>
                              <a:pt x="103102" y="191623"/>
                              <a:pt x="100530" y="181240"/>
                            </a:cubicBezTo>
                            <a:cubicBezTo>
                              <a:pt x="98054" y="170763"/>
                              <a:pt x="95196" y="158285"/>
                              <a:pt x="90910" y="139997"/>
                            </a:cubicBezTo>
                            <a:cubicBezTo>
                              <a:pt x="88719" y="130567"/>
                              <a:pt x="85481" y="120376"/>
                              <a:pt x="81290" y="107707"/>
                            </a:cubicBezTo>
                            <a:cubicBezTo>
                              <a:pt x="77194" y="94849"/>
                              <a:pt x="71479" y="80752"/>
                              <a:pt x="63859" y="63988"/>
                            </a:cubicBezTo>
                            <a:cubicBezTo>
                              <a:pt x="107960" y="92372"/>
                              <a:pt x="145774" y="129901"/>
                              <a:pt x="167205" y="167905"/>
                            </a:cubicBezTo>
                            <a:cubicBezTo>
                              <a:pt x="178255" y="186670"/>
                              <a:pt x="184731" y="206005"/>
                              <a:pt x="187684" y="223436"/>
                            </a:cubicBezTo>
                            <a:cubicBezTo>
                              <a:pt x="189970" y="241438"/>
                              <a:pt x="188542" y="257726"/>
                              <a:pt x="182350" y="272204"/>
                            </a:cubicBezTo>
                            <a:cubicBezTo>
                              <a:pt x="192066" y="265156"/>
                              <a:pt x="201972" y="249154"/>
                              <a:pt x="203210" y="222865"/>
                            </a:cubicBezTo>
                            <a:cubicBezTo>
                              <a:pt x="204353" y="196861"/>
                              <a:pt x="196066" y="160000"/>
                              <a:pt x="164824" y="118375"/>
                            </a:cubicBezTo>
                            <a:cubicBezTo>
                              <a:pt x="159776" y="111422"/>
                              <a:pt x="154061" y="104374"/>
                              <a:pt x="147489" y="97611"/>
                            </a:cubicBezTo>
                            <a:cubicBezTo>
                              <a:pt x="141012" y="90753"/>
                              <a:pt x="134344" y="83514"/>
                              <a:pt x="127010" y="76942"/>
                            </a:cubicBezTo>
                            <a:cubicBezTo>
                              <a:pt x="119676" y="70369"/>
                              <a:pt x="112056" y="63892"/>
                              <a:pt x="104436" y="57606"/>
                            </a:cubicBezTo>
                            <a:cubicBezTo>
                              <a:pt x="96911" y="51224"/>
                              <a:pt x="88815" y="45985"/>
                              <a:pt x="81290" y="40461"/>
                            </a:cubicBezTo>
                            <a:cubicBezTo>
                              <a:pt x="50810" y="19030"/>
                              <a:pt x="22997" y="5695"/>
                              <a:pt x="14805" y="2456"/>
                            </a:cubicBezTo>
                            <a:cubicBezTo>
                              <a:pt x="3661" y="-2211"/>
                              <a:pt x="994" y="932"/>
                              <a:pt x="327" y="2456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9" name="图形 4">
                      <a:extLst>
                        <a:ext uri="{FF2B5EF4-FFF2-40B4-BE49-F238E27FC236}">
                          <a16:creationId xmlns:a16="http://schemas.microsoft.com/office/drawing/2014/main" id="{5CCA44E7-64B7-6A4D-9A00-6604792237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878" y="1369792"/>
                      <a:ext cx="305286" cy="267745"/>
                      <a:chOff x="5811878" y="1369792"/>
                      <a:chExt cx="305286" cy="267745"/>
                    </a:xfrm>
                    <a:grpFill/>
                  </p:grpSpPr>
                  <p:sp>
                    <p:nvSpPr>
                      <p:cNvPr id="291" name="图形 4">
                        <a:extLst>
                          <a:ext uri="{FF2B5EF4-FFF2-40B4-BE49-F238E27FC236}">
                            <a16:creationId xmlns:a16="http://schemas.microsoft.com/office/drawing/2014/main" id="{D8E1E5B3-5637-924D-A7DC-1EAFFF2BBF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878" y="1540470"/>
                        <a:ext cx="258498" cy="97067"/>
                      </a:xfrm>
                      <a:custGeom>
                        <a:avLst/>
                        <a:gdLst>
                          <a:gd name="connsiteX0" fmla="*/ 8944 w 258498"/>
                          <a:gd name="connsiteY0" fmla="*/ 58872 h 97067"/>
                          <a:gd name="connsiteX1" fmla="*/ 181 w 258498"/>
                          <a:gd name="connsiteY1" fmla="*/ 65825 h 97067"/>
                          <a:gd name="connsiteX2" fmla="*/ 7325 w 258498"/>
                          <a:gd name="connsiteY2" fmla="*/ 73255 h 97067"/>
                          <a:gd name="connsiteX3" fmla="*/ 25041 w 258498"/>
                          <a:gd name="connsiteY3" fmla="*/ 76303 h 97067"/>
                          <a:gd name="connsiteX4" fmla="*/ 55902 w 258498"/>
                          <a:gd name="connsiteY4" fmla="*/ 81637 h 97067"/>
                          <a:gd name="connsiteX5" fmla="*/ 127435 w 258498"/>
                          <a:gd name="connsiteY5" fmla="*/ 94210 h 97067"/>
                          <a:gd name="connsiteX6" fmla="*/ 167249 w 258498"/>
                          <a:gd name="connsiteY6" fmla="*/ 97067 h 97067"/>
                          <a:gd name="connsiteX7" fmla="*/ 185537 w 258498"/>
                          <a:gd name="connsiteY7" fmla="*/ 96020 h 97067"/>
                          <a:gd name="connsiteX8" fmla="*/ 202492 w 258498"/>
                          <a:gd name="connsiteY8" fmla="*/ 93829 h 97067"/>
                          <a:gd name="connsiteX9" fmla="*/ 233162 w 258498"/>
                          <a:gd name="connsiteY9" fmla="*/ 84875 h 97067"/>
                          <a:gd name="connsiteX10" fmla="*/ 258499 w 258498"/>
                          <a:gd name="connsiteY10" fmla="*/ 70112 h 97067"/>
                          <a:gd name="connsiteX11" fmla="*/ 166106 w 258498"/>
                          <a:gd name="connsiteY11" fmla="*/ 75255 h 97067"/>
                          <a:gd name="connsiteX12" fmla="*/ 64379 w 258498"/>
                          <a:gd name="connsiteY12" fmla="*/ 53729 h 97067"/>
                          <a:gd name="connsiteX13" fmla="*/ 84001 w 258498"/>
                          <a:gd name="connsiteY13" fmla="*/ 44299 h 97067"/>
                          <a:gd name="connsiteX14" fmla="*/ 101336 w 258498"/>
                          <a:gd name="connsiteY14" fmla="*/ 36774 h 97067"/>
                          <a:gd name="connsiteX15" fmla="*/ 130007 w 258498"/>
                          <a:gd name="connsiteY15" fmla="*/ 25439 h 97067"/>
                          <a:gd name="connsiteX16" fmla="*/ 168678 w 258498"/>
                          <a:gd name="connsiteY16" fmla="*/ 14200 h 97067"/>
                          <a:gd name="connsiteX17" fmla="*/ 197634 w 258498"/>
                          <a:gd name="connsiteY17" fmla="*/ 14105 h 97067"/>
                          <a:gd name="connsiteX18" fmla="*/ 237068 w 258498"/>
                          <a:gd name="connsiteY18" fmla="*/ 26106 h 97067"/>
                          <a:gd name="connsiteX19" fmla="*/ 198110 w 258498"/>
                          <a:gd name="connsiteY19" fmla="*/ 4961 h 97067"/>
                          <a:gd name="connsiteX20" fmla="*/ 139151 w 258498"/>
                          <a:gd name="connsiteY20" fmla="*/ 3532 h 97067"/>
                          <a:gd name="connsiteX21" fmla="*/ 125435 w 258498"/>
                          <a:gd name="connsiteY21" fmla="*/ 8580 h 97067"/>
                          <a:gd name="connsiteX22" fmla="*/ 112100 w 258498"/>
                          <a:gd name="connsiteY22" fmla="*/ 14009 h 97067"/>
                          <a:gd name="connsiteX23" fmla="*/ 87430 w 258498"/>
                          <a:gd name="connsiteY23" fmla="*/ 24011 h 97067"/>
                          <a:gd name="connsiteX24" fmla="*/ 46472 w 258498"/>
                          <a:gd name="connsiteY24" fmla="*/ 41918 h 97067"/>
                          <a:gd name="connsiteX25" fmla="*/ 19231 w 258498"/>
                          <a:gd name="connsiteY25" fmla="*/ 54300 h 97067"/>
                          <a:gd name="connsiteX26" fmla="*/ 8944 w 258498"/>
                          <a:gd name="connsiteY26" fmla="*/ 58872 h 97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58498" h="97067">
                            <a:moveTo>
                              <a:pt x="8944" y="58872"/>
                            </a:moveTo>
                            <a:cubicBezTo>
                              <a:pt x="657" y="64016"/>
                              <a:pt x="657" y="64016"/>
                              <a:pt x="181" y="65825"/>
                            </a:cubicBezTo>
                            <a:cubicBezTo>
                              <a:pt x="-295" y="67445"/>
                              <a:pt x="-391" y="71350"/>
                              <a:pt x="7325" y="73255"/>
                            </a:cubicBezTo>
                            <a:cubicBezTo>
                              <a:pt x="10087" y="74017"/>
                              <a:pt x="16564" y="74779"/>
                              <a:pt x="25041" y="76303"/>
                            </a:cubicBezTo>
                            <a:cubicBezTo>
                              <a:pt x="33423" y="78113"/>
                              <a:pt x="44377" y="79446"/>
                              <a:pt x="55902" y="81637"/>
                            </a:cubicBezTo>
                            <a:cubicBezTo>
                              <a:pt x="79238" y="85637"/>
                              <a:pt x="105527" y="91352"/>
                              <a:pt x="127435" y="94210"/>
                            </a:cubicBezTo>
                            <a:cubicBezTo>
                              <a:pt x="141341" y="96591"/>
                              <a:pt x="154962" y="96782"/>
                              <a:pt x="167249" y="97067"/>
                            </a:cubicBezTo>
                            <a:cubicBezTo>
                              <a:pt x="173441" y="97067"/>
                              <a:pt x="179632" y="96591"/>
                              <a:pt x="185537" y="96020"/>
                            </a:cubicBezTo>
                            <a:cubicBezTo>
                              <a:pt x="191348" y="95639"/>
                              <a:pt x="196967" y="94877"/>
                              <a:pt x="202492" y="93829"/>
                            </a:cubicBezTo>
                            <a:cubicBezTo>
                              <a:pt x="213636" y="91543"/>
                              <a:pt x="223828" y="88781"/>
                              <a:pt x="233162" y="84875"/>
                            </a:cubicBezTo>
                            <a:cubicBezTo>
                              <a:pt x="242592" y="80970"/>
                              <a:pt x="251165" y="76017"/>
                              <a:pt x="258499" y="70112"/>
                            </a:cubicBezTo>
                            <a:cubicBezTo>
                              <a:pt x="228019" y="80875"/>
                              <a:pt x="198015" y="79922"/>
                              <a:pt x="166106" y="75255"/>
                            </a:cubicBezTo>
                            <a:cubicBezTo>
                              <a:pt x="134198" y="70683"/>
                              <a:pt x="100193" y="61825"/>
                              <a:pt x="64379" y="53729"/>
                            </a:cubicBezTo>
                            <a:cubicBezTo>
                              <a:pt x="71428" y="50395"/>
                              <a:pt x="77905" y="47252"/>
                              <a:pt x="84001" y="44299"/>
                            </a:cubicBezTo>
                            <a:cubicBezTo>
                              <a:pt x="90192" y="41346"/>
                              <a:pt x="95907" y="39155"/>
                              <a:pt x="101336" y="36774"/>
                            </a:cubicBezTo>
                            <a:cubicBezTo>
                              <a:pt x="112195" y="32202"/>
                              <a:pt x="121815" y="28106"/>
                              <a:pt x="130007" y="25439"/>
                            </a:cubicBezTo>
                            <a:cubicBezTo>
                              <a:pt x="146580" y="19534"/>
                              <a:pt x="158677" y="15629"/>
                              <a:pt x="168678" y="14200"/>
                            </a:cubicBezTo>
                            <a:cubicBezTo>
                              <a:pt x="178775" y="12676"/>
                              <a:pt x="187538" y="11914"/>
                              <a:pt x="197634" y="14105"/>
                            </a:cubicBezTo>
                            <a:cubicBezTo>
                              <a:pt x="207826" y="16105"/>
                              <a:pt x="220018" y="19153"/>
                              <a:pt x="237068" y="26106"/>
                            </a:cubicBezTo>
                            <a:cubicBezTo>
                              <a:pt x="224399" y="18010"/>
                              <a:pt x="212874" y="10390"/>
                              <a:pt x="198110" y="4961"/>
                            </a:cubicBezTo>
                            <a:cubicBezTo>
                              <a:pt x="183156" y="103"/>
                              <a:pt x="164678" y="-2564"/>
                              <a:pt x="139151" y="3532"/>
                            </a:cubicBezTo>
                            <a:cubicBezTo>
                              <a:pt x="134579" y="5246"/>
                              <a:pt x="130007" y="6961"/>
                              <a:pt x="125435" y="8580"/>
                            </a:cubicBezTo>
                            <a:cubicBezTo>
                              <a:pt x="120958" y="10390"/>
                              <a:pt x="116481" y="12200"/>
                              <a:pt x="112100" y="14009"/>
                            </a:cubicBezTo>
                            <a:cubicBezTo>
                              <a:pt x="103432" y="17629"/>
                              <a:pt x="95336" y="20582"/>
                              <a:pt x="87430" y="24011"/>
                            </a:cubicBezTo>
                            <a:cubicBezTo>
                              <a:pt x="71714" y="30964"/>
                              <a:pt x="58093" y="36298"/>
                              <a:pt x="46472" y="41918"/>
                            </a:cubicBezTo>
                            <a:cubicBezTo>
                              <a:pt x="34852" y="47347"/>
                              <a:pt x="25803" y="50966"/>
                              <a:pt x="19231" y="54300"/>
                            </a:cubicBezTo>
                            <a:cubicBezTo>
                              <a:pt x="12659" y="57158"/>
                              <a:pt x="9039" y="58872"/>
                              <a:pt x="8944" y="58872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92" name="图形 4">
                        <a:extLst>
                          <a:ext uri="{FF2B5EF4-FFF2-40B4-BE49-F238E27FC236}">
                            <a16:creationId xmlns:a16="http://schemas.microsoft.com/office/drawing/2014/main" id="{F7AFD14F-A39C-314B-A859-125E11ACD9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26348" y="1369792"/>
                        <a:ext cx="290815" cy="170304"/>
                      </a:xfrm>
                      <a:custGeom>
                        <a:avLst/>
                        <a:gdLst>
                          <a:gd name="connsiteX0" fmla="*/ 93 w 290815"/>
                          <a:gd name="connsiteY0" fmla="*/ 6189 h 170304"/>
                          <a:gd name="connsiteX1" fmla="*/ 10761 w 290815"/>
                          <a:gd name="connsiteY1" fmla="*/ 14571 h 170304"/>
                          <a:gd name="connsiteX2" fmla="*/ 23334 w 290815"/>
                          <a:gd name="connsiteY2" fmla="*/ 21048 h 170304"/>
                          <a:gd name="connsiteX3" fmla="*/ 55148 w 290815"/>
                          <a:gd name="connsiteY3" fmla="*/ 40193 h 170304"/>
                          <a:gd name="connsiteX4" fmla="*/ 97629 w 290815"/>
                          <a:gd name="connsiteY4" fmla="*/ 71912 h 170304"/>
                          <a:gd name="connsiteX5" fmla="*/ 119918 w 290815"/>
                          <a:gd name="connsiteY5" fmla="*/ 92581 h 170304"/>
                          <a:gd name="connsiteX6" fmla="*/ 130872 w 290815"/>
                          <a:gd name="connsiteY6" fmla="*/ 103725 h 170304"/>
                          <a:gd name="connsiteX7" fmla="*/ 141349 w 290815"/>
                          <a:gd name="connsiteY7" fmla="*/ 116012 h 170304"/>
                          <a:gd name="connsiteX8" fmla="*/ 192784 w 290815"/>
                          <a:gd name="connsiteY8" fmla="*/ 152874 h 170304"/>
                          <a:gd name="connsiteX9" fmla="*/ 236218 w 290815"/>
                          <a:gd name="connsiteY9" fmla="*/ 170305 h 170304"/>
                          <a:gd name="connsiteX10" fmla="*/ 199071 w 290815"/>
                          <a:gd name="connsiteY10" fmla="*/ 146207 h 170304"/>
                          <a:gd name="connsiteX11" fmla="*/ 175163 w 290815"/>
                          <a:gd name="connsiteY11" fmla="*/ 125728 h 170304"/>
                          <a:gd name="connsiteX12" fmla="*/ 144969 w 290815"/>
                          <a:gd name="connsiteY12" fmla="*/ 92295 h 170304"/>
                          <a:gd name="connsiteX13" fmla="*/ 119632 w 290815"/>
                          <a:gd name="connsiteY13" fmla="*/ 67054 h 170304"/>
                          <a:gd name="connsiteX14" fmla="*/ 102678 w 290815"/>
                          <a:gd name="connsiteY14" fmla="*/ 51718 h 170304"/>
                          <a:gd name="connsiteX15" fmla="*/ 82008 w 290815"/>
                          <a:gd name="connsiteY15" fmla="*/ 35050 h 170304"/>
                          <a:gd name="connsiteX16" fmla="*/ 218692 w 290815"/>
                          <a:gd name="connsiteY16" fmla="*/ 79722 h 170304"/>
                          <a:gd name="connsiteX17" fmla="*/ 289749 w 290815"/>
                          <a:gd name="connsiteY17" fmla="*/ 169162 h 170304"/>
                          <a:gd name="connsiteX18" fmla="*/ 288415 w 290815"/>
                          <a:gd name="connsiteY18" fmla="*/ 138491 h 170304"/>
                          <a:gd name="connsiteX19" fmla="*/ 272318 w 290815"/>
                          <a:gd name="connsiteY19" fmla="*/ 103344 h 170304"/>
                          <a:gd name="connsiteX20" fmla="*/ 258030 w 290815"/>
                          <a:gd name="connsiteY20" fmla="*/ 85056 h 170304"/>
                          <a:gd name="connsiteX21" fmla="*/ 239076 w 290815"/>
                          <a:gd name="connsiteY21" fmla="*/ 67435 h 170304"/>
                          <a:gd name="connsiteX22" fmla="*/ 187641 w 290815"/>
                          <a:gd name="connsiteY22" fmla="*/ 35526 h 170304"/>
                          <a:gd name="connsiteX23" fmla="*/ 81532 w 290815"/>
                          <a:gd name="connsiteY23" fmla="*/ 5427 h 170304"/>
                          <a:gd name="connsiteX24" fmla="*/ 36288 w 290815"/>
                          <a:gd name="connsiteY24" fmla="*/ 569 h 170304"/>
                          <a:gd name="connsiteX25" fmla="*/ 10952 w 290815"/>
                          <a:gd name="connsiteY25" fmla="*/ 93 h 170304"/>
                          <a:gd name="connsiteX26" fmla="*/ 93 w 290815"/>
                          <a:gd name="connsiteY26" fmla="*/ 6189 h 1703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90815" h="170304">
                            <a:moveTo>
                              <a:pt x="93" y="6189"/>
                            </a:moveTo>
                            <a:cubicBezTo>
                              <a:pt x="474" y="8094"/>
                              <a:pt x="570" y="8094"/>
                              <a:pt x="10761" y="14571"/>
                            </a:cubicBezTo>
                            <a:cubicBezTo>
                              <a:pt x="10857" y="14666"/>
                              <a:pt x="15429" y="16952"/>
                              <a:pt x="23334" y="21048"/>
                            </a:cubicBezTo>
                            <a:cubicBezTo>
                              <a:pt x="31145" y="24953"/>
                              <a:pt x="42289" y="32002"/>
                              <a:pt x="55148" y="40193"/>
                            </a:cubicBezTo>
                            <a:cubicBezTo>
                              <a:pt x="68007" y="48194"/>
                              <a:pt x="82770" y="59624"/>
                              <a:pt x="97629" y="71912"/>
                            </a:cubicBezTo>
                            <a:cubicBezTo>
                              <a:pt x="105059" y="78103"/>
                              <a:pt x="112584" y="85437"/>
                              <a:pt x="119918" y="92581"/>
                            </a:cubicBezTo>
                            <a:cubicBezTo>
                              <a:pt x="123537" y="96200"/>
                              <a:pt x="127157" y="100010"/>
                              <a:pt x="130872" y="103725"/>
                            </a:cubicBezTo>
                            <a:cubicBezTo>
                              <a:pt x="134396" y="107726"/>
                              <a:pt x="137920" y="111821"/>
                              <a:pt x="141349" y="116012"/>
                            </a:cubicBezTo>
                            <a:cubicBezTo>
                              <a:pt x="162114" y="135062"/>
                              <a:pt x="177735" y="146016"/>
                              <a:pt x="192784" y="152874"/>
                            </a:cubicBezTo>
                            <a:cubicBezTo>
                              <a:pt x="207548" y="160303"/>
                              <a:pt x="221740" y="163637"/>
                              <a:pt x="236218" y="170305"/>
                            </a:cubicBezTo>
                            <a:cubicBezTo>
                              <a:pt x="220026" y="159161"/>
                              <a:pt x="208215" y="152874"/>
                              <a:pt x="199071" y="146207"/>
                            </a:cubicBezTo>
                            <a:cubicBezTo>
                              <a:pt x="190022" y="139348"/>
                              <a:pt x="182878" y="134205"/>
                              <a:pt x="175163" y="125728"/>
                            </a:cubicBezTo>
                            <a:cubicBezTo>
                              <a:pt x="167448" y="117155"/>
                              <a:pt x="158685" y="107154"/>
                              <a:pt x="144969" y="92295"/>
                            </a:cubicBezTo>
                            <a:cubicBezTo>
                              <a:pt x="138111" y="84580"/>
                              <a:pt x="129824" y="76579"/>
                              <a:pt x="119632" y="67054"/>
                            </a:cubicBezTo>
                            <a:cubicBezTo>
                              <a:pt x="114489" y="62291"/>
                              <a:pt x="108869" y="56957"/>
                              <a:pt x="102678" y="51718"/>
                            </a:cubicBezTo>
                            <a:cubicBezTo>
                              <a:pt x="96391" y="46480"/>
                              <a:pt x="89628" y="40955"/>
                              <a:pt x="82008" y="35050"/>
                            </a:cubicBezTo>
                            <a:cubicBezTo>
                              <a:pt x="130967" y="41051"/>
                              <a:pt x="180402" y="56005"/>
                              <a:pt x="218692" y="79722"/>
                            </a:cubicBezTo>
                            <a:cubicBezTo>
                              <a:pt x="257173" y="103439"/>
                              <a:pt x="283272" y="135824"/>
                              <a:pt x="289749" y="169162"/>
                            </a:cubicBezTo>
                            <a:cubicBezTo>
                              <a:pt x="291463" y="159922"/>
                              <a:pt x="291177" y="149636"/>
                              <a:pt x="288415" y="138491"/>
                            </a:cubicBezTo>
                            <a:cubicBezTo>
                              <a:pt x="285653" y="127252"/>
                              <a:pt x="280605" y="115155"/>
                              <a:pt x="272318" y="103344"/>
                            </a:cubicBezTo>
                            <a:cubicBezTo>
                              <a:pt x="268222" y="97343"/>
                              <a:pt x="263460" y="91247"/>
                              <a:pt x="258030" y="85056"/>
                            </a:cubicBezTo>
                            <a:cubicBezTo>
                              <a:pt x="252506" y="79055"/>
                              <a:pt x="246124" y="73340"/>
                              <a:pt x="239076" y="67435"/>
                            </a:cubicBezTo>
                            <a:cubicBezTo>
                              <a:pt x="225074" y="55433"/>
                              <a:pt x="207738" y="45241"/>
                              <a:pt x="187641" y="35526"/>
                            </a:cubicBezTo>
                            <a:cubicBezTo>
                              <a:pt x="156589" y="21429"/>
                              <a:pt x="116013" y="10475"/>
                              <a:pt x="81532" y="5427"/>
                            </a:cubicBezTo>
                            <a:cubicBezTo>
                              <a:pt x="64292" y="2665"/>
                              <a:pt x="48671" y="1617"/>
                              <a:pt x="36288" y="569"/>
                            </a:cubicBezTo>
                            <a:cubicBezTo>
                              <a:pt x="24001" y="-193"/>
                              <a:pt x="14952" y="-2"/>
                              <a:pt x="10952" y="93"/>
                            </a:cubicBezTo>
                            <a:cubicBezTo>
                              <a:pt x="-2" y="569"/>
                              <a:pt x="-288" y="4570"/>
                              <a:pt x="93" y="6189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290" name="图形 4">
                      <a:extLst>
                        <a:ext uri="{FF2B5EF4-FFF2-40B4-BE49-F238E27FC236}">
                          <a16:creationId xmlns:a16="http://schemas.microsoft.com/office/drawing/2014/main" id="{EFCDE493-0D33-7C45-A29C-0ECC083CCB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951" y="1441492"/>
                      <a:ext cx="310888" cy="102729"/>
                    </a:xfrm>
                    <a:custGeom>
                      <a:avLst/>
                      <a:gdLst>
                        <a:gd name="connsiteX0" fmla="*/ 4850 w 310888"/>
                        <a:gd name="connsiteY0" fmla="*/ 48979 h 102729"/>
                        <a:gd name="connsiteX1" fmla="*/ 373 w 310888"/>
                        <a:gd name="connsiteY1" fmla="*/ 56313 h 102729"/>
                        <a:gd name="connsiteX2" fmla="*/ 6565 w 310888"/>
                        <a:gd name="connsiteY2" fmla="*/ 62504 h 102729"/>
                        <a:gd name="connsiteX3" fmla="*/ 27424 w 310888"/>
                        <a:gd name="connsiteY3" fmla="*/ 67838 h 102729"/>
                        <a:gd name="connsiteX4" fmla="*/ 44855 w 310888"/>
                        <a:gd name="connsiteY4" fmla="*/ 71648 h 102729"/>
                        <a:gd name="connsiteX5" fmla="*/ 65334 w 310888"/>
                        <a:gd name="connsiteY5" fmla="*/ 76601 h 102729"/>
                        <a:gd name="connsiteX6" fmla="*/ 87527 w 310888"/>
                        <a:gd name="connsiteY6" fmla="*/ 81649 h 102729"/>
                        <a:gd name="connsiteX7" fmla="*/ 110197 w 310888"/>
                        <a:gd name="connsiteY7" fmla="*/ 87174 h 102729"/>
                        <a:gd name="connsiteX8" fmla="*/ 152869 w 310888"/>
                        <a:gd name="connsiteY8" fmla="*/ 96604 h 102729"/>
                        <a:gd name="connsiteX9" fmla="*/ 239070 w 310888"/>
                        <a:gd name="connsiteY9" fmla="*/ 101176 h 102729"/>
                        <a:gd name="connsiteX10" fmla="*/ 274122 w 310888"/>
                        <a:gd name="connsiteY10" fmla="*/ 93841 h 102729"/>
                        <a:gd name="connsiteX11" fmla="*/ 305459 w 310888"/>
                        <a:gd name="connsiteY11" fmla="*/ 81745 h 102729"/>
                        <a:gd name="connsiteX12" fmla="*/ 195826 w 310888"/>
                        <a:gd name="connsiteY12" fmla="*/ 80697 h 102729"/>
                        <a:gd name="connsiteX13" fmla="*/ 80288 w 310888"/>
                        <a:gd name="connsiteY13" fmla="*/ 49264 h 102729"/>
                        <a:gd name="connsiteX14" fmla="*/ 81241 w 310888"/>
                        <a:gd name="connsiteY14" fmla="*/ 48979 h 102729"/>
                        <a:gd name="connsiteX15" fmla="*/ 80288 w 310888"/>
                        <a:gd name="connsiteY15" fmla="*/ 48788 h 102729"/>
                        <a:gd name="connsiteX16" fmla="*/ 201732 w 310888"/>
                        <a:gd name="connsiteY16" fmla="*/ 22594 h 102729"/>
                        <a:gd name="connsiteX17" fmla="*/ 310888 w 310888"/>
                        <a:gd name="connsiteY17" fmla="*/ 62885 h 102729"/>
                        <a:gd name="connsiteX18" fmla="*/ 287457 w 310888"/>
                        <a:gd name="connsiteY18" fmla="*/ 36787 h 102729"/>
                        <a:gd name="connsiteX19" fmla="*/ 254024 w 310888"/>
                        <a:gd name="connsiteY19" fmla="*/ 15641 h 102729"/>
                        <a:gd name="connsiteX20" fmla="*/ 156774 w 310888"/>
                        <a:gd name="connsiteY20" fmla="*/ 877 h 102729"/>
                        <a:gd name="connsiteX21" fmla="*/ 61810 w 310888"/>
                        <a:gd name="connsiteY21" fmla="*/ 23737 h 102729"/>
                        <a:gd name="connsiteX22" fmla="*/ 41331 w 310888"/>
                        <a:gd name="connsiteY22" fmla="*/ 31453 h 102729"/>
                        <a:gd name="connsiteX23" fmla="*/ 24376 w 310888"/>
                        <a:gd name="connsiteY23" fmla="*/ 38977 h 102729"/>
                        <a:gd name="connsiteX24" fmla="*/ 4850 w 310888"/>
                        <a:gd name="connsiteY24" fmla="*/ 48979 h 1027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10888" h="102729">
                          <a:moveTo>
                            <a:pt x="4850" y="48979"/>
                          </a:moveTo>
                          <a:cubicBezTo>
                            <a:pt x="-198" y="52122"/>
                            <a:pt x="-484" y="54598"/>
                            <a:pt x="373" y="56313"/>
                          </a:cubicBezTo>
                          <a:cubicBezTo>
                            <a:pt x="-8" y="58123"/>
                            <a:pt x="945" y="60504"/>
                            <a:pt x="6565" y="62504"/>
                          </a:cubicBezTo>
                          <a:cubicBezTo>
                            <a:pt x="9517" y="63552"/>
                            <a:pt x="17042" y="65457"/>
                            <a:pt x="27424" y="67838"/>
                          </a:cubicBezTo>
                          <a:cubicBezTo>
                            <a:pt x="32568" y="68981"/>
                            <a:pt x="38473" y="70219"/>
                            <a:pt x="44855" y="71648"/>
                          </a:cubicBezTo>
                          <a:cubicBezTo>
                            <a:pt x="51237" y="73172"/>
                            <a:pt x="58095" y="74887"/>
                            <a:pt x="65334" y="76601"/>
                          </a:cubicBezTo>
                          <a:cubicBezTo>
                            <a:pt x="72478" y="78220"/>
                            <a:pt x="79907" y="79935"/>
                            <a:pt x="87527" y="81649"/>
                          </a:cubicBezTo>
                          <a:cubicBezTo>
                            <a:pt x="95052" y="83554"/>
                            <a:pt x="102672" y="85459"/>
                            <a:pt x="110197" y="87174"/>
                          </a:cubicBezTo>
                          <a:cubicBezTo>
                            <a:pt x="125341" y="90317"/>
                            <a:pt x="139915" y="94508"/>
                            <a:pt x="152869" y="96604"/>
                          </a:cubicBezTo>
                          <a:cubicBezTo>
                            <a:pt x="186492" y="103366"/>
                            <a:pt x="214305" y="103938"/>
                            <a:pt x="239070" y="101176"/>
                          </a:cubicBezTo>
                          <a:cubicBezTo>
                            <a:pt x="251452" y="99652"/>
                            <a:pt x="263168" y="96889"/>
                            <a:pt x="274122" y="93841"/>
                          </a:cubicBezTo>
                          <a:cubicBezTo>
                            <a:pt x="285076" y="90603"/>
                            <a:pt x="295648" y="86126"/>
                            <a:pt x="305459" y="81745"/>
                          </a:cubicBezTo>
                          <a:cubicBezTo>
                            <a:pt x="267645" y="88793"/>
                            <a:pt x="232593" y="87460"/>
                            <a:pt x="195826" y="80697"/>
                          </a:cubicBezTo>
                          <a:cubicBezTo>
                            <a:pt x="159155" y="74410"/>
                            <a:pt x="120865" y="62790"/>
                            <a:pt x="80288" y="49264"/>
                          </a:cubicBezTo>
                          <a:lnTo>
                            <a:pt x="81241" y="48979"/>
                          </a:lnTo>
                          <a:lnTo>
                            <a:pt x="80288" y="48788"/>
                          </a:lnTo>
                          <a:cubicBezTo>
                            <a:pt x="119341" y="31834"/>
                            <a:pt x="161155" y="21642"/>
                            <a:pt x="201732" y="22594"/>
                          </a:cubicBezTo>
                          <a:cubicBezTo>
                            <a:pt x="242118" y="23928"/>
                            <a:pt x="281075" y="36787"/>
                            <a:pt x="310888" y="62885"/>
                          </a:cubicBezTo>
                          <a:cubicBezTo>
                            <a:pt x="304792" y="53360"/>
                            <a:pt x="296887" y="44883"/>
                            <a:pt x="287457" y="36787"/>
                          </a:cubicBezTo>
                          <a:cubicBezTo>
                            <a:pt x="278027" y="28405"/>
                            <a:pt x="266883" y="21451"/>
                            <a:pt x="254024" y="15641"/>
                          </a:cubicBezTo>
                          <a:cubicBezTo>
                            <a:pt x="228307" y="3544"/>
                            <a:pt x="195445" y="-2361"/>
                            <a:pt x="156774" y="877"/>
                          </a:cubicBezTo>
                          <a:cubicBezTo>
                            <a:pt x="127056" y="3830"/>
                            <a:pt x="90861" y="12784"/>
                            <a:pt x="61810" y="23737"/>
                          </a:cubicBezTo>
                          <a:cubicBezTo>
                            <a:pt x="54571" y="26404"/>
                            <a:pt x="47713" y="29071"/>
                            <a:pt x="41331" y="31453"/>
                          </a:cubicBezTo>
                          <a:cubicBezTo>
                            <a:pt x="35140" y="34215"/>
                            <a:pt x="29425" y="36787"/>
                            <a:pt x="24376" y="38977"/>
                          </a:cubicBezTo>
                          <a:cubicBezTo>
                            <a:pt x="14470" y="43740"/>
                            <a:pt x="7517" y="47264"/>
                            <a:pt x="4850" y="4897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chemeClr val="tx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60" name="图形 4">
                  <a:extLst>
                    <a:ext uri="{FF2B5EF4-FFF2-40B4-BE49-F238E27FC236}">
                      <a16:creationId xmlns:a16="http://schemas.microsoft.com/office/drawing/2014/main" id="{9998726E-A161-DD4E-BBDE-DF9C3E1949DC}"/>
                    </a:ext>
                  </a:extLst>
                </p:cNvPr>
                <p:cNvGrpSpPr/>
                <p:nvPr/>
              </p:nvGrpSpPr>
              <p:grpSpPr>
                <a:xfrm rot="2853852">
                  <a:off x="1398940" y="4365368"/>
                  <a:ext cx="504000" cy="885893"/>
                  <a:chOff x="5647951" y="1369792"/>
                  <a:chExt cx="833702" cy="1465419"/>
                </a:xfrm>
                <a:noFill/>
              </p:grpSpPr>
              <p:sp>
                <p:nvSpPr>
                  <p:cNvPr id="261" name="图形 4">
                    <a:extLst>
                      <a:ext uri="{FF2B5EF4-FFF2-40B4-BE49-F238E27FC236}">
                        <a16:creationId xmlns:a16="http://schemas.microsoft.com/office/drawing/2014/main" id="{B9B470FE-F9DF-5F4A-8B24-4B9B3CA7C393}"/>
                      </a:ext>
                    </a:extLst>
                  </p:cNvPr>
                  <p:cNvSpPr/>
                  <p:nvPr/>
                </p:nvSpPr>
                <p:spPr>
                  <a:xfrm>
                    <a:off x="5941218" y="2498883"/>
                    <a:ext cx="299466" cy="336327"/>
                  </a:xfrm>
                  <a:custGeom>
                    <a:avLst/>
                    <a:gdLst>
                      <a:gd name="connsiteX0" fmla="*/ 292703 w 299466"/>
                      <a:gd name="connsiteY0" fmla="*/ 0 h 336327"/>
                      <a:gd name="connsiteX1" fmla="*/ 259175 w 299466"/>
                      <a:gd name="connsiteY1" fmla="*/ 60293 h 336327"/>
                      <a:gd name="connsiteX2" fmla="*/ 169354 w 299466"/>
                      <a:gd name="connsiteY2" fmla="*/ 182118 h 336327"/>
                      <a:gd name="connsiteX3" fmla="*/ 57531 w 299466"/>
                      <a:gd name="connsiteY3" fmla="*/ 283083 h 336327"/>
                      <a:gd name="connsiteX4" fmla="*/ 34480 w 299466"/>
                      <a:gd name="connsiteY4" fmla="*/ 298990 h 336327"/>
                      <a:gd name="connsiteX5" fmla="*/ 16097 w 299466"/>
                      <a:gd name="connsiteY5" fmla="*/ 310229 h 336327"/>
                      <a:gd name="connsiteX6" fmla="*/ 0 w 299466"/>
                      <a:gd name="connsiteY6" fmla="*/ 319945 h 336327"/>
                      <a:gd name="connsiteX7" fmla="*/ 9430 w 299466"/>
                      <a:gd name="connsiteY7" fmla="*/ 336328 h 336327"/>
                      <a:gd name="connsiteX8" fmla="*/ 25813 w 299466"/>
                      <a:gd name="connsiteY8" fmla="*/ 325946 h 336327"/>
                      <a:gd name="connsiteX9" fmla="*/ 44482 w 299466"/>
                      <a:gd name="connsiteY9" fmla="*/ 313849 h 336327"/>
                      <a:gd name="connsiteX10" fmla="*/ 67818 w 299466"/>
                      <a:gd name="connsiteY10" fmla="*/ 296894 h 336327"/>
                      <a:gd name="connsiteX11" fmla="*/ 179451 w 299466"/>
                      <a:gd name="connsiteY11" fmla="*/ 190786 h 336327"/>
                      <a:gd name="connsiteX12" fmla="*/ 267271 w 299466"/>
                      <a:gd name="connsiteY12" fmla="*/ 65056 h 336327"/>
                      <a:gd name="connsiteX13" fmla="*/ 299466 w 299466"/>
                      <a:gd name="connsiteY13" fmla="*/ 3334 h 336327"/>
                      <a:gd name="connsiteX14" fmla="*/ 292703 w 299466"/>
                      <a:gd name="connsiteY14" fmla="*/ 0 h 336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99466" h="336327">
                        <a:moveTo>
                          <a:pt x="292703" y="0"/>
                        </a:moveTo>
                        <a:cubicBezTo>
                          <a:pt x="292703" y="0"/>
                          <a:pt x="280607" y="24955"/>
                          <a:pt x="259175" y="60293"/>
                        </a:cubicBezTo>
                        <a:cubicBezTo>
                          <a:pt x="237934" y="95821"/>
                          <a:pt x="206312" y="141256"/>
                          <a:pt x="169354" y="182118"/>
                        </a:cubicBezTo>
                        <a:cubicBezTo>
                          <a:pt x="132779" y="223266"/>
                          <a:pt x="90964" y="259271"/>
                          <a:pt x="57531" y="283083"/>
                        </a:cubicBezTo>
                        <a:cubicBezTo>
                          <a:pt x="49054" y="288893"/>
                          <a:pt x="41338" y="294227"/>
                          <a:pt x="34480" y="298990"/>
                        </a:cubicBezTo>
                        <a:cubicBezTo>
                          <a:pt x="27527" y="303562"/>
                          <a:pt x="21146" y="307086"/>
                          <a:pt x="16097" y="310229"/>
                        </a:cubicBezTo>
                        <a:cubicBezTo>
                          <a:pt x="5810" y="316421"/>
                          <a:pt x="0" y="319945"/>
                          <a:pt x="0" y="319945"/>
                        </a:cubicBezTo>
                        <a:lnTo>
                          <a:pt x="9430" y="336328"/>
                        </a:lnTo>
                        <a:cubicBezTo>
                          <a:pt x="9430" y="336328"/>
                          <a:pt x="15335" y="332518"/>
                          <a:pt x="25813" y="325946"/>
                        </a:cubicBezTo>
                        <a:cubicBezTo>
                          <a:pt x="30956" y="322612"/>
                          <a:pt x="37433" y="318802"/>
                          <a:pt x="44482" y="313849"/>
                        </a:cubicBezTo>
                        <a:cubicBezTo>
                          <a:pt x="51435" y="308800"/>
                          <a:pt x="59246" y="303085"/>
                          <a:pt x="67818" y="296894"/>
                        </a:cubicBezTo>
                        <a:cubicBezTo>
                          <a:pt x="101537" y="271558"/>
                          <a:pt x="143351" y="233648"/>
                          <a:pt x="179451" y="190786"/>
                        </a:cubicBezTo>
                        <a:cubicBezTo>
                          <a:pt x="215932" y="148209"/>
                          <a:pt x="246697" y="101441"/>
                          <a:pt x="267271" y="65056"/>
                        </a:cubicBezTo>
                        <a:cubicBezTo>
                          <a:pt x="288036" y="28765"/>
                          <a:pt x="299466" y="3334"/>
                          <a:pt x="299466" y="3334"/>
                        </a:cubicBezTo>
                        <a:lnTo>
                          <a:pt x="292703" y="0"/>
                        </a:lnTo>
                        <a:close/>
                      </a:path>
                    </a:pathLst>
                  </a:custGeom>
                  <a:grpFill/>
                  <a:ln w="95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62" name="图形 4">
                    <a:extLst>
                      <a:ext uri="{FF2B5EF4-FFF2-40B4-BE49-F238E27FC236}">
                        <a16:creationId xmlns:a16="http://schemas.microsoft.com/office/drawing/2014/main" id="{14970F73-FF6F-2742-A015-77ED2B8CFACC}"/>
                      </a:ext>
                    </a:extLst>
                  </p:cNvPr>
                  <p:cNvGrpSpPr/>
                  <p:nvPr/>
                </p:nvGrpSpPr>
                <p:grpSpPr>
                  <a:xfrm>
                    <a:off x="5647951" y="1369792"/>
                    <a:ext cx="833702" cy="1102853"/>
                    <a:chOff x="5647951" y="1369792"/>
                    <a:chExt cx="833702" cy="1102853"/>
                  </a:xfrm>
                  <a:grpFill/>
                </p:grpSpPr>
                <p:grpSp>
                  <p:nvGrpSpPr>
                    <p:cNvPr id="263" name="图形 4">
                      <a:extLst>
                        <a:ext uri="{FF2B5EF4-FFF2-40B4-BE49-F238E27FC236}">
                          <a16:creationId xmlns:a16="http://schemas.microsoft.com/office/drawing/2014/main" id="{09526426-CAE9-1645-A962-AE4027CF2B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8199" y="2162620"/>
                      <a:ext cx="309897" cy="310024"/>
                      <a:chOff x="6168199" y="2162620"/>
                      <a:chExt cx="309897" cy="310024"/>
                    </a:xfrm>
                    <a:grpFill/>
                  </p:grpSpPr>
                  <p:sp>
                    <p:nvSpPr>
                      <p:cNvPr id="280" name="图形 4">
                        <a:extLst>
                          <a:ext uri="{FF2B5EF4-FFF2-40B4-BE49-F238E27FC236}">
                            <a16:creationId xmlns:a16="http://schemas.microsoft.com/office/drawing/2014/main" id="{9E43F010-DB16-3340-9395-11E9D1B95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8199" y="2162620"/>
                        <a:ext cx="111042" cy="278921"/>
                      </a:xfrm>
                      <a:custGeom>
                        <a:avLst/>
                        <a:gdLst>
                          <a:gd name="connsiteX0" fmla="*/ 100393 w 111042"/>
                          <a:gd name="connsiteY0" fmla="*/ 132999 h 278921"/>
                          <a:gd name="connsiteX1" fmla="*/ 24479 w 111042"/>
                          <a:gd name="connsiteY1" fmla="*/ 8126 h 278921"/>
                          <a:gd name="connsiteX2" fmla="*/ 16192 w 111042"/>
                          <a:gd name="connsiteY2" fmla="*/ 30 h 278921"/>
                          <a:gd name="connsiteX3" fmla="*/ 8954 w 111042"/>
                          <a:gd name="connsiteY3" fmla="*/ 8888 h 278921"/>
                          <a:gd name="connsiteX4" fmla="*/ 7049 w 111042"/>
                          <a:gd name="connsiteY4" fmla="*/ 28319 h 278921"/>
                          <a:gd name="connsiteX5" fmla="*/ 4477 w 111042"/>
                          <a:gd name="connsiteY5" fmla="*/ 62895 h 278921"/>
                          <a:gd name="connsiteX6" fmla="*/ 0 w 111042"/>
                          <a:gd name="connsiteY6" fmla="*/ 145953 h 278921"/>
                          <a:gd name="connsiteX7" fmla="*/ 15050 w 111042"/>
                          <a:gd name="connsiteY7" fmla="*/ 229773 h 278921"/>
                          <a:gd name="connsiteX8" fmla="*/ 55531 w 111042"/>
                          <a:gd name="connsiteY8" fmla="*/ 278922 h 278921"/>
                          <a:gd name="connsiteX9" fmla="*/ 35624 w 111042"/>
                          <a:gd name="connsiteY9" fmla="*/ 66324 h 278921"/>
                          <a:gd name="connsiteX10" fmla="*/ 75057 w 111042"/>
                          <a:gd name="connsiteY10" fmla="*/ 129665 h 278921"/>
                          <a:gd name="connsiteX11" fmla="*/ 94107 w 111042"/>
                          <a:gd name="connsiteY11" fmla="*/ 166622 h 278921"/>
                          <a:gd name="connsiteX12" fmla="*/ 100393 w 111042"/>
                          <a:gd name="connsiteY12" fmla="*/ 196150 h 278921"/>
                          <a:gd name="connsiteX13" fmla="*/ 97155 w 111042"/>
                          <a:gd name="connsiteY13" fmla="*/ 239965 h 278921"/>
                          <a:gd name="connsiteX14" fmla="*/ 110300 w 111042"/>
                          <a:gd name="connsiteY14" fmla="*/ 193483 h 278921"/>
                          <a:gd name="connsiteX15" fmla="*/ 100393 w 111042"/>
                          <a:gd name="connsiteY15" fmla="*/ 132999 h 2789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11042" h="278921">
                            <a:moveTo>
                              <a:pt x="100393" y="132999"/>
                            </a:moveTo>
                            <a:cubicBezTo>
                              <a:pt x="59722" y="66038"/>
                              <a:pt x="24765" y="8602"/>
                              <a:pt x="24479" y="8126"/>
                            </a:cubicBezTo>
                            <a:cubicBezTo>
                              <a:pt x="18193" y="220"/>
                              <a:pt x="18193" y="220"/>
                              <a:pt x="16192" y="30"/>
                            </a:cubicBezTo>
                            <a:cubicBezTo>
                              <a:pt x="14383" y="-161"/>
                              <a:pt x="10192" y="316"/>
                              <a:pt x="8954" y="8888"/>
                            </a:cubicBezTo>
                            <a:cubicBezTo>
                              <a:pt x="8668" y="12031"/>
                              <a:pt x="7810" y="18889"/>
                              <a:pt x="7049" y="28319"/>
                            </a:cubicBezTo>
                            <a:cubicBezTo>
                              <a:pt x="6382" y="37844"/>
                              <a:pt x="5429" y="49750"/>
                              <a:pt x="4477" y="62895"/>
                            </a:cubicBezTo>
                            <a:cubicBezTo>
                              <a:pt x="2381" y="89184"/>
                              <a:pt x="381" y="120426"/>
                              <a:pt x="0" y="145953"/>
                            </a:cubicBezTo>
                            <a:cubicBezTo>
                              <a:pt x="286" y="179290"/>
                              <a:pt x="5525" y="207199"/>
                              <a:pt x="15050" y="229773"/>
                            </a:cubicBezTo>
                            <a:cubicBezTo>
                              <a:pt x="25051" y="252442"/>
                              <a:pt x="38481" y="269111"/>
                              <a:pt x="55531" y="278922"/>
                            </a:cubicBezTo>
                            <a:cubicBezTo>
                              <a:pt x="15335" y="226534"/>
                              <a:pt x="26765" y="147001"/>
                              <a:pt x="35624" y="66324"/>
                            </a:cubicBezTo>
                            <a:cubicBezTo>
                              <a:pt x="53435" y="93375"/>
                              <a:pt x="66008" y="113854"/>
                              <a:pt x="75057" y="129665"/>
                            </a:cubicBezTo>
                            <a:cubicBezTo>
                              <a:pt x="84392" y="145572"/>
                              <a:pt x="90297" y="156811"/>
                              <a:pt x="94107" y="166622"/>
                            </a:cubicBezTo>
                            <a:cubicBezTo>
                              <a:pt x="97917" y="176528"/>
                              <a:pt x="100013" y="185196"/>
                              <a:pt x="100393" y="196150"/>
                            </a:cubicBezTo>
                            <a:cubicBezTo>
                              <a:pt x="100489" y="207008"/>
                              <a:pt x="99631" y="220438"/>
                              <a:pt x="97155" y="239965"/>
                            </a:cubicBezTo>
                            <a:cubicBezTo>
                              <a:pt x="102108" y="224344"/>
                              <a:pt x="107823" y="210151"/>
                              <a:pt x="110300" y="193483"/>
                            </a:cubicBezTo>
                            <a:cubicBezTo>
                              <a:pt x="112109" y="176719"/>
                              <a:pt x="111252" y="157573"/>
                              <a:pt x="100393" y="132999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81" name="图形 4">
                        <a:extLst>
                          <a:ext uri="{FF2B5EF4-FFF2-40B4-BE49-F238E27FC236}">
                            <a16:creationId xmlns:a16="http://schemas.microsoft.com/office/drawing/2014/main" id="{97ADA221-601D-974E-B97F-E1FFAE61EE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86023" y="2193465"/>
                        <a:ext cx="192073" cy="279179"/>
                      </a:xfrm>
                      <a:custGeom>
                        <a:avLst/>
                        <a:gdLst>
                          <a:gd name="connsiteX0" fmla="*/ 187166 w 192073"/>
                          <a:gd name="connsiteY0" fmla="*/ 46 h 279179"/>
                          <a:gd name="connsiteX1" fmla="*/ 177070 w 192073"/>
                          <a:gd name="connsiteY1" fmla="*/ 8618 h 279179"/>
                          <a:gd name="connsiteX2" fmla="*/ 174879 w 192073"/>
                          <a:gd name="connsiteY2" fmla="*/ 11666 h 279179"/>
                          <a:gd name="connsiteX3" fmla="*/ 168688 w 192073"/>
                          <a:gd name="connsiteY3" fmla="*/ 19858 h 279179"/>
                          <a:gd name="connsiteX4" fmla="*/ 144780 w 192073"/>
                          <a:gd name="connsiteY4" fmla="*/ 47766 h 279179"/>
                          <a:gd name="connsiteX5" fmla="*/ 107347 w 192073"/>
                          <a:gd name="connsiteY5" fmla="*/ 84056 h 279179"/>
                          <a:gd name="connsiteX6" fmla="*/ 58388 w 192073"/>
                          <a:gd name="connsiteY6" fmla="*/ 120728 h 279179"/>
                          <a:gd name="connsiteX7" fmla="*/ 18098 w 192073"/>
                          <a:gd name="connsiteY7" fmla="*/ 170543 h 279179"/>
                          <a:gd name="connsiteX8" fmla="*/ 0 w 192073"/>
                          <a:gd name="connsiteY8" fmla="*/ 216644 h 279179"/>
                          <a:gd name="connsiteX9" fmla="*/ 24670 w 192073"/>
                          <a:gd name="connsiteY9" fmla="*/ 178544 h 279179"/>
                          <a:gd name="connsiteX10" fmla="*/ 46292 w 192073"/>
                          <a:gd name="connsiteY10" fmla="*/ 155684 h 279179"/>
                          <a:gd name="connsiteX11" fmla="*/ 82201 w 192073"/>
                          <a:gd name="connsiteY11" fmla="*/ 129872 h 279179"/>
                          <a:gd name="connsiteX12" fmla="*/ 146685 w 192073"/>
                          <a:gd name="connsiteY12" fmla="*/ 77865 h 279179"/>
                          <a:gd name="connsiteX13" fmla="*/ 91059 w 192073"/>
                          <a:gd name="connsiteY13" fmla="*/ 211787 h 279179"/>
                          <a:gd name="connsiteX14" fmla="*/ 71628 w 192073"/>
                          <a:gd name="connsiteY14" fmla="*/ 236456 h 279179"/>
                          <a:gd name="connsiteX15" fmla="*/ 50006 w 192073"/>
                          <a:gd name="connsiteY15" fmla="*/ 255697 h 279179"/>
                          <a:gd name="connsiteX16" fmla="*/ 2572 w 192073"/>
                          <a:gd name="connsiteY16" fmla="*/ 275890 h 279179"/>
                          <a:gd name="connsiteX17" fmla="*/ 59341 w 192073"/>
                          <a:gd name="connsiteY17" fmla="*/ 269413 h 279179"/>
                          <a:gd name="connsiteX18" fmla="*/ 98012 w 192073"/>
                          <a:gd name="connsiteY18" fmla="*/ 241505 h 279179"/>
                          <a:gd name="connsiteX19" fmla="*/ 136684 w 192073"/>
                          <a:gd name="connsiteY19" fmla="*/ 189403 h 279179"/>
                          <a:gd name="connsiteX20" fmla="*/ 176879 w 192073"/>
                          <a:gd name="connsiteY20" fmla="*/ 86723 h 279179"/>
                          <a:gd name="connsiteX21" fmla="*/ 187642 w 192073"/>
                          <a:gd name="connsiteY21" fmla="*/ 40622 h 279179"/>
                          <a:gd name="connsiteX22" fmla="*/ 191929 w 192073"/>
                          <a:gd name="connsiteY22" fmla="*/ 13952 h 279179"/>
                          <a:gd name="connsiteX23" fmla="*/ 187166 w 192073"/>
                          <a:gd name="connsiteY23" fmla="*/ 46 h 2791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192073" h="279179">
                            <a:moveTo>
                              <a:pt x="187166" y="46"/>
                            </a:moveTo>
                            <a:cubicBezTo>
                              <a:pt x="185166" y="-145"/>
                              <a:pt x="185166" y="-145"/>
                              <a:pt x="177070" y="8618"/>
                            </a:cubicBezTo>
                            <a:cubicBezTo>
                              <a:pt x="177070" y="8714"/>
                              <a:pt x="176213" y="9761"/>
                              <a:pt x="174879" y="11666"/>
                            </a:cubicBezTo>
                            <a:cubicBezTo>
                              <a:pt x="173450" y="13571"/>
                              <a:pt x="171450" y="16429"/>
                              <a:pt x="168688" y="19858"/>
                            </a:cubicBezTo>
                            <a:cubicBezTo>
                              <a:pt x="163068" y="26811"/>
                              <a:pt x="154972" y="36527"/>
                              <a:pt x="144780" y="47766"/>
                            </a:cubicBezTo>
                            <a:cubicBezTo>
                              <a:pt x="134493" y="58910"/>
                              <a:pt x="121729" y="71483"/>
                              <a:pt x="107347" y="84056"/>
                            </a:cubicBezTo>
                            <a:cubicBezTo>
                              <a:pt x="92488" y="96534"/>
                              <a:pt x="76486" y="109298"/>
                              <a:pt x="58388" y="120728"/>
                            </a:cubicBezTo>
                            <a:cubicBezTo>
                              <a:pt x="37433" y="139301"/>
                              <a:pt x="25337" y="154922"/>
                              <a:pt x="18098" y="170543"/>
                            </a:cubicBezTo>
                            <a:cubicBezTo>
                              <a:pt x="10192" y="185879"/>
                              <a:pt x="6382" y="201023"/>
                              <a:pt x="0" y="216644"/>
                            </a:cubicBezTo>
                            <a:cubicBezTo>
                              <a:pt x="10763" y="199595"/>
                              <a:pt x="17717" y="187688"/>
                              <a:pt x="24670" y="178544"/>
                            </a:cubicBezTo>
                            <a:cubicBezTo>
                              <a:pt x="31337" y="169305"/>
                              <a:pt x="37529" y="162638"/>
                              <a:pt x="46292" y="155684"/>
                            </a:cubicBezTo>
                            <a:cubicBezTo>
                              <a:pt x="55150" y="148731"/>
                              <a:pt x="66294" y="141397"/>
                              <a:pt x="82201" y="129872"/>
                            </a:cubicBezTo>
                            <a:cubicBezTo>
                              <a:pt x="98298" y="118346"/>
                              <a:pt x="119158" y="102821"/>
                              <a:pt x="146685" y="77865"/>
                            </a:cubicBezTo>
                            <a:cubicBezTo>
                              <a:pt x="134874" y="128062"/>
                              <a:pt x="115824" y="175877"/>
                              <a:pt x="91059" y="211787"/>
                            </a:cubicBezTo>
                            <a:cubicBezTo>
                              <a:pt x="84773" y="220740"/>
                              <a:pt x="78296" y="229027"/>
                              <a:pt x="71628" y="236456"/>
                            </a:cubicBezTo>
                            <a:cubicBezTo>
                              <a:pt x="64579" y="243791"/>
                              <a:pt x="57436" y="250268"/>
                              <a:pt x="50006" y="255697"/>
                            </a:cubicBezTo>
                            <a:cubicBezTo>
                              <a:pt x="35433" y="266746"/>
                              <a:pt x="19336" y="273699"/>
                              <a:pt x="2572" y="275890"/>
                            </a:cubicBezTo>
                            <a:cubicBezTo>
                              <a:pt x="14192" y="280843"/>
                              <a:pt x="35052" y="281319"/>
                              <a:pt x="59341" y="269413"/>
                            </a:cubicBezTo>
                            <a:cubicBezTo>
                              <a:pt x="71342" y="263412"/>
                              <a:pt x="84677" y="254554"/>
                              <a:pt x="98012" y="241505"/>
                            </a:cubicBezTo>
                            <a:cubicBezTo>
                              <a:pt x="110871" y="228360"/>
                              <a:pt x="124873" y="211501"/>
                              <a:pt x="136684" y="189403"/>
                            </a:cubicBezTo>
                            <a:cubicBezTo>
                              <a:pt x="153257" y="160637"/>
                              <a:pt x="167259" y="121204"/>
                              <a:pt x="176879" y="86723"/>
                            </a:cubicBezTo>
                            <a:cubicBezTo>
                              <a:pt x="181547" y="69483"/>
                              <a:pt x="185357" y="53481"/>
                              <a:pt x="187642" y="40622"/>
                            </a:cubicBezTo>
                            <a:cubicBezTo>
                              <a:pt x="190119" y="27859"/>
                              <a:pt x="191643" y="18334"/>
                              <a:pt x="191929" y="13952"/>
                            </a:cubicBezTo>
                            <a:cubicBezTo>
                              <a:pt x="192881" y="1951"/>
                              <a:pt x="188881" y="236"/>
                              <a:pt x="187166" y="46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64" name="图形 4">
                      <a:extLst>
                        <a:ext uri="{FF2B5EF4-FFF2-40B4-BE49-F238E27FC236}">
                          <a16:creationId xmlns:a16="http://schemas.microsoft.com/office/drawing/2014/main" id="{00092D32-07E5-FA46-AE0C-A73ADCF958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8127" y="1958412"/>
                      <a:ext cx="303526" cy="312646"/>
                      <a:chOff x="6178127" y="1958412"/>
                      <a:chExt cx="303526" cy="312646"/>
                    </a:xfrm>
                    <a:grpFill/>
                  </p:grpSpPr>
                  <p:sp>
                    <p:nvSpPr>
                      <p:cNvPr id="278" name="图形 4">
                        <a:extLst>
                          <a:ext uri="{FF2B5EF4-FFF2-40B4-BE49-F238E27FC236}">
                            <a16:creationId xmlns:a16="http://schemas.microsoft.com/office/drawing/2014/main" id="{39363A15-341D-8349-B829-8DC90CBAF5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8127" y="1995998"/>
                        <a:ext cx="139259" cy="260473"/>
                      </a:xfrm>
                      <a:custGeom>
                        <a:avLst/>
                        <a:gdLst>
                          <a:gd name="connsiteX0" fmla="*/ 116563 w 139259"/>
                          <a:gd name="connsiteY0" fmla="*/ 108835 h 260473"/>
                          <a:gd name="connsiteX1" fmla="*/ 44745 w 139259"/>
                          <a:gd name="connsiteY1" fmla="*/ 35397 h 260473"/>
                          <a:gd name="connsiteX2" fmla="*/ 23123 w 139259"/>
                          <a:gd name="connsiteY2" fmla="*/ 13776 h 260473"/>
                          <a:gd name="connsiteX3" fmla="*/ 15027 w 139259"/>
                          <a:gd name="connsiteY3" fmla="*/ 5775 h 260473"/>
                          <a:gd name="connsiteX4" fmla="*/ 5216 w 139259"/>
                          <a:gd name="connsiteY4" fmla="*/ 60 h 260473"/>
                          <a:gd name="connsiteX5" fmla="*/ 73 w 139259"/>
                          <a:gd name="connsiteY5" fmla="*/ 9966 h 260473"/>
                          <a:gd name="connsiteX6" fmla="*/ 7788 w 139259"/>
                          <a:gd name="connsiteY6" fmla="*/ 61782 h 260473"/>
                          <a:gd name="connsiteX7" fmla="*/ 21218 w 139259"/>
                          <a:gd name="connsiteY7" fmla="*/ 142268 h 260473"/>
                          <a:gd name="connsiteX8" fmla="*/ 34744 w 139259"/>
                          <a:gd name="connsiteY8" fmla="*/ 185988 h 260473"/>
                          <a:gd name="connsiteX9" fmla="*/ 53317 w 139259"/>
                          <a:gd name="connsiteY9" fmla="*/ 220659 h 260473"/>
                          <a:gd name="connsiteX10" fmla="*/ 103038 w 139259"/>
                          <a:gd name="connsiteY10" fmla="*/ 260473 h 260473"/>
                          <a:gd name="connsiteX11" fmla="*/ 38935 w 139259"/>
                          <a:gd name="connsiteY11" fmla="*/ 58257 h 260473"/>
                          <a:gd name="connsiteX12" fmla="*/ 69129 w 139259"/>
                          <a:gd name="connsiteY12" fmla="*/ 87785 h 260473"/>
                          <a:gd name="connsiteX13" fmla="*/ 91132 w 139259"/>
                          <a:gd name="connsiteY13" fmla="*/ 110835 h 260473"/>
                          <a:gd name="connsiteX14" fmla="*/ 117611 w 139259"/>
                          <a:gd name="connsiteY14" fmla="*/ 142839 h 260473"/>
                          <a:gd name="connsiteX15" fmla="*/ 135709 w 139259"/>
                          <a:gd name="connsiteY15" fmla="*/ 213801 h 260473"/>
                          <a:gd name="connsiteX16" fmla="*/ 139042 w 139259"/>
                          <a:gd name="connsiteY16" fmla="*/ 165699 h 260473"/>
                          <a:gd name="connsiteX17" fmla="*/ 116563 w 139259"/>
                          <a:gd name="connsiteY17" fmla="*/ 108835 h 2604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39259" h="260473">
                            <a:moveTo>
                              <a:pt x="116563" y="108835"/>
                            </a:moveTo>
                            <a:cubicBezTo>
                              <a:pt x="88084" y="79689"/>
                              <a:pt x="63223" y="53685"/>
                              <a:pt x="44745" y="35397"/>
                            </a:cubicBezTo>
                            <a:cubicBezTo>
                              <a:pt x="35601" y="26253"/>
                              <a:pt x="28457" y="18824"/>
                              <a:pt x="23123" y="13776"/>
                            </a:cubicBezTo>
                            <a:cubicBezTo>
                              <a:pt x="17980" y="8727"/>
                              <a:pt x="15122" y="5870"/>
                              <a:pt x="15027" y="5775"/>
                            </a:cubicBezTo>
                            <a:cubicBezTo>
                              <a:pt x="7216" y="-226"/>
                              <a:pt x="7216" y="-131"/>
                              <a:pt x="5216" y="60"/>
                            </a:cubicBezTo>
                            <a:cubicBezTo>
                              <a:pt x="3502" y="250"/>
                              <a:pt x="-594" y="1774"/>
                              <a:pt x="73" y="9966"/>
                            </a:cubicBezTo>
                            <a:cubicBezTo>
                              <a:pt x="644" y="15966"/>
                              <a:pt x="4073" y="36350"/>
                              <a:pt x="7788" y="61782"/>
                            </a:cubicBezTo>
                            <a:cubicBezTo>
                              <a:pt x="11788" y="87118"/>
                              <a:pt x="15979" y="117503"/>
                              <a:pt x="21218" y="142268"/>
                            </a:cubicBezTo>
                            <a:cubicBezTo>
                              <a:pt x="25028" y="158365"/>
                              <a:pt x="29029" y="172938"/>
                              <a:pt x="34744" y="185988"/>
                            </a:cubicBezTo>
                            <a:cubicBezTo>
                              <a:pt x="39792" y="199037"/>
                              <a:pt x="46364" y="210657"/>
                              <a:pt x="53317" y="220659"/>
                            </a:cubicBezTo>
                            <a:cubicBezTo>
                              <a:pt x="67033" y="240661"/>
                              <a:pt x="84655" y="254472"/>
                              <a:pt x="103038" y="260473"/>
                            </a:cubicBezTo>
                            <a:cubicBezTo>
                              <a:pt x="53032" y="217420"/>
                              <a:pt x="47698" y="137029"/>
                              <a:pt x="38935" y="58257"/>
                            </a:cubicBezTo>
                            <a:cubicBezTo>
                              <a:pt x="50746" y="69211"/>
                              <a:pt x="60652" y="79022"/>
                              <a:pt x="69129" y="87785"/>
                            </a:cubicBezTo>
                            <a:cubicBezTo>
                              <a:pt x="77797" y="96548"/>
                              <a:pt x="85131" y="104168"/>
                              <a:pt x="91132" y="110835"/>
                            </a:cubicBezTo>
                            <a:cubicBezTo>
                              <a:pt x="103419" y="124266"/>
                              <a:pt x="111896" y="133981"/>
                              <a:pt x="117611" y="142839"/>
                            </a:cubicBezTo>
                            <a:cubicBezTo>
                              <a:pt x="129232" y="160651"/>
                              <a:pt x="132470" y="174653"/>
                              <a:pt x="135709" y="213801"/>
                            </a:cubicBezTo>
                            <a:cubicBezTo>
                              <a:pt x="137614" y="197513"/>
                              <a:pt x="139995" y="182463"/>
                              <a:pt x="139042" y="165699"/>
                            </a:cubicBezTo>
                            <a:cubicBezTo>
                              <a:pt x="137423" y="149126"/>
                              <a:pt x="132184" y="130552"/>
                              <a:pt x="116563" y="108835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79" name="图形 4">
                        <a:extLst>
                          <a:ext uri="{FF2B5EF4-FFF2-40B4-BE49-F238E27FC236}">
                            <a16:creationId xmlns:a16="http://schemas.microsoft.com/office/drawing/2014/main" id="{79223758-8F4C-3F4A-818A-C88BACCF29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5457" y="1958412"/>
                        <a:ext cx="146195" cy="312646"/>
                      </a:xfrm>
                      <a:custGeom>
                        <a:avLst/>
                        <a:gdLst>
                          <a:gd name="connsiteX0" fmla="*/ 135826 w 146195"/>
                          <a:gd name="connsiteY0" fmla="*/ 22 h 312646"/>
                          <a:gd name="connsiteX1" fmla="*/ 127921 w 146195"/>
                          <a:gd name="connsiteY1" fmla="*/ 10976 h 312646"/>
                          <a:gd name="connsiteX2" fmla="*/ 122301 w 146195"/>
                          <a:gd name="connsiteY2" fmla="*/ 24216 h 312646"/>
                          <a:gd name="connsiteX3" fmla="*/ 105442 w 146195"/>
                          <a:gd name="connsiteY3" fmla="*/ 57458 h 312646"/>
                          <a:gd name="connsiteX4" fmla="*/ 37243 w 146195"/>
                          <a:gd name="connsiteY4" fmla="*/ 148422 h 312646"/>
                          <a:gd name="connsiteX5" fmla="*/ 8287 w 146195"/>
                          <a:gd name="connsiteY5" fmla="*/ 205762 h 312646"/>
                          <a:gd name="connsiteX6" fmla="*/ 0 w 146195"/>
                          <a:gd name="connsiteY6" fmla="*/ 254530 h 312646"/>
                          <a:gd name="connsiteX7" fmla="*/ 32861 w 146195"/>
                          <a:gd name="connsiteY7" fmla="*/ 185284 h 312646"/>
                          <a:gd name="connsiteX8" fmla="*/ 62484 w 146195"/>
                          <a:gd name="connsiteY8" fmla="*/ 152327 h 312646"/>
                          <a:gd name="connsiteX9" fmla="*/ 85249 w 146195"/>
                          <a:gd name="connsiteY9" fmla="*/ 125657 h 312646"/>
                          <a:gd name="connsiteX10" fmla="*/ 114205 w 146195"/>
                          <a:gd name="connsiteY10" fmla="*/ 86890 h 312646"/>
                          <a:gd name="connsiteX11" fmla="*/ 88297 w 146195"/>
                          <a:gd name="connsiteY11" fmla="*/ 231004 h 312646"/>
                          <a:gd name="connsiteX12" fmla="*/ 57245 w 146195"/>
                          <a:gd name="connsiteY12" fmla="*/ 282534 h 312646"/>
                          <a:gd name="connsiteX13" fmla="*/ 14954 w 146195"/>
                          <a:gd name="connsiteY13" fmla="*/ 311966 h 312646"/>
                          <a:gd name="connsiteX14" fmla="*/ 69056 w 146195"/>
                          <a:gd name="connsiteY14" fmla="*/ 293964 h 312646"/>
                          <a:gd name="connsiteX15" fmla="*/ 128302 w 146195"/>
                          <a:gd name="connsiteY15" fmla="*/ 199381 h 312646"/>
                          <a:gd name="connsiteX16" fmla="*/ 145542 w 146195"/>
                          <a:gd name="connsiteY16" fmla="*/ 88891 h 312646"/>
                          <a:gd name="connsiteX17" fmla="*/ 143637 w 146195"/>
                          <a:gd name="connsiteY17" fmla="*/ 12786 h 312646"/>
                          <a:gd name="connsiteX18" fmla="*/ 135826 w 146195"/>
                          <a:gd name="connsiteY18" fmla="*/ 22 h 3126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146195" h="312646">
                            <a:moveTo>
                              <a:pt x="135826" y="22"/>
                            </a:moveTo>
                            <a:cubicBezTo>
                              <a:pt x="133826" y="308"/>
                              <a:pt x="133826" y="308"/>
                              <a:pt x="127921" y="10976"/>
                            </a:cubicBezTo>
                            <a:cubicBezTo>
                              <a:pt x="127825" y="11167"/>
                              <a:pt x="125825" y="15834"/>
                              <a:pt x="122301" y="24216"/>
                            </a:cubicBezTo>
                            <a:cubicBezTo>
                              <a:pt x="118777" y="32503"/>
                              <a:pt x="112967" y="44028"/>
                              <a:pt x="105442" y="57458"/>
                            </a:cubicBezTo>
                            <a:cubicBezTo>
                              <a:pt x="90583" y="84414"/>
                              <a:pt x="67151" y="118418"/>
                              <a:pt x="37243" y="148422"/>
                            </a:cubicBezTo>
                            <a:cubicBezTo>
                              <a:pt x="20479" y="171091"/>
                              <a:pt x="12383" y="188903"/>
                              <a:pt x="8287" y="205762"/>
                            </a:cubicBezTo>
                            <a:cubicBezTo>
                              <a:pt x="3620" y="222431"/>
                              <a:pt x="3334" y="238052"/>
                              <a:pt x="0" y="254530"/>
                            </a:cubicBezTo>
                            <a:cubicBezTo>
                              <a:pt x="14002" y="216621"/>
                              <a:pt x="18574" y="202524"/>
                              <a:pt x="32861" y="185284"/>
                            </a:cubicBezTo>
                            <a:cubicBezTo>
                              <a:pt x="40100" y="176616"/>
                              <a:pt x="49149" y="166996"/>
                              <a:pt x="62484" y="152327"/>
                            </a:cubicBezTo>
                            <a:cubicBezTo>
                              <a:pt x="69247" y="144993"/>
                              <a:pt x="76676" y="136325"/>
                              <a:pt x="85249" y="125657"/>
                            </a:cubicBezTo>
                            <a:cubicBezTo>
                              <a:pt x="93917" y="114989"/>
                              <a:pt x="103632" y="102416"/>
                              <a:pt x="114205" y="86890"/>
                            </a:cubicBezTo>
                            <a:cubicBezTo>
                              <a:pt x="113633" y="139373"/>
                              <a:pt x="105156" y="190618"/>
                              <a:pt x="88297" y="231004"/>
                            </a:cubicBezTo>
                            <a:cubicBezTo>
                              <a:pt x="80105" y="251292"/>
                              <a:pt x="69247" y="268723"/>
                              <a:pt x="57245" y="282534"/>
                            </a:cubicBezTo>
                            <a:cubicBezTo>
                              <a:pt x="44672" y="296250"/>
                              <a:pt x="30861" y="306442"/>
                              <a:pt x="14954" y="311966"/>
                            </a:cubicBezTo>
                            <a:cubicBezTo>
                              <a:pt x="27622" y="314443"/>
                              <a:pt x="47434" y="310537"/>
                              <a:pt x="69056" y="293964"/>
                            </a:cubicBezTo>
                            <a:cubicBezTo>
                              <a:pt x="90583" y="277390"/>
                              <a:pt x="113443" y="247863"/>
                              <a:pt x="128302" y="199381"/>
                            </a:cubicBezTo>
                            <a:cubicBezTo>
                              <a:pt x="138303" y="167567"/>
                              <a:pt x="144113" y="125467"/>
                              <a:pt x="145542" y="88891"/>
                            </a:cubicBezTo>
                            <a:cubicBezTo>
                              <a:pt x="147352" y="52410"/>
                              <a:pt x="144970" y="21549"/>
                              <a:pt x="143637" y="12786"/>
                            </a:cubicBezTo>
                            <a:cubicBezTo>
                              <a:pt x="141923" y="594"/>
                              <a:pt x="137636" y="-168"/>
                              <a:pt x="135826" y="22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65" name="图形 4">
                      <a:extLst>
                        <a:ext uri="{FF2B5EF4-FFF2-40B4-BE49-F238E27FC236}">
                          <a16:creationId xmlns:a16="http://schemas.microsoft.com/office/drawing/2014/main" id="{681280B7-815A-034E-9F11-6450719903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37321" y="1720777"/>
                      <a:ext cx="316000" cy="341956"/>
                      <a:chOff x="6137321" y="1720777"/>
                      <a:chExt cx="316000" cy="341956"/>
                    </a:xfrm>
                    <a:grpFill/>
                  </p:grpSpPr>
                  <p:sp>
                    <p:nvSpPr>
                      <p:cNvPr id="276" name="图形 4">
                        <a:extLst>
                          <a:ext uri="{FF2B5EF4-FFF2-40B4-BE49-F238E27FC236}">
                            <a16:creationId xmlns:a16="http://schemas.microsoft.com/office/drawing/2014/main" id="{6E2F6AC7-E019-E64F-96BA-D734C36ED9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37321" y="1844107"/>
                        <a:ext cx="182515" cy="218626"/>
                      </a:xfrm>
                      <a:custGeom>
                        <a:avLst/>
                        <a:gdLst>
                          <a:gd name="connsiteX0" fmla="*/ 138700 w 182515"/>
                          <a:gd name="connsiteY0" fmla="*/ 69274 h 218626"/>
                          <a:gd name="connsiteX1" fmla="*/ 50594 w 182515"/>
                          <a:gd name="connsiteY1" fmla="*/ 20030 h 218626"/>
                          <a:gd name="connsiteX2" fmla="*/ 24114 w 182515"/>
                          <a:gd name="connsiteY2" fmla="*/ 6981 h 218626"/>
                          <a:gd name="connsiteX3" fmla="*/ 14209 w 182515"/>
                          <a:gd name="connsiteY3" fmla="*/ 2409 h 218626"/>
                          <a:gd name="connsiteX4" fmla="*/ 3255 w 182515"/>
                          <a:gd name="connsiteY4" fmla="*/ 504 h 218626"/>
                          <a:gd name="connsiteX5" fmla="*/ 1159 w 182515"/>
                          <a:gd name="connsiteY5" fmla="*/ 10791 h 218626"/>
                          <a:gd name="connsiteX6" fmla="*/ 22019 w 182515"/>
                          <a:gd name="connsiteY6" fmla="*/ 54510 h 218626"/>
                          <a:gd name="connsiteX7" fmla="*/ 54690 w 182515"/>
                          <a:gd name="connsiteY7" fmla="*/ 124614 h 218626"/>
                          <a:gd name="connsiteX8" fmla="*/ 161179 w 182515"/>
                          <a:gd name="connsiteY8" fmla="*/ 218626 h 218626"/>
                          <a:gd name="connsiteX9" fmla="*/ 95171 w 182515"/>
                          <a:gd name="connsiteY9" fmla="*/ 145188 h 218626"/>
                          <a:gd name="connsiteX10" fmla="*/ 50975 w 182515"/>
                          <a:gd name="connsiteY10" fmla="*/ 42795 h 218626"/>
                          <a:gd name="connsiteX11" fmla="*/ 87742 w 182515"/>
                          <a:gd name="connsiteY11" fmla="*/ 61845 h 218626"/>
                          <a:gd name="connsiteX12" fmla="*/ 114697 w 182515"/>
                          <a:gd name="connsiteY12" fmla="*/ 77847 h 218626"/>
                          <a:gd name="connsiteX13" fmla="*/ 148225 w 182515"/>
                          <a:gd name="connsiteY13" fmla="*/ 101754 h 218626"/>
                          <a:gd name="connsiteX14" fmla="*/ 182515 w 182515"/>
                          <a:gd name="connsiteY14" fmla="*/ 166048 h 218626"/>
                          <a:gd name="connsiteX15" fmla="*/ 179563 w 182515"/>
                          <a:gd name="connsiteY15" fmla="*/ 142236 h 218626"/>
                          <a:gd name="connsiteX16" fmla="*/ 174324 w 182515"/>
                          <a:gd name="connsiteY16" fmla="*/ 118614 h 218626"/>
                          <a:gd name="connsiteX17" fmla="*/ 138700 w 182515"/>
                          <a:gd name="connsiteY17" fmla="*/ 69274 h 218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82515" h="218626">
                            <a:moveTo>
                              <a:pt x="138700" y="69274"/>
                            </a:moveTo>
                            <a:cubicBezTo>
                              <a:pt x="104220" y="48605"/>
                              <a:pt x="72501" y="31555"/>
                              <a:pt x="50594" y="20030"/>
                            </a:cubicBezTo>
                            <a:cubicBezTo>
                              <a:pt x="39545" y="14601"/>
                              <a:pt x="30401" y="10124"/>
                              <a:pt x="24114" y="6981"/>
                            </a:cubicBezTo>
                            <a:cubicBezTo>
                              <a:pt x="17828" y="4028"/>
                              <a:pt x="14304" y="2409"/>
                              <a:pt x="14209" y="2409"/>
                            </a:cubicBezTo>
                            <a:cubicBezTo>
                              <a:pt x="5064" y="-354"/>
                              <a:pt x="5064" y="-354"/>
                              <a:pt x="3255" y="504"/>
                            </a:cubicBezTo>
                            <a:cubicBezTo>
                              <a:pt x="1635" y="1266"/>
                              <a:pt x="-1794" y="3837"/>
                              <a:pt x="1159" y="10791"/>
                            </a:cubicBezTo>
                            <a:cubicBezTo>
                              <a:pt x="3350" y="15839"/>
                              <a:pt x="11637" y="32889"/>
                              <a:pt x="22019" y="54510"/>
                            </a:cubicBezTo>
                            <a:cubicBezTo>
                              <a:pt x="32116" y="76227"/>
                              <a:pt x="43355" y="102993"/>
                              <a:pt x="54690" y="124614"/>
                            </a:cubicBezTo>
                            <a:cubicBezTo>
                              <a:pt x="83265" y="180717"/>
                              <a:pt x="121936" y="214816"/>
                              <a:pt x="161179" y="218626"/>
                            </a:cubicBezTo>
                            <a:cubicBezTo>
                              <a:pt x="131652" y="203481"/>
                              <a:pt x="111935" y="176526"/>
                              <a:pt x="95171" y="145188"/>
                            </a:cubicBezTo>
                            <a:cubicBezTo>
                              <a:pt x="78502" y="113851"/>
                              <a:pt x="65453" y="77561"/>
                              <a:pt x="50975" y="42795"/>
                            </a:cubicBezTo>
                            <a:cubicBezTo>
                              <a:pt x="64977" y="49557"/>
                              <a:pt x="76978" y="56130"/>
                              <a:pt x="87742" y="61845"/>
                            </a:cubicBezTo>
                            <a:cubicBezTo>
                              <a:pt x="98029" y="67845"/>
                              <a:pt x="106982" y="73084"/>
                              <a:pt x="114697" y="77847"/>
                            </a:cubicBezTo>
                            <a:cubicBezTo>
                              <a:pt x="130128" y="87372"/>
                              <a:pt x="140129" y="94801"/>
                              <a:pt x="148225" y="101754"/>
                            </a:cubicBezTo>
                            <a:cubicBezTo>
                              <a:pt x="163751" y="116042"/>
                              <a:pt x="170228" y="128805"/>
                              <a:pt x="182515" y="166048"/>
                            </a:cubicBezTo>
                            <a:cubicBezTo>
                              <a:pt x="181467" y="157952"/>
                              <a:pt x="180515" y="150141"/>
                              <a:pt x="179563" y="142236"/>
                            </a:cubicBezTo>
                            <a:cubicBezTo>
                              <a:pt x="178610" y="134425"/>
                              <a:pt x="177086" y="126615"/>
                              <a:pt x="174324" y="118614"/>
                            </a:cubicBezTo>
                            <a:cubicBezTo>
                              <a:pt x="169180" y="102612"/>
                              <a:pt x="159179" y="86038"/>
                              <a:pt x="138700" y="69274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77" name="图形 4">
                        <a:extLst>
                          <a:ext uri="{FF2B5EF4-FFF2-40B4-BE49-F238E27FC236}">
                            <a16:creationId xmlns:a16="http://schemas.microsoft.com/office/drawing/2014/main" id="{223FECBF-3D94-4340-8565-F32265D882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8029" y="1720777"/>
                        <a:ext cx="115292" cy="340241"/>
                      </a:xfrm>
                      <a:custGeom>
                        <a:avLst/>
                        <a:gdLst>
                          <a:gd name="connsiteX0" fmla="*/ 65437 w 115292"/>
                          <a:gd name="connsiteY0" fmla="*/ 295 h 340241"/>
                          <a:gd name="connsiteX1" fmla="*/ 61531 w 115292"/>
                          <a:gd name="connsiteY1" fmla="*/ 13630 h 340241"/>
                          <a:gd name="connsiteX2" fmla="*/ 61341 w 115292"/>
                          <a:gd name="connsiteY2" fmla="*/ 17630 h 340241"/>
                          <a:gd name="connsiteX3" fmla="*/ 60484 w 115292"/>
                          <a:gd name="connsiteY3" fmla="*/ 28489 h 340241"/>
                          <a:gd name="connsiteX4" fmla="*/ 54578 w 115292"/>
                          <a:gd name="connsiteY4" fmla="*/ 66493 h 340241"/>
                          <a:gd name="connsiteX5" fmla="*/ 13906 w 115292"/>
                          <a:gd name="connsiteY5" fmla="*/ 174697 h 340241"/>
                          <a:gd name="connsiteX6" fmla="*/ 0 w 115292"/>
                          <a:gd name="connsiteY6" fmla="*/ 237848 h 340241"/>
                          <a:gd name="connsiteX7" fmla="*/ 1429 w 115292"/>
                          <a:gd name="connsiteY7" fmla="*/ 262804 h 340241"/>
                          <a:gd name="connsiteX8" fmla="*/ 3619 w 115292"/>
                          <a:gd name="connsiteY8" fmla="*/ 287378 h 340241"/>
                          <a:gd name="connsiteX9" fmla="*/ 19050 w 115292"/>
                          <a:gd name="connsiteY9" fmla="*/ 211940 h 340241"/>
                          <a:gd name="connsiteX10" fmla="*/ 39338 w 115292"/>
                          <a:gd name="connsiteY10" fmla="*/ 172126 h 340241"/>
                          <a:gd name="connsiteX11" fmla="*/ 54388 w 115292"/>
                          <a:gd name="connsiteY11" fmla="*/ 139836 h 340241"/>
                          <a:gd name="connsiteX12" fmla="*/ 71438 w 115292"/>
                          <a:gd name="connsiteY12" fmla="*/ 93544 h 340241"/>
                          <a:gd name="connsiteX13" fmla="*/ 83915 w 115292"/>
                          <a:gd name="connsiteY13" fmla="*/ 243563 h 340241"/>
                          <a:gd name="connsiteX14" fmla="*/ 30956 w 115292"/>
                          <a:gd name="connsiteY14" fmla="*/ 340242 h 340241"/>
                          <a:gd name="connsiteX15" fmla="*/ 79819 w 115292"/>
                          <a:gd name="connsiteY15" fmla="*/ 310429 h 340241"/>
                          <a:gd name="connsiteX16" fmla="*/ 115062 w 115292"/>
                          <a:gd name="connsiteY16" fmla="*/ 202415 h 340241"/>
                          <a:gd name="connsiteX17" fmla="*/ 102203 w 115292"/>
                          <a:gd name="connsiteY17" fmla="*/ 86972 h 340241"/>
                          <a:gd name="connsiteX18" fmla="*/ 77152 w 115292"/>
                          <a:gd name="connsiteY18" fmla="*/ 10963 h 340241"/>
                          <a:gd name="connsiteX19" fmla="*/ 65437 w 115292"/>
                          <a:gd name="connsiteY19" fmla="*/ 295 h 3402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115292" h="340241">
                            <a:moveTo>
                              <a:pt x="65437" y="295"/>
                            </a:moveTo>
                            <a:cubicBezTo>
                              <a:pt x="63627" y="1152"/>
                              <a:pt x="63627" y="1247"/>
                              <a:pt x="61531" y="13630"/>
                            </a:cubicBezTo>
                            <a:cubicBezTo>
                              <a:pt x="61531" y="13725"/>
                              <a:pt x="61436" y="15058"/>
                              <a:pt x="61341" y="17630"/>
                            </a:cubicBezTo>
                            <a:cubicBezTo>
                              <a:pt x="61150" y="20202"/>
                              <a:pt x="61055" y="23821"/>
                              <a:pt x="60484" y="28489"/>
                            </a:cubicBezTo>
                            <a:cubicBezTo>
                              <a:pt x="59341" y="37823"/>
                              <a:pt x="57531" y="51063"/>
                              <a:pt x="54578" y="66493"/>
                            </a:cubicBezTo>
                            <a:cubicBezTo>
                              <a:pt x="47720" y="97640"/>
                              <a:pt x="35719" y="137455"/>
                              <a:pt x="13906" y="174697"/>
                            </a:cubicBezTo>
                            <a:cubicBezTo>
                              <a:pt x="3524" y="201177"/>
                              <a:pt x="286" y="220417"/>
                              <a:pt x="0" y="237848"/>
                            </a:cubicBezTo>
                            <a:cubicBezTo>
                              <a:pt x="0" y="246516"/>
                              <a:pt x="762" y="254612"/>
                              <a:pt x="1429" y="262804"/>
                            </a:cubicBezTo>
                            <a:cubicBezTo>
                              <a:pt x="2096" y="270900"/>
                              <a:pt x="3429" y="278996"/>
                              <a:pt x="3619" y="287378"/>
                            </a:cubicBezTo>
                            <a:cubicBezTo>
                              <a:pt x="8382" y="247183"/>
                              <a:pt x="9334" y="232324"/>
                              <a:pt x="19050" y="211940"/>
                            </a:cubicBezTo>
                            <a:cubicBezTo>
                              <a:pt x="23527" y="201748"/>
                              <a:pt x="30480" y="189937"/>
                              <a:pt x="39338" y="172126"/>
                            </a:cubicBezTo>
                            <a:cubicBezTo>
                              <a:pt x="43720" y="163172"/>
                              <a:pt x="48768" y="152695"/>
                              <a:pt x="54388" y="139836"/>
                            </a:cubicBezTo>
                            <a:cubicBezTo>
                              <a:pt x="59531" y="127072"/>
                              <a:pt x="65532" y="111928"/>
                              <a:pt x="71438" y="93544"/>
                            </a:cubicBezTo>
                            <a:cubicBezTo>
                              <a:pt x="86201" y="146122"/>
                              <a:pt x="90583" y="199462"/>
                              <a:pt x="83915" y="243563"/>
                            </a:cubicBezTo>
                            <a:cubicBezTo>
                              <a:pt x="77343" y="287759"/>
                              <a:pt x="59246" y="322335"/>
                              <a:pt x="30956" y="340242"/>
                            </a:cubicBezTo>
                            <a:cubicBezTo>
                              <a:pt x="43720" y="339861"/>
                              <a:pt x="62293" y="331669"/>
                              <a:pt x="79819" y="310429"/>
                            </a:cubicBezTo>
                            <a:cubicBezTo>
                              <a:pt x="96488" y="289188"/>
                              <a:pt x="112966" y="254612"/>
                              <a:pt x="115062" y="202415"/>
                            </a:cubicBezTo>
                            <a:cubicBezTo>
                              <a:pt x="116491" y="168125"/>
                              <a:pt x="111157" y="124215"/>
                              <a:pt x="102203" y="86972"/>
                            </a:cubicBezTo>
                            <a:cubicBezTo>
                              <a:pt x="93059" y="49729"/>
                              <a:pt x="81248" y="19345"/>
                              <a:pt x="77152" y="10963"/>
                            </a:cubicBezTo>
                            <a:cubicBezTo>
                              <a:pt x="71438" y="-944"/>
                              <a:pt x="67056" y="-372"/>
                              <a:pt x="65437" y="295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66" name="图形 4">
                      <a:extLst>
                        <a:ext uri="{FF2B5EF4-FFF2-40B4-BE49-F238E27FC236}">
                          <a16:creationId xmlns:a16="http://schemas.microsoft.com/office/drawing/2014/main" id="{8D6E74E5-8ED6-A74F-AB6D-7B4FFC6E2E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75452" y="1542746"/>
                      <a:ext cx="305554" cy="335649"/>
                      <a:chOff x="6075452" y="1542746"/>
                      <a:chExt cx="305554" cy="335649"/>
                    </a:xfrm>
                    <a:grpFill/>
                  </p:grpSpPr>
                  <p:sp>
                    <p:nvSpPr>
                      <p:cNvPr id="274" name="图形 4">
                        <a:extLst>
                          <a:ext uri="{FF2B5EF4-FFF2-40B4-BE49-F238E27FC236}">
                            <a16:creationId xmlns:a16="http://schemas.microsoft.com/office/drawing/2014/main" id="{B7B78522-CF13-4140-A9A5-4F968C94F0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5452" y="1731073"/>
                        <a:ext cx="205236" cy="147322"/>
                      </a:xfrm>
                      <a:custGeom>
                        <a:avLst/>
                        <a:gdLst>
                          <a:gd name="connsiteX0" fmla="*/ 140181 w 205236"/>
                          <a:gd name="connsiteY0" fmla="*/ 19907 h 147322"/>
                          <a:gd name="connsiteX1" fmla="*/ 89222 w 205236"/>
                          <a:gd name="connsiteY1" fmla="*/ 9620 h 147322"/>
                          <a:gd name="connsiteX2" fmla="*/ 48550 w 205236"/>
                          <a:gd name="connsiteY2" fmla="*/ 3524 h 147322"/>
                          <a:gd name="connsiteX3" fmla="*/ 21785 w 205236"/>
                          <a:gd name="connsiteY3" fmla="*/ 667 h 147322"/>
                          <a:gd name="connsiteX4" fmla="*/ 11689 w 205236"/>
                          <a:gd name="connsiteY4" fmla="*/ 0 h 147322"/>
                          <a:gd name="connsiteX5" fmla="*/ 1592 w 205236"/>
                          <a:gd name="connsiteY5" fmla="*/ 1905 h 147322"/>
                          <a:gd name="connsiteX6" fmla="*/ 2735 w 205236"/>
                          <a:gd name="connsiteY6" fmla="*/ 11335 h 147322"/>
                          <a:gd name="connsiteX7" fmla="*/ 13594 w 205236"/>
                          <a:gd name="connsiteY7" fmla="*/ 22289 h 147322"/>
                          <a:gd name="connsiteX8" fmla="*/ 22642 w 205236"/>
                          <a:gd name="connsiteY8" fmla="*/ 31051 h 147322"/>
                          <a:gd name="connsiteX9" fmla="*/ 33120 w 205236"/>
                          <a:gd name="connsiteY9" fmla="*/ 41719 h 147322"/>
                          <a:gd name="connsiteX10" fmla="*/ 80269 w 205236"/>
                          <a:gd name="connsiteY10" fmla="*/ 91440 h 147322"/>
                          <a:gd name="connsiteX11" fmla="*/ 95318 w 205236"/>
                          <a:gd name="connsiteY11" fmla="*/ 105537 h 147322"/>
                          <a:gd name="connsiteX12" fmla="*/ 110463 w 205236"/>
                          <a:gd name="connsiteY12" fmla="*/ 117729 h 147322"/>
                          <a:gd name="connsiteX13" fmla="*/ 125798 w 205236"/>
                          <a:gd name="connsiteY13" fmla="*/ 127826 h 147322"/>
                          <a:gd name="connsiteX14" fmla="*/ 140848 w 205236"/>
                          <a:gd name="connsiteY14" fmla="*/ 136112 h 147322"/>
                          <a:gd name="connsiteX15" fmla="*/ 199045 w 205236"/>
                          <a:gd name="connsiteY15" fmla="*/ 146304 h 147322"/>
                          <a:gd name="connsiteX16" fmla="*/ 177614 w 205236"/>
                          <a:gd name="connsiteY16" fmla="*/ 139160 h 147322"/>
                          <a:gd name="connsiteX17" fmla="*/ 157612 w 205236"/>
                          <a:gd name="connsiteY17" fmla="*/ 128302 h 147322"/>
                          <a:gd name="connsiteX18" fmla="*/ 121702 w 205236"/>
                          <a:gd name="connsiteY18" fmla="*/ 98107 h 147322"/>
                          <a:gd name="connsiteX19" fmla="*/ 55408 w 205236"/>
                          <a:gd name="connsiteY19" fmla="*/ 22765 h 147322"/>
                          <a:gd name="connsiteX20" fmla="*/ 121321 w 205236"/>
                          <a:gd name="connsiteY20" fmla="*/ 34099 h 147322"/>
                          <a:gd name="connsiteX21" fmla="*/ 157612 w 205236"/>
                          <a:gd name="connsiteY21" fmla="*/ 45625 h 147322"/>
                          <a:gd name="connsiteX22" fmla="*/ 180281 w 205236"/>
                          <a:gd name="connsiteY22" fmla="*/ 61531 h 147322"/>
                          <a:gd name="connsiteX23" fmla="*/ 191711 w 205236"/>
                          <a:gd name="connsiteY23" fmla="*/ 74581 h 147322"/>
                          <a:gd name="connsiteX24" fmla="*/ 205237 w 205236"/>
                          <a:gd name="connsiteY24" fmla="*/ 93726 h 147322"/>
                          <a:gd name="connsiteX25" fmla="*/ 196474 w 205236"/>
                          <a:gd name="connsiteY25" fmla="*/ 73152 h 147322"/>
                          <a:gd name="connsiteX26" fmla="*/ 185425 w 205236"/>
                          <a:gd name="connsiteY26" fmla="*/ 53530 h 147322"/>
                          <a:gd name="connsiteX27" fmla="*/ 167994 w 205236"/>
                          <a:gd name="connsiteY27" fmla="*/ 35242 h 147322"/>
                          <a:gd name="connsiteX28" fmla="*/ 155802 w 205236"/>
                          <a:gd name="connsiteY28" fmla="*/ 26956 h 147322"/>
                          <a:gd name="connsiteX29" fmla="*/ 140181 w 205236"/>
                          <a:gd name="connsiteY29" fmla="*/ 19907 h 1473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205236" h="147322">
                            <a:moveTo>
                              <a:pt x="140181" y="19907"/>
                            </a:moveTo>
                            <a:cubicBezTo>
                              <a:pt x="122083" y="15716"/>
                              <a:pt x="104462" y="12573"/>
                              <a:pt x="89222" y="9620"/>
                            </a:cubicBezTo>
                            <a:cubicBezTo>
                              <a:pt x="73601" y="7048"/>
                              <a:pt x="59980" y="4953"/>
                              <a:pt x="48550" y="3524"/>
                            </a:cubicBezTo>
                            <a:cubicBezTo>
                              <a:pt x="37311" y="2286"/>
                              <a:pt x="28167" y="1333"/>
                              <a:pt x="21785" y="667"/>
                            </a:cubicBezTo>
                            <a:cubicBezTo>
                              <a:pt x="15403" y="286"/>
                              <a:pt x="11879" y="0"/>
                              <a:pt x="11689" y="0"/>
                            </a:cubicBezTo>
                            <a:cubicBezTo>
                              <a:pt x="2926" y="571"/>
                              <a:pt x="2926" y="667"/>
                              <a:pt x="1592" y="1905"/>
                            </a:cubicBezTo>
                            <a:cubicBezTo>
                              <a:pt x="449" y="3048"/>
                              <a:pt x="-1837" y="6382"/>
                              <a:pt x="2735" y="11335"/>
                            </a:cubicBezTo>
                            <a:cubicBezTo>
                              <a:pt x="4545" y="13049"/>
                              <a:pt x="8355" y="16954"/>
                              <a:pt x="13594" y="22289"/>
                            </a:cubicBezTo>
                            <a:cubicBezTo>
                              <a:pt x="16165" y="24955"/>
                              <a:pt x="19499" y="27718"/>
                              <a:pt x="22642" y="31051"/>
                            </a:cubicBezTo>
                            <a:cubicBezTo>
                              <a:pt x="25786" y="34480"/>
                              <a:pt x="29310" y="38005"/>
                              <a:pt x="33120" y="41719"/>
                            </a:cubicBezTo>
                            <a:cubicBezTo>
                              <a:pt x="47788" y="56959"/>
                              <a:pt x="64933" y="75914"/>
                              <a:pt x="80269" y="91440"/>
                            </a:cubicBezTo>
                            <a:cubicBezTo>
                              <a:pt x="85412" y="96298"/>
                              <a:pt x="90079" y="101251"/>
                              <a:pt x="95318" y="105537"/>
                            </a:cubicBezTo>
                            <a:cubicBezTo>
                              <a:pt x="100557" y="109823"/>
                              <a:pt x="105510" y="113919"/>
                              <a:pt x="110463" y="117729"/>
                            </a:cubicBezTo>
                            <a:cubicBezTo>
                              <a:pt x="115511" y="121444"/>
                              <a:pt x="120655" y="124873"/>
                              <a:pt x="125798" y="127826"/>
                            </a:cubicBezTo>
                            <a:cubicBezTo>
                              <a:pt x="130751" y="130969"/>
                              <a:pt x="135799" y="133731"/>
                              <a:pt x="140848" y="136112"/>
                            </a:cubicBezTo>
                            <a:cubicBezTo>
                              <a:pt x="161231" y="145447"/>
                              <a:pt x="180948" y="149352"/>
                              <a:pt x="199045" y="146304"/>
                            </a:cubicBezTo>
                            <a:cubicBezTo>
                              <a:pt x="191521" y="144685"/>
                              <a:pt x="184377" y="142303"/>
                              <a:pt x="177614" y="139160"/>
                            </a:cubicBezTo>
                            <a:cubicBezTo>
                              <a:pt x="170661" y="136112"/>
                              <a:pt x="163898" y="132493"/>
                              <a:pt x="157612" y="128302"/>
                            </a:cubicBezTo>
                            <a:cubicBezTo>
                              <a:pt x="145134" y="119824"/>
                              <a:pt x="132942" y="109633"/>
                              <a:pt x="121702" y="98107"/>
                            </a:cubicBezTo>
                            <a:cubicBezTo>
                              <a:pt x="99033" y="75152"/>
                              <a:pt x="77697" y="48101"/>
                              <a:pt x="55408" y="22765"/>
                            </a:cubicBezTo>
                            <a:cubicBezTo>
                              <a:pt x="83888" y="25717"/>
                              <a:pt x="105224" y="30194"/>
                              <a:pt x="121321" y="34099"/>
                            </a:cubicBezTo>
                            <a:cubicBezTo>
                              <a:pt x="137800" y="37909"/>
                              <a:pt x="148658" y="41719"/>
                              <a:pt x="157612" y="45625"/>
                            </a:cubicBezTo>
                            <a:cubicBezTo>
                              <a:pt x="166756" y="49625"/>
                              <a:pt x="173328" y="54292"/>
                              <a:pt x="180281" y="61531"/>
                            </a:cubicBezTo>
                            <a:cubicBezTo>
                              <a:pt x="183805" y="65151"/>
                              <a:pt x="187615" y="69342"/>
                              <a:pt x="191711" y="74581"/>
                            </a:cubicBezTo>
                            <a:cubicBezTo>
                              <a:pt x="195616" y="79915"/>
                              <a:pt x="199998" y="86201"/>
                              <a:pt x="205237" y="93726"/>
                            </a:cubicBezTo>
                            <a:cubicBezTo>
                              <a:pt x="202093" y="86773"/>
                              <a:pt x="199426" y="79915"/>
                              <a:pt x="196474" y="73152"/>
                            </a:cubicBezTo>
                            <a:cubicBezTo>
                              <a:pt x="193521" y="66389"/>
                              <a:pt x="189806" y="59912"/>
                              <a:pt x="185425" y="53530"/>
                            </a:cubicBezTo>
                            <a:cubicBezTo>
                              <a:pt x="181138" y="47053"/>
                              <a:pt x="175328" y="40957"/>
                              <a:pt x="167994" y="35242"/>
                            </a:cubicBezTo>
                            <a:cubicBezTo>
                              <a:pt x="164374" y="32385"/>
                              <a:pt x="160279" y="29623"/>
                              <a:pt x="155802" y="26956"/>
                            </a:cubicBezTo>
                            <a:cubicBezTo>
                              <a:pt x="151135" y="24479"/>
                              <a:pt x="145896" y="22098"/>
                              <a:pt x="140181" y="19907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75" name="图形 4">
                        <a:extLst>
                          <a:ext uri="{FF2B5EF4-FFF2-40B4-BE49-F238E27FC236}">
                            <a16:creationId xmlns:a16="http://schemas.microsoft.com/office/drawing/2014/main" id="{7E0995FF-EECD-B747-BA5F-4EB3922DEB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5614" y="1542746"/>
                        <a:ext cx="115392" cy="317009"/>
                      </a:xfrm>
                      <a:custGeom>
                        <a:avLst/>
                        <a:gdLst>
                          <a:gd name="connsiteX0" fmla="*/ 882 w 115392"/>
                          <a:gd name="connsiteY0" fmla="*/ 970 h 317009"/>
                          <a:gd name="connsiteX1" fmla="*/ 1740 w 115392"/>
                          <a:gd name="connsiteY1" fmla="*/ 14019 h 317009"/>
                          <a:gd name="connsiteX2" fmla="*/ 5645 w 115392"/>
                          <a:gd name="connsiteY2" fmla="*/ 27545 h 317009"/>
                          <a:gd name="connsiteX3" fmla="*/ 12598 w 115392"/>
                          <a:gd name="connsiteY3" fmla="*/ 63359 h 317009"/>
                          <a:gd name="connsiteX4" fmla="*/ 15932 w 115392"/>
                          <a:gd name="connsiteY4" fmla="*/ 114222 h 317009"/>
                          <a:gd name="connsiteX5" fmla="*/ 9550 w 115392"/>
                          <a:gd name="connsiteY5" fmla="*/ 172325 h 317009"/>
                          <a:gd name="connsiteX6" fmla="*/ 9264 w 115392"/>
                          <a:gd name="connsiteY6" fmla="*/ 190708 h 317009"/>
                          <a:gd name="connsiteX7" fmla="*/ 9931 w 115392"/>
                          <a:gd name="connsiteY7" fmla="*/ 206615 h 317009"/>
                          <a:gd name="connsiteX8" fmla="*/ 14884 w 115392"/>
                          <a:gd name="connsiteY8" fmla="*/ 232618 h 317009"/>
                          <a:gd name="connsiteX9" fmla="*/ 22885 w 115392"/>
                          <a:gd name="connsiteY9" fmla="*/ 254525 h 317009"/>
                          <a:gd name="connsiteX10" fmla="*/ 31172 w 115392"/>
                          <a:gd name="connsiteY10" fmla="*/ 276052 h 317009"/>
                          <a:gd name="connsiteX11" fmla="*/ 27266 w 115392"/>
                          <a:gd name="connsiteY11" fmla="*/ 252049 h 317009"/>
                          <a:gd name="connsiteX12" fmla="*/ 24504 w 115392"/>
                          <a:gd name="connsiteY12" fmla="*/ 234047 h 317009"/>
                          <a:gd name="connsiteX13" fmla="*/ 24790 w 115392"/>
                          <a:gd name="connsiteY13" fmla="*/ 204233 h 317009"/>
                          <a:gd name="connsiteX14" fmla="*/ 31553 w 115392"/>
                          <a:gd name="connsiteY14" fmla="*/ 162800 h 317009"/>
                          <a:gd name="connsiteX15" fmla="*/ 36220 w 115392"/>
                          <a:gd name="connsiteY15" fmla="*/ 82694 h 317009"/>
                          <a:gd name="connsiteX16" fmla="*/ 91560 w 115392"/>
                          <a:gd name="connsiteY16" fmla="*/ 215568 h 317009"/>
                          <a:gd name="connsiteX17" fmla="*/ 90417 w 115392"/>
                          <a:gd name="connsiteY17" fmla="*/ 273480 h 317009"/>
                          <a:gd name="connsiteX18" fmla="*/ 82321 w 115392"/>
                          <a:gd name="connsiteY18" fmla="*/ 297293 h 317009"/>
                          <a:gd name="connsiteX19" fmla="*/ 68796 w 115392"/>
                          <a:gd name="connsiteY19" fmla="*/ 317009 h 317009"/>
                          <a:gd name="connsiteX20" fmla="*/ 105276 w 115392"/>
                          <a:gd name="connsiteY20" fmla="*/ 277957 h 317009"/>
                          <a:gd name="connsiteX21" fmla="*/ 115087 w 115392"/>
                          <a:gd name="connsiteY21" fmla="*/ 233285 h 317009"/>
                          <a:gd name="connsiteX22" fmla="*/ 107943 w 115392"/>
                          <a:gd name="connsiteY22" fmla="*/ 169658 h 317009"/>
                          <a:gd name="connsiteX23" fmla="*/ 61557 w 115392"/>
                          <a:gd name="connsiteY23" fmla="*/ 67835 h 317009"/>
                          <a:gd name="connsiteX24" fmla="*/ 46888 w 115392"/>
                          <a:gd name="connsiteY24" fmla="*/ 45928 h 317009"/>
                          <a:gd name="connsiteX25" fmla="*/ 33077 w 115392"/>
                          <a:gd name="connsiteY25" fmla="*/ 28021 h 317009"/>
                          <a:gd name="connsiteX26" fmla="*/ 14694 w 115392"/>
                          <a:gd name="connsiteY26" fmla="*/ 6875 h 317009"/>
                          <a:gd name="connsiteX27" fmla="*/ 882 w 115392"/>
                          <a:gd name="connsiteY27" fmla="*/ 970 h 3170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</a:cxnLst>
                        <a:rect l="l" t="t" r="r" b="b"/>
                        <a:pathLst>
                          <a:path w="115392" h="317009">
                            <a:moveTo>
                              <a:pt x="882" y="970"/>
                            </a:moveTo>
                            <a:cubicBezTo>
                              <a:pt x="-451" y="2303"/>
                              <a:pt x="-356" y="2303"/>
                              <a:pt x="1740" y="14019"/>
                            </a:cubicBezTo>
                            <a:cubicBezTo>
                              <a:pt x="1740" y="14210"/>
                              <a:pt x="3168" y="18972"/>
                              <a:pt x="5645" y="27545"/>
                            </a:cubicBezTo>
                            <a:cubicBezTo>
                              <a:pt x="7645" y="36212"/>
                              <a:pt x="10312" y="48690"/>
                              <a:pt x="12598" y="63359"/>
                            </a:cubicBezTo>
                            <a:cubicBezTo>
                              <a:pt x="14694" y="78218"/>
                              <a:pt x="15932" y="95744"/>
                              <a:pt x="15932" y="114222"/>
                            </a:cubicBezTo>
                            <a:cubicBezTo>
                              <a:pt x="15360" y="132986"/>
                              <a:pt x="13932" y="152513"/>
                              <a:pt x="9550" y="172325"/>
                            </a:cubicBezTo>
                            <a:cubicBezTo>
                              <a:pt x="9169" y="178992"/>
                              <a:pt x="9074" y="185088"/>
                              <a:pt x="9264" y="190708"/>
                            </a:cubicBezTo>
                            <a:cubicBezTo>
                              <a:pt x="9169" y="196423"/>
                              <a:pt x="9455" y="201757"/>
                              <a:pt x="9931" y="206615"/>
                            </a:cubicBezTo>
                            <a:cubicBezTo>
                              <a:pt x="10883" y="216425"/>
                              <a:pt x="12884" y="224712"/>
                              <a:pt x="14884" y="232618"/>
                            </a:cubicBezTo>
                            <a:cubicBezTo>
                              <a:pt x="16979" y="240428"/>
                              <a:pt x="20028" y="247477"/>
                              <a:pt x="22885" y="254525"/>
                            </a:cubicBezTo>
                            <a:cubicBezTo>
                              <a:pt x="25552" y="261669"/>
                              <a:pt x="28505" y="268622"/>
                              <a:pt x="31172" y="276052"/>
                            </a:cubicBezTo>
                            <a:cubicBezTo>
                              <a:pt x="29648" y="266717"/>
                              <a:pt x="28409" y="258812"/>
                              <a:pt x="27266" y="252049"/>
                            </a:cubicBezTo>
                            <a:cubicBezTo>
                              <a:pt x="26124" y="245191"/>
                              <a:pt x="25076" y="239381"/>
                              <a:pt x="24504" y="234047"/>
                            </a:cubicBezTo>
                            <a:cubicBezTo>
                              <a:pt x="23361" y="223283"/>
                              <a:pt x="23552" y="214616"/>
                              <a:pt x="24790" y="204233"/>
                            </a:cubicBezTo>
                            <a:cubicBezTo>
                              <a:pt x="26028" y="193756"/>
                              <a:pt x="29076" y="181278"/>
                              <a:pt x="31553" y="162800"/>
                            </a:cubicBezTo>
                            <a:cubicBezTo>
                              <a:pt x="34315" y="144131"/>
                              <a:pt x="37363" y="119270"/>
                              <a:pt x="36220" y="82694"/>
                            </a:cubicBezTo>
                            <a:cubicBezTo>
                              <a:pt x="65748" y="125843"/>
                              <a:pt x="85655" y="173468"/>
                              <a:pt x="91560" y="215568"/>
                            </a:cubicBezTo>
                            <a:cubicBezTo>
                              <a:pt x="94323" y="236714"/>
                              <a:pt x="94513" y="256240"/>
                              <a:pt x="90417" y="273480"/>
                            </a:cubicBezTo>
                            <a:cubicBezTo>
                              <a:pt x="88512" y="282053"/>
                              <a:pt x="85941" y="290054"/>
                              <a:pt x="82321" y="297293"/>
                            </a:cubicBezTo>
                            <a:cubicBezTo>
                              <a:pt x="78606" y="304627"/>
                              <a:pt x="74129" y="311199"/>
                              <a:pt x="68796" y="317009"/>
                            </a:cubicBezTo>
                            <a:cubicBezTo>
                              <a:pt x="79940" y="313676"/>
                              <a:pt x="95370" y="301674"/>
                              <a:pt x="105276" y="277957"/>
                            </a:cubicBezTo>
                            <a:cubicBezTo>
                              <a:pt x="110134" y="266146"/>
                              <a:pt x="114325" y="251192"/>
                              <a:pt x="115087" y="233285"/>
                            </a:cubicBezTo>
                            <a:cubicBezTo>
                              <a:pt x="116230" y="215187"/>
                              <a:pt x="114230" y="193946"/>
                              <a:pt x="107943" y="169658"/>
                            </a:cubicBezTo>
                            <a:cubicBezTo>
                              <a:pt x="99657" y="137654"/>
                              <a:pt x="81273" y="98982"/>
                              <a:pt x="61557" y="67835"/>
                            </a:cubicBezTo>
                            <a:cubicBezTo>
                              <a:pt x="56508" y="60120"/>
                              <a:pt x="51555" y="52786"/>
                              <a:pt x="46888" y="45928"/>
                            </a:cubicBezTo>
                            <a:cubicBezTo>
                              <a:pt x="42125" y="39165"/>
                              <a:pt x="37268" y="33260"/>
                              <a:pt x="33077" y="28021"/>
                            </a:cubicBezTo>
                            <a:cubicBezTo>
                              <a:pt x="24695" y="17353"/>
                              <a:pt x="18027" y="9923"/>
                              <a:pt x="14694" y="6875"/>
                            </a:cubicBezTo>
                            <a:cubicBezTo>
                              <a:pt x="5740" y="-1983"/>
                              <a:pt x="2025" y="-173"/>
                              <a:pt x="882" y="970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67" name="图形 4">
                      <a:extLst>
                        <a:ext uri="{FF2B5EF4-FFF2-40B4-BE49-F238E27FC236}">
                          <a16:creationId xmlns:a16="http://schemas.microsoft.com/office/drawing/2014/main" id="{2B52AAC4-17E8-A748-9226-1D32F3419E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3452" y="1408100"/>
                      <a:ext cx="305717" cy="319711"/>
                      <a:chOff x="5963452" y="1408100"/>
                      <a:chExt cx="305717" cy="319711"/>
                    </a:xfrm>
                    <a:grpFill/>
                  </p:grpSpPr>
                  <p:sp>
                    <p:nvSpPr>
                      <p:cNvPr id="272" name="图形 4">
                        <a:extLst>
                          <a:ext uri="{FF2B5EF4-FFF2-40B4-BE49-F238E27FC236}">
                            <a16:creationId xmlns:a16="http://schemas.microsoft.com/office/drawing/2014/main" id="{C2B58E2C-D6AA-9B4F-9BBA-3FDADB60D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452" y="1621042"/>
                        <a:ext cx="233988" cy="106770"/>
                      </a:xfrm>
                      <a:custGeom>
                        <a:avLst/>
                        <a:gdLst>
                          <a:gd name="connsiteX0" fmla="*/ 135405 w 233988"/>
                          <a:gd name="connsiteY0" fmla="*/ 17 h 106770"/>
                          <a:gd name="connsiteX1" fmla="*/ 44727 w 233988"/>
                          <a:gd name="connsiteY1" fmla="*/ 20781 h 106770"/>
                          <a:gd name="connsiteX2" fmla="*/ 18723 w 233988"/>
                          <a:gd name="connsiteY2" fmla="*/ 28497 h 106770"/>
                          <a:gd name="connsiteX3" fmla="*/ 9103 w 233988"/>
                          <a:gd name="connsiteY3" fmla="*/ 31545 h 106770"/>
                          <a:gd name="connsiteX4" fmla="*/ 435 w 233988"/>
                          <a:gd name="connsiteY4" fmla="*/ 37069 h 106770"/>
                          <a:gd name="connsiteX5" fmla="*/ 5293 w 233988"/>
                          <a:gd name="connsiteY5" fmla="*/ 45546 h 106770"/>
                          <a:gd name="connsiteX6" fmla="*/ 45298 w 233988"/>
                          <a:gd name="connsiteY6" fmla="*/ 62025 h 106770"/>
                          <a:gd name="connsiteX7" fmla="*/ 105877 w 233988"/>
                          <a:gd name="connsiteY7" fmla="*/ 88695 h 106770"/>
                          <a:gd name="connsiteX8" fmla="*/ 142263 w 233988"/>
                          <a:gd name="connsiteY8" fmla="*/ 100696 h 106770"/>
                          <a:gd name="connsiteX9" fmla="*/ 176267 w 233988"/>
                          <a:gd name="connsiteY9" fmla="*/ 106316 h 106770"/>
                          <a:gd name="connsiteX10" fmla="*/ 233988 w 233988"/>
                          <a:gd name="connsiteY10" fmla="*/ 95838 h 106770"/>
                          <a:gd name="connsiteX11" fmla="*/ 189411 w 233988"/>
                          <a:gd name="connsiteY11" fmla="*/ 93362 h 106770"/>
                          <a:gd name="connsiteX12" fmla="*/ 145977 w 233988"/>
                          <a:gd name="connsiteY12" fmla="*/ 78979 h 106770"/>
                          <a:gd name="connsiteX13" fmla="*/ 58347 w 233988"/>
                          <a:gd name="connsiteY13" fmla="*/ 35926 h 106770"/>
                          <a:gd name="connsiteX14" fmla="*/ 94828 w 233988"/>
                          <a:gd name="connsiteY14" fmla="*/ 26211 h 106770"/>
                          <a:gd name="connsiteX15" fmla="*/ 123117 w 233988"/>
                          <a:gd name="connsiteY15" fmla="*/ 20686 h 106770"/>
                          <a:gd name="connsiteX16" fmla="*/ 160836 w 233988"/>
                          <a:gd name="connsiteY16" fmla="*/ 17543 h 106770"/>
                          <a:gd name="connsiteX17" fmla="*/ 187697 w 233988"/>
                          <a:gd name="connsiteY17" fmla="*/ 23734 h 106770"/>
                          <a:gd name="connsiteX18" fmla="*/ 202746 w 233988"/>
                          <a:gd name="connsiteY18" fmla="*/ 31926 h 106770"/>
                          <a:gd name="connsiteX19" fmla="*/ 222177 w 233988"/>
                          <a:gd name="connsiteY19" fmla="*/ 44975 h 106770"/>
                          <a:gd name="connsiteX20" fmla="*/ 214652 w 233988"/>
                          <a:gd name="connsiteY20" fmla="*/ 36688 h 106770"/>
                          <a:gd name="connsiteX21" fmla="*/ 206842 w 233988"/>
                          <a:gd name="connsiteY21" fmla="*/ 28878 h 106770"/>
                          <a:gd name="connsiteX22" fmla="*/ 189602 w 233988"/>
                          <a:gd name="connsiteY22" fmla="*/ 14495 h 106770"/>
                          <a:gd name="connsiteX23" fmla="*/ 166837 w 233988"/>
                          <a:gd name="connsiteY23" fmla="*/ 3922 h 106770"/>
                          <a:gd name="connsiteX24" fmla="*/ 135405 w 233988"/>
                          <a:gd name="connsiteY24" fmla="*/ 17 h 1067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33988" h="106770">
                            <a:moveTo>
                              <a:pt x="135405" y="17"/>
                            </a:moveTo>
                            <a:cubicBezTo>
                              <a:pt x="98257" y="7065"/>
                              <a:pt x="67206" y="14019"/>
                              <a:pt x="44727" y="20781"/>
                            </a:cubicBezTo>
                            <a:cubicBezTo>
                              <a:pt x="33677" y="23829"/>
                              <a:pt x="25010" y="26306"/>
                              <a:pt x="18723" y="28497"/>
                            </a:cubicBezTo>
                            <a:cubicBezTo>
                              <a:pt x="12627" y="30402"/>
                              <a:pt x="9198" y="31449"/>
                              <a:pt x="9103" y="31545"/>
                            </a:cubicBezTo>
                            <a:cubicBezTo>
                              <a:pt x="1102" y="35259"/>
                              <a:pt x="1197" y="35259"/>
                              <a:pt x="435" y="37069"/>
                            </a:cubicBezTo>
                            <a:cubicBezTo>
                              <a:pt x="-232" y="38593"/>
                              <a:pt x="-994" y="42498"/>
                              <a:pt x="5293" y="45546"/>
                            </a:cubicBezTo>
                            <a:cubicBezTo>
                              <a:pt x="9960" y="47642"/>
                              <a:pt x="26153" y="53738"/>
                              <a:pt x="45298" y="62025"/>
                            </a:cubicBezTo>
                            <a:cubicBezTo>
                              <a:pt x="64824" y="69835"/>
                              <a:pt x="86732" y="80694"/>
                              <a:pt x="105877" y="88695"/>
                            </a:cubicBezTo>
                            <a:cubicBezTo>
                              <a:pt x="118545" y="93552"/>
                              <a:pt x="130261" y="98029"/>
                              <a:pt x="142263" y="100696"/>
                            </a:cubicBezTo>
                            <a:cubicBezTo>
                              <a:pt x="153788" y="103839"/>
                              <a:pt x="165218" y="105744"/>
                              <a:pt x="176267" y="106316"/>
                            </a:cubicBezTo>
                            <a:cubicBezTo>
                              <a:pt x="197698" y="108126"/>
                              <a:pt x="218272" y="104506"/>
                              <a:pt x="233988" y="95838"/>
                            </a:cubicBezTo>
                            <a:cubicBezTo>
                              <a:pt x="218843" y="97839"/>
                              <a:pt x="203699" y="96791"/>
                              <a:pt x="189411" y="93362"/>
                            </a:cubicBezTo>
                            <a:cubicBezTo>
                              <a:pt x="174457" y="90504"/>
                              <a:pt x="160551" y="84980"/>
                              <a:pt x="145977" y="78979"/>
                            </a:cubicBezTo>
                            <a:cubicBezTo>
                              <a:pt x="117307" y="66692"/>
                              <a:pt x="88542" y="50595"/>
                              <a:pt x="58347" y="35926"/>
                            </a:cubicBezTo>
                            <a:cubicBezTo>
                              <a:pt x="71873" y="31830"/>
                              <a:pt x="84255" y="28306"/>
                              <a:pt x="94828" y="26211"/>
                            </a:cubicBezTo>
                            <a:cubicBezTo>
                              <a:pt x="105401" y="23925"/>
                              <a:pt x="115116" y="21734"/>
                              <a:pt x="123117" y="20686"/>
                            </a:cubicBezTo>
                            <a:cubicBezTo>
                              <a:pt x="139214" y="18400"/>
                              <a:pt x="151311" y="16971"/>
                              <a:pt x="160836" y="17543"/>
                            </a:cubicBezTo>
                            <a:cubicBezTo>
                              <a:pt x="170456" y="18114"/>
                              <a:pt x="178362" y="19829"/>
                              <a:pt x="187697" y="23734"/>
                            </a:cubicBezTo>
                            <a:cubicBezTo>
                              <a:pt x="192173" y="25925"/>
                              <a:pt x="197031" y="28592"/>
                              <a:pt x="202746" y="31926"/>
                            </a:cubicBezTo>
                            <a:cubicBezTo>
                              <a:pt x="208461" y="35259"/>
                              <a:pt x="214938" y="39450"/>
                              <a:pt x="222177" y="44975"/>
                            </a:cubicBezTo>
                            <a:cubicBezTo>
                              <a:pt x="219606" y="42213"/>
                              <a:pt x="217129" y="39450"/>
                              <a:pt x="214652" y="36688"/>
                            </a:cubicBezTo>
                            <a:lnTo>
                              <a:pt x="206842" y="28878"/>
                            </a:lnTo>
                            <a:cubicBezTo>
                              <a:pt x="201508" y="23829"/>
                              <a:pt x="196269" y="18591"/>
                              <a:pt x="189602" y="14495"/>
                            </a:cubicBezTo>
                            <a:cubicBezTo>
                              <a:pt x="183030" y="10304"/>
                              <a:pt x="175600" y="6684"/>
                              <a:pt x="166837" y="3922"/>
                            </a:cubicBezTo>
                            <a:cubicBezTo>
                              <a:pt x="157884" y="1255"/>
                              <a:pt x="147406" y="-174"/>
                              <a:pt x="135405" y="17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73" name="图形 4">
                        <a:extLst>
                          <a:ext uri="{FF2B5EF4-FFF2-40B4-BE49-F238E27FC236}">
                            <a16:creationId xmlns:a16="http://schemas.microsoft.com/office/drawing/2014/main" id="{6EAF630C-4143-C445-B64F-79235E0EE8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5858" y="1408100"/>
                        <a:ext cx="203311" cy="272204"/>
                      </a:xfrm>
                      <a:custGeom>
                        <a:avLst/>
                        <a:gdLst>
                          <a:gd name="connsiteX0" fmla="*/ 327 w 203311"/>
                          <a:gd name="connsiteY0" fmla="*/ 2456 h 272204"/>
                          <a:gd name="connsiteX1" fmla="*/ 5947 w 203311"/>
                          <a:gd name="connsiteY1" fmla="*/ 14267 h 272204"/>
                          <a:gd name="connsiteX2" fmla="*/ 14615 w 203311"/>
                          <a:gd name="connsiteY2" fmla="*/ 25316 h 272204"/>
                          <a:gd name="connsiteX3" fmla="*/ 34713 w 203311"/>
                          <a:gd name="connsiteY3" fmla="*/ 55510 h 272204"/>
                          <a:gd name="connsiteX4" fmla="*/ 74432 w 203311"/>
                          <a:gd name="connsiteY4" fmla="*/ 157047 h 272204"/>
                          <a:gd name="connsiteX5" fmla="*/ 87862 w 203311"/>
                          <a:gd name="connsiteY5" fmla="*/ 188765 h 272204"/>
                          <a:gd name="connsiteX6" fmla="*/ 102054 w 203311"/>
                          <a:gd name="connsiteY6" fmla="*/ 211339 h 272204"/>
                          <a:gd name="connsiteX7" fmla="*/ 117294 w 203311"/>
                          <a:gd name="connsiteY7" fmla="*/ 229056 h 272204"/>
                          <a:gd name="connsiteX8" fmla="*/ 125200 w 203311"/>
                          <a:gd name="connsiteY8" fmla="*/ 237343 h 272204"/>
                          <a:gd name="connsiteX9" fmla="*/ 132630 w 203311"/>
                          <a:gd name="connsiteY9" fmla="*/ 246296 h 272204"/>
                          <a:gd name="connsiteX10" fmla="*/ 120438 w 203311"/>
                          <a:gd name="connsiteY10" fmla="*/ 225151 h 272204"/>
                          <a:gd name="connsiteX11" fmla="*/ 111484 w 203311"/>
                          <a:gd name="connsiteY11" fmla="*/ 209053 h 272204"/>
                          <a:gd name="connsiteX12" fmla="*/ 100530 w 203311"/>
                          <a:gd name="connsiteY12" fmla="*/ 181240 h 272204"/>
                          <a:gd name="connsiteX13" fmla="*/ 90910 w 203311"/>
                          <a:gd name="connsiteY13" fmla="*/ 139997 h 272204"/>
                          <a:gd name="connsiteX14" fmla="*/ 81290 w 203311"/>
                          <a:gd name="connsiteY14" fmla="*/ 107707 h 272204"/>
                          <a:gd name="connsiteX15" fmla="*/ 63859 w 203311"/>
                          <a:gd name="connsiteY15" fmla="*/ 63988 h 272204"/>
                          <a:gd name="connsiteX16" fmla="*/ 167205 w 203311"/>
                          <a:gd name="connsiteY16" fmla="*/ 167905 h 272204"/>
                          <a:gd name="connsiteX17" fmla="*/ 187684 w 203311"/>
                          <a:gd name="connsiteY17" fmla="*/ 223436 h 272204"/>
                          <a:gd name="connsiteX18" fmla="*/ 182350 w 203311"/>
                          <a:gd name="connsiteY18" fmla="*/ 272204 h 272204"/>
                          <a:gd name="connsiteX19" fmla="*/ 203210 w 203311"/>
                          <a:gd name="connsiteY19" fmla="*/ 222865 h 272204"/>
                          <a:gd name="connsiteX20" fmla="*/ 164824 w 203311"/>
                          <a:gd name="connsiteY20" fmla="*/ 118375 h 272204"/>
                          <a:gd name="connsiteX21" fmla="*/ 147489 w 203311"/>
                          <a:gd name="connsiteY21" fmla="*/ 97611 h 272204"/>
                          <a:gd name="connsiteX22" fmla="*/ 127010 w 203311"/>
                          <a:gd name="connsiteY22" fmla="*/ 76942 h 272204"/>
                          <a:gd name="connsiteX23" fmla="*/ 104436 w 203311"/>
                          <a:gd name="connsiteY23" fmla="*/ 57606 h 272204"/>
                          <a:gd name="connsiteX24" fmla="*/ 81290 w 203311"/>
                          <a:gd name="connsiteY24" fmla="*/ 40461 h 272204"/>
                          <a:gd name="connsiteX25" fmla="*/ 14805 w 203311"/>
                          <a:gd name="connsiteY25" fmla="*/ 2456 h 272204"/>
                          <a:gd name="connsiteX26" fmla="*/ 327 w 203311"/>
                          <a:gd name="connsiteY26" fmla="*/ 2456 h 272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03311" h="272204">
                            <a:moveTo>
                              <a:pt x="327" y="2456"/>
                            </a:moveTo>
                            <a:cubicBezTo>
                              <a:pt x="-435" y="4171"/>
                              <a:pt x="-339" y="4171"/>
                              <a:pt x="5947" y="14267"/>
                            </a:cubicBezTo>
                            <a:cubicBezTo>
                              <a:pt x="6042" y="14362"/>
                              <a:pt x="9090" y="18363"/>
                              <a:pt x="14615" y="25316"/>
                            </a:cubicBezTo>
                            <a:cubicBezTo>
                              <a:pt x="19949" y="32079"/>
                              <a:pt x="27093" y="42652"/>
                              <a:pt x="34713" y="55510"/>
                            </a:cubicBezTo>
                            <a:cubicBezTo>
                              <a:pt x="50334" y="80752"/>
                              <a:pt x="66621" y="117994"/>
                              <a:pt x="74432" y="157047"/>
                            </a:cubicBezTo>
                            <a:cubicBezTo>
                              <a:pt x="78718" y="170001"/>
                              <a:pt x="83100" y="180193"/>
                              <a:pt x="87862" y="188765"/>
                            </a:cubicBezTo>
                            <a:cubicBezTo>
                              <a:pt x="92244" y="197719"/>
                              <a:pt x="97006" y="204958"/>
                              <a:pt x="102054" y="211339"/>
                            </a:cubicBezTo>
                            <a:cubicBezTo>
                              <a:pt x="107198" y="217626"/>
                              <a:pt x="111960" y="223627"/>
                              <a:pt x="117294" y="229056"/>
                            </a:cubicBezTo>
                            <a:lnTo>
                              <a:pt x="125200" y="237343"/>
                            </a:lnTo>
                            <a:cubicBezTo>
                              <a:pt x="127677" y="240295"/>
                              <a:pt x="130153" y="243248"/>
                              <a:pt x="132630" y="246296"/>
                            </a:cubicBezTo>
                            <a:cubicBezTo>
                              <a:pt x="128153" y="237914"/>
                              <a:pt x="124057" y="231056"/>
                              <a:pt x="120438" y="225151"/>
                            </a:cubicBezTo>
                            <a:cubicBezTo>
                              <a:pt x="116818" y="219150"/>
                              <a:pt x="113961" y="213911"/>
                              <a:pt x="111484" y="209053"/>
                            </a:cubicBezTo>
                            <a:cubicBezTo>
                              <a:pt x="106246" y="199624"/>
                              <a:pt x="103102" y="191623"/>
                              <a:pt x="100530" y="181240"/>
                            </a:cubicBezTo>
                            <a:cubicBezTo>
                              <a:pt x="98054" y="170763"/>
                              <a:pt x="95196" y="158285"/>
                              <a:pt x="90910" y="139997"/>
                            </a:cubicBezTo>
                            <a:cubicBezTo>
                              <a:pt x="88719" y="130567"/>
                              <a:pt x="85481" y="120376"/>
                              <a:pt x="81290" y="107707"/>
                            </a:cubicBezTo>
                            <a:cubicBezTo>
                              <a:pt x="77194" y="94849"/>
                              <a:pt x="71479" y="80752"/>
                              <a:pt x="63859" y="63988"/>
                            </a:cubicBezTo>
                            <a:cubicBezTo>
                              <a:pt x="107960" y="92372"/>
                              <a:pt x="145774" y="129901"/>
                              <a:pt x="167205" y="167905"/>
                            </a:cubicBezTo>
                            <a:cubicBezTo>
                              <a:pt x="178255" y="186670"/>
                              <a:pt x="184731" y="206005"/>
                              <a:pt x="187684" y="223436"/>
                            </a:cubicBezTo>
                            <a:cubicBezTo>
                              <a:pt x="189970" y="241438"/>
                              <a:pt x="188542" y="257726"/>
                              <a:pt x="182350" y="272204"/>
                            </a:cubicBezTo>
                            <a:cubicBezTo>
                              <a:pt x="192066" y="265156"/>
                              <a:pt x="201972" y="249154"/>
                              <a:pt x="203210" y="222865"/>
                            </a:cubicBezTo>
                            <a:cubicBezTo>
                              <a:pt x="204353" y="196861"/>
                              <a:pt x="196066" y="160000"/>
                              <a:pt x="164824" y="118375"/>
                            </a:cubicBezTo>
                            <a:cubicBezTo>
                              <a:pt x="159776" y="111422"/>
                              <a:pt x="154061" y="104374"/>
                              <a:pt x="147489" y="97611"/>
                            </a:cubicBezTo>
                            <a:cubicBezTo>
                              <a:pt x="141012" y="90753"/>
                              <a:pt x="134344" y="83514"/>
                              <a:pt x="127010" y="76942"/>
                            </a:cubicBezTo>
                            <a:cubicBezTo>
                              <a:pt x="119676" y="70369"/>
                              <a:pt x="112056" y="63892"/>
                              <a:pt x="104436" y="57606"/>
                            </a:cubicBezTo>
                            <a:cubicBezTo>
                              <a:pt x="96911" y="51224"/>
                              <a:pt x="88815" y="45985"/>
                              <a:pt x="81290" y="40461"/>
                            </a:cubicBezTo>
                            <a:cubicBezTo>
                              <a:pt x="50810" y="19030"/>
                              <a:pt x="22997" y="5695"/>
                              <a:pt x="14805" y="2456"/>
                            </a:cubicBezTo>
                            <a:cubicBezTo>
                              <a:pt x="3661" y="-2211"/>
                              <a:pt x="994" y="932"/>
                              <a:pt x="327" y="2456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68" name="图形 4">
                      <a:extLst>
                        <a:ext uri="{FF2B5EF4-FFF2-40B4-BE49-F238E27FC236}">
                          <a16:creationId xmlns:a16="http://schemas.microsoft.com/office/drawing/2014/main" id="{784B2537-45B8-B04D-AF9E-67FE13F21C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1878" y="1369792"/>
                      <a:ext cx="305286" cy="267745"/>
                      <a:chOff x="5811878" y="1369792"/>
                      <a:chExt cx="305286" cy="267745"/>
                    </a:xfrm>
                    <a:grpFill/>
                  </p:grpSpPr>
                  <p:sp>
                    <p:nvSpPr>
                      <p:cNvPr id="270" name="图形 4">
                        <a:extLst>
                          <a:ext uri="{FF2B5EF4-FFF2-40B4-BE49-F238E27FC236}">
                            <a16:creationId xmlns:a16="http://schemas.microsoft.com/office/drawing/2014/main" id="{BE1E9B0C-221C-BF4E-BF34-802D9DE0CC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878" y="1540470"/>
                        <a:ext cx="258498" cy="97067"/>
                      </a:xfrm>
                      <a:custGeom>
                        <a:avLst/>
                        <a:gdLst>
                          <a:gd name="connsiteX0" fmla="*/ 8944 w 258498"/>
                          <a:gd name="connsiteY0" fmla="*/ 58872 h 97067"/>
                          <a:gd name="connsiteX1" fmla="*/ 181 w 258498"/>
                          <a:gd name="connsiteY1" fmla="*/ 65825 h 97067"/>
                          <a:gd name="connsiteX2" fmla="*/ 7325 w 258498"/>
                          <a:gd name="connsiteY2" fmla="*/ 73255 h 97067"/>
                          <a:gd name="connsiteX3" fmla="*/ 25041 w 258498"/>
                          <a:gd name="connsiteY3" fmla="*/ 76303 h 97067"/>
                          <a:gd name="connsiteX4" fmla="*/ 55902 w 258498"/>
                          <a:gd name="connsiteY4" fmla="*/ 81637 h 97067"/>
                          <a:gd name="connsiteX5" fmla="*/ 127435 w 258498"/>
                          <a:gd name="connsiteY5" fmla="*/ 94210 h 97067"/>
                          <a:gd name="connsiteX6" fmla="*/ 167249 w 258498"/>
                          <a:gd name="connsiteY6" fmla="*/ 97067 h 97067"/>
                          <a:gd name="connsiteX7" fmla="*/ 185537 w 258498"/>
                          <a:gd name="connsiteY7" fmla="*/ 96020 h 97067"/>
                          <a:gd name="connsiteX8" fmla="*/ 202492 w 258498"/>
                          <a:gd name="connsiteY8" fmla="*/ 93829 h 97067"/>
                          <a:gd name="connsiteX9" fmla="*/ 233162 w 258498"/>
                          <a:gd name="connsiteY9" fmla="*/ 84875 h 97067"/>
                          <a:gd name="connsiteX10" fmla="*/ 258499 w 258498"/>
                          <a:gd name="connsiteY10" fmla="*/ 70112 h 97067"/>
                          <a:gd name="connsiteX11" fmla="*/ 166106 w 258498"/>
                          <a:gd name="connsiteY11" fmla="*/ 75255 h 97067"/>
                          <a:gd name="connsiteX12" fmla="*/ 64379 w 258498"/>
                          <a:gd name="connsiteY12" fmla="*/ 53729 h 97067"/>
                          <a:gd name="connsiteX13" fmla="*/ 84001 w 258498"/>
                          <a:gd name="connsiteY13" fmla="*/ 44299 h 97067"/>
                          <a:gd name="connsiteX14" fmla="*/ 101336 w 258498"/>
                          <a:gd name="connsiteY14" fmla="*/ 36774 h 97067"/>
                          <a:gd name="connsiteX15" fmla="*/ 130007 w 258498"/>
                          <a:gd name="connsiteY15" fmla="*/ 25439 h 97067"/>
                          <a:gd name="connsiteX16" fmla="*/ 168678 w 258498"/>
                          <a:gd name="connsiteY16" fmla="*/ 14200 h 97067"/>
                          <a:gd name="connsiteX17" fmla="*/ 197634 w 258498"/>
                          <a:gd name="connsiteY17" fmla="*/ 14105 h 97067"/>
                          <a:gd name="connsiteX18" fmla="*/ 237068 w 258498"/>
                          <a:gd name="connsiteY18" fmla="*/ 26106 h 97067"/>
                          <a:gd name="connsiteX19" fmla="*/ 198110 w 258498"/>
                          <a:gd name="connsiteY19" fmla="*/ 4961 h 97067"/>
                          <a:gd name="connsiteX20" fmla="*/ 139151 w 258498"/>
                          <a:gd name="connsiteY20" fmla="*/ 3532 h 97067"/>
                          <a:gd name="connsiteX21" fmla="*/ 125435 w 258498"/>
                          <a:gd name="connsiteY21" fmla="*/ 8580 h 97067"/>
                          <a:gd name="connsiteX22" fmla="*/ 112100 w 258498"/>
                          <a:gd name="connsiteY22" fmla="*/ 14009 h 97067"/>
                          <a:gd name="connsiteX23" fmla="*/ 87430 w 258498"/>
                          <a:gd name="connsiteY23" fmla="*/ 24011 h 97067"/>
                          <a:gd name="connsiteX24" fmla="*/ 46472 w 258498"/>
                          <a:gd name="connsiteY24" fmla="*/ 41918 h 97067"/>
                          <a:gd name="connsiteX25" fmla="*/ 19231 w 258498"/>
                          <a:gd name="connsiteY25" fmla="*/ 54300 h 97067"/>
                          <a:gd name="connsiteX26" fmla="*/ 8944 w 258498"/>
                          <a:gd name="connsiteY26" fmla="*/ 58872 h 970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58498" h="97067">
                            <a:moveTo>
                              <a:pt x="8944" y="58872"/>
                            </a:moveTo>
                            <a:cubicBezTo>
                              <a:pt x="657" y="64016"/>
                              <a:pt x="657" y="64016"/>
                              <a:pt x="181" y="65825"/>
                            </a:cubicBezTo>
                            <a:cubicBezTo>
                              <a:pt x="-295" y="67445"/>
                              <a:pt x="-391" y="71350"/>
                              <a:pt x="7325" y="73255"/>
                            </a:cubicBezTo>
                            <a:cubicBezTo>
                              <a:pt x="10087" y="74017"/>
                              <a:pt x="16564" y="74779"/>
                              <a:pt x="25041" y="76303"/>
                            </a:cubicBezTo>
                            <a:cubicBezTo>
                              <a:pt x="33423" y="78113"/>
                              <a:pt x="44377" y="79446"/>
                              <a:pt x="55902" y="81637"/>
                            </a:cubicBezTo>
                            <a:cubicBezTo>
                              <a:pt x="79238" y="85637"/>
                              <a:pt x="105527" y="91352"/>
                              <a:pt x="127435" y="94210"/>
                            </a:cubicBezTo>
                            <a:cubicBezTo>
                              <a:pt x="141341" y="96591"/>
                              <a:pt x="154962" y="96782"/>
                              <a:pt x="167249" y="97067"/>
                            </a:cubicBezTo>
                            <a:cubicBezTo>
                              <a:pt x="173441" y="97067"/>
                              <a:pt x="179632" y="96591"/>
                              <a:pt x="185537" y="96020"/>
                            </a:cubicBezTo>
                            <a:cubicBezTo>
                              <a:pt x="191348" y="95639"/>
                              <a:pt x="196967" y="94877"/>
                              <a:pt x="202492" y="93829"/>
                            </a:cubicBezTo>
                            <a:cubicBezTo>
                              <a:pt x="213636" y="91543"/>
                              <a:pt x="223828" y="88781"/>
                              <a:pt x="233162" y="84875"/>
                            </a:cubicBezTo>
                            <a:cubicBezTo>
                              <a:pt x="242592" y="80970"/>
                              <a:pt x="251165" y="76017"/>
                              <a:pt x="258499" y="70112"/>
                            </a:cubicBezTo>
                            <a:cubicBezTo>
                              <a:pt x="228019" y="80875"/>
                              <a:pt x="198015" y="79922"/>
                              <a:pt x="166106" y="75255"/>
                            </a:cubicBezTo>
                            <a:cubicBezTo>
                              <a:pt x="134198" y="70683"/>
                              <a:pt x="100193" y="61825"/>
                              <a:pt x="64379" y="53729"/>
                            </a:cubicBezTo>
                            <a:cubicBezTo>
                              <a:pt x="71428" y="50395"/>
                              <a:pt x="77905" y="47252"/>
                              <a:pt x="84001" y="44299"/>
                            </a:cubicBezTo>
                            <a:cubicBezTo>
                              <a:pt x="90192" y="41346"/>
                              <a:pt x="95907" y="39155"/>
                              <a:pt x="101336" y="36774"/>
                            </a:cubicBezTo>
                            <a:cubicBezTo>
                              <a:pt x="112195" y="32202"/>
                              <a:pt x="121815" y="28106"/>
                              <a:pt x="130007" y="25439"/>
                            </a:cubicBezTo>
                            <a:cubicBezTo>
                              <a:pt x="146580" y="19534"/>
                              <a:pt x="158677" y="15629"/>
                              <a:pt x="168678" y="14200"/>
                            </a:cubicBezTo>
                            <a:cubicBezTo>
                              <a:pt x="178775" y="12676"/>
                              <a:pt x="187538" y="11914"/>
                              <a:pt x="197634" y="14105"/>
                            </a:cubicBezTo>
                            <a:cubicBezTo>
                              <a:pt x="207826" y="16105"/>
                              <a:pt x="220018" y="19153"/>
                              <a:pt x="237068" y="26106"/>
                            </a:cubicBezTo>
                            <a:cubicBezTo>
                              <a:pt x="224399" y="18010"/>
                              <a:pt x="212874" y="10390"/>
                              <a:pt x="198110" y="4961"/>
                            </a:cubicBezTo>
                            <a:cubicBezTo>
                              <a:pt x="183156" y="103"/>
                              <a:pt x="164678" y="-2564"/>
                              <a:pt x="139151" y="3532"/>
                            </a:cubicBezTo>
                            <a:cubicBezTo>
                              <a:pt x="134579" y="5246"/>
                              <a:pt x="130007" y="6961"/>
                              <a:pt x="125435" y="8580"/>
                            </a:cubicBezTo>
                            <a:cubicBezTo>
                              <a:pt x="120958" y="10390"/>
                              <a:pt x="116481" y="12200"/>
                              <a:pt x="112100" y="14009"/>
                            </a:cubicBezTo>
                            <a:cubicBezTo>
                              <a:pt x="103432" y="17629"/>
                              <a:pt x="95336" y="20582"/>
                              <a:pt x="87430" y="24011"/>
                            </a:cubicBezTo>
                            <a:cubicBezTo>
                              <a:pt x="71714" y="30964"/>
                              <a:pt x="58093" y="36298"/>
                              <a:pt x="46472" y="41918"/>
                            </a:cubicBezTo>
                            <a:cubicBezTo>
                              <a:pt x="34852" y="47347"/>
                              <a:pt x="25803" y="50966"/>
                              <a:pt x="19231" y="54300"/>
                            </a:cubicBezTo>
                            <a:cubicBezTo>
                              <a:pt x="12659" y="57158"/>
                              <a:pt x="9039" y="58872"/>
                              <a:pt x="8944" y="58872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271" name="图形 4">
                        <a:extLst>
                          <a:ext uri="{FF2B5EF4-FFF2-40B4-BE49-F238E27FC236}">
                            <a16:creationId xmlns:a16="http://schemas.microsoft.com/office/drawing/2014/main" id="{8A22259C-C994-FF43-8D49-575E221F7D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26348" y="1369792"/>
                        <a:ext cx="290815" cy="170304"/>
                      </a:xfrm>
                      <a:custGeom>
                        <a:avLst/>
                        <a:gdLst>
                          <a:gd name="connsiteX0" fmla="*/ 93 w 290815"/>
                          <a:gd name="connsiteY0" fmla="*/ 6189 h 170304"/>
                          <a:gd name="connsiteX1" fmla="*/ 10761 w 290815"/>
                          <a:gd name="connsiteY1" fmla="*/ 14571 h 170304"/>
                          <a:gd name="connsiteX2" fmla="*/ 23334 w 290815"/>
                          <a:gd name="connsiteY2" fmla="*/ 21048 h 170304"/>
                          <a:gd name="connsiteX3" fmla="*/ 55148 w 290815"/>
                          <a:gd name="connsiteY3" fmla="*/ 40193 h 170304"/>
                          <a:gd name="connsiteX4" fmla="*/ 97629 w 290815"/>
                          <a:gd name="connsiteY4" fmla="*/ 71912 h 170304"/>
                          <a:gd name="connsiteX5" fmla="*/ 119918 w 290815"/>
                          <a:gd name="connsiteY5" fmla="*/ 92581 h 170304"/>
                          <a:gd name="connsiteX6" fmla="*/ 130872 w 290815"/>
                          <a:gd name="connsiteY6" fmla="*/ 103725 h 170304"/>
                          <a:gd name="connsiteX7" fmla="*/ 141349 w 290815"/>
                          <a:gd name="connsiteY7" fmla="*/ 116012 h 170304"/>
                          <a:gd name="connsiteX8" fmla="*/ 192784 w 290815"/>
                          <a:gd name="connsiteY8" fmla="*/ 152874 h 170304"/>
                          <a:gd name="connsiteX9" fmla="*/ 236218 w 290815"/>
                          <a:gd name="connsiteY9" fmla="*/ 170305 h 170304"/>
                          <a:gd name="connsiteX10" fmla="*/ 199071 w 290815"/>
                          <a:gd name="connsiteY10" fmla="*/ 146207 h 170304"/>
                          <a:gd name="connsiteX11" fmla="*/ 175163 w 290815"/>
                          <a:gd name="connsiteY11" fmla="*/ 125728 h 170304"/>
                          <a:gd name="connsiteX12" fmla="*/ 144969 w 290815"/>
                          <a:gd name="connsiteY12" fmla="*/ 92295 h 170304"/>
                          <a:gd name="connsiteX13" fmla="*/ 119632 w 290815"/>
                          <a:gd name="connsiteY13" fmla="*/ 67054 h 170304"/>
                          <a:gd name="connsiteX14" fmla="*/ 102678 w 290815"/>
                          <a:gd name="connsiteY14" fmla="*/ 51718 h 170304"/>
                          <a:gd name="connsiteX15" fmla="*/ 82008 w 290815"/>
                          <a:gd name="connsiteY15" fmla="*/ 35050 h 170304"/>
                          <a:gd name="connsiteX16" fmla="*/ 218692 w 290815"/>
                          <a:gd name="connsiteY16" fmla="*/ 79722 h 170304"/>
                          <a:gd name="connsiteX17" fmla="*/ 289749 w 290815"/>
                          <a:gd name="connsiteY17" fmla="*/ 169162 h 170304"/>
                          <a:gd name="connsiteX18" fmla="*/ 288415 w 290815"/>
                          <a:gd name="connsiteY18" fmla="*/ 138491 h 170304"/>
                          <a:gd name="connsiteX19" fmla="*/ 272318 w 290815"/>
                          <a:gd name="connsiteY19" fmla="*/ 103344 h 170304"/>
                          <a:gd name="connsiteX20" fmla="*/ 258030 w 290815"/>
                          <a:gd name="connsiteY20" fmla="*/ 85056 h 170304"/>
                          <a:gd name="connsiteX21" fmla="*/ 239076 w 290815"/>
                          <a:gd name="connsiteY21" fmla="*/ 67435 h 170304"/>
                          <a:gd name="connsiteX22" fmla="*/ 187641 w 290815"/>
                          <a:gd name="connsiteY22" fmla="*/ 35526 h 170304"/>
                          <a:gd name="connsiteX23" fmla="*/ 81532 w 290815"/>
                          <a:gd name="connsiteY23" fmla="*/ 5427 h 170304"/>
                          <a:gd name="connsiteX24" fmla="*/ 36288 w 290815"/>
                          <a:gd name="connsiteY24" fmla="*/ 569 h 170304"/>
                          <a:gd name="connsiteX25" fmla="*/ 10952 w 290815"/>
                          <a:gd name="connsiteY25" fmla="*/ 93 h 170304"/>
                          <a:gd name="connsiteX26" fmla="*/ 93 w 290815"/>
                          <a:gd name="connsiteY26" fmla="*/ 6189 h 1703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90815" h="170304">
                            <a:moveTo>
                              <a:pt x="93" y="6189"/>
                            </a:moveTo>
                            <a:cubicBezTo>
                              <a:pt x="474" y="8094"/>
                              <a:pt x="570" y="8094"/>
                              <a:pt x="10761" y="14571"/>
                            </a:cubicBezTo>
                            <a:cubicBezTo>
                              <a:pt x="10857" y="14666"/>
                              <a:pt x="15429" y="16952"/>
                              <a:pt x="23334" y="21048"/>
                            </a:cubicBezTo>
                            <a:cubicBezTo>
                              <a:pt x="31145" y="24953"/>
                              <a:pt x="42289" y="32002"/>
                              <a:pt x="55148" y="40193"/>
                            </a:cubicBezTo>
                            <a:cubicBezTo>
                              <a:pt x="68007" y="48194"/>
                              <a:pt x="82770" y="59624"/>
                              <a:pt x="97629" y="71912"/>
                            </a:cubicBezTo>
                            <a:cubicBezTo>
                              <a:pt x="105059" y="78103"/>
                              <a:pt x="112584" y="85437"/>
                              <a:pt x="119918" y="92581"/>
                            </a:cubicBezTo>
                            <a:cubicBezTo>
                              <a:pt x="123537" y="96200"/>
                              <a:pt x="127157" y="100010"/>
                              <a:pt x="130872" y="103725"/>
                            </a:cubicBezTo>
                            <a:cubicBezTo>
                              <a:pt x="134396" y="107726"/>
                              <a:pt x="137920" y="111821"/>
                              <a:pt x="141349" y="116012"/>
                            </a:cubicBezTo>
                            <a:cubicBezTo>
                              <a:pt x="162114" y="135062"/>
                              <a:pt x="177735" y="146016"/>
                              <a:pt x="192784" y="152874"/>
                            </a:cubicBezTo>
                            <a:cubicBezTo>
                              <a:pt x="207548" y="160303"/>
                              <a:pt x="221740" y="163637"/>
                              <a:pt x="236218" y="170305"/>
                            </a:cubicBezTo>
                            <a:cubicBezTo>
                              <a:pt x="220026" y="159161"/>
                              <a:pt x="208215" y="152874"/>
                              <a:pt x="199071" y="146207"/>
                            </a:cubicBezTo>
                            <a:cubicBezTo>
                              <a:pt x="190022" y="139348"/>
                              <a:pt x="182878" y="134205"/>
                              <a:pt x="175163" y="125728"/>
                            </a:cubicBezTo>
                            <a:cubicBezTo>
                              <a:pt x="167448" y="117155"/>
                              <a:pt x="158685" y="107154"/>
                              <a:pt x="144969" y="92295"/>
                            </a:cubicBezTo>
                            <a:cubicBezTo>
                              <a:pt x="138111" y="84580"/>
                              <a:pt x="129824" y="76579"/>
                              <a:pt x="119632" y="67054"/>
                            </a:cubicBezTo>
                            <a:cubicBezTo>
                              <a:pt x="114489" y="62291"/>
                              <a:pt x="108869" y="56957"/>
                              <a:pt x="102678" y="51718"/>
                            </a:cubicBezTo>
                            <a:cubicBezTo>
                              <a:pt x="96391" y="46480"/>
                              <a:pt x="89628" y="40955"/>
                              <a:pt x="82008" y="35050"/>
                            </a:cubicBezTo>
                            <a:cubicBezTo>
                              <a:pt x="130967" y="41051"/>
                              <a:pt x="180402" y="56005"/>
                              <a:pt x="218692" y="79722"/>
                            </a:cubicBezTo>
                            <a:cubicBezTo>
                              <a:pt x="257173" y="103439"/>
                              <a:pt x="283272" y="135824"/>
                              <a:pt x="289749" y="169162"/>
                            </a:cubicBezTo>
                            <a:cubicBezTo>
                              <a:pt x="291463" y="159922"/>
                              <a:pt x="291177" y="149636"/>
                              <a:pt x="288415" y="138491"/>
                            </a:cubicBezTo>
                            <a:cubicBezTo>
                              <a:pt x="285653" y="127252"/>
                              <a:pt x="280605" y="115155"/>
                              <a:pt x="272318" y="103344"/>
                            </a:cubicBezTo>
                            <a:cubicBezTo>
                              <a:pt x="268222" y="97343"/>
                              <a:pt x="263460" y="91247"/>
                              <a:pt x="258030" y="85056"/>
                            </a:cubicBezTo>
                            <a:cubicBezTo>
                              <a:pt x="252506" y="79055"/>
                              <a:pt x="246124" y="73340"/>
                              <a:pt x="239076" y="67435"/>
                            </a:cubicBezTo>
                            <a:cubicBezTo>
                              <a:pt x="225074" y="55433"/>
                              <a:pt x="207738" y="45241"/>
                              <a:pt x="187641" y="35526"/>
                            </a:cubicBezTo>
                            <a:cubicBezTo>
                              <a:pt x="156589" y="21429"/>
                              <a:pt x="116013" y="10475"/>
                              <a:pt x="81532" y="5427"/>
                            </a:cubicBezTo>
                            <a:cubicBezTo>
                              <a:pt x="64292" y="2665"/>
                              <a:pt x="48671" y="1617"/>
                              <a:pt x="36288" y="569"/>
                            </a:cubicBezTo>
                            <a:cubicBezTo>
                              <a:pt x="24001" y="-193"/>
                              <a:pt x="14952" y="-2"/>
                              <a:pt x="10952" y="93"/>
                            </a:cubicBezTo>
                            <a:cubicBezTo>
                              <a:pt x="-2" y="569"/>
                              <a:pt x="-288" y="4570"/>
                              <a:pt x="93" y="6189"/>
                            </a:cubicBezTo>
                            <a:close/>
                          </a:path>
                        </a:pathLst>
                      </a:custGeom>
                      <a:grpFill/>
                      <a:ln w="9525" cap="flat">
                        <a:solidFill>
                          <a:schemeClr val="tx1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269" name="图形 4">
                      <a:extLst>
                        <a:ext uri="{FF2B5EF4-FFF2-40B4-BE49-F238E27FC236}">
                          <a16:creationId xmlns:a16="http://schemas.microsoft.com/office/drawing/2014/main" id="{E7B2F347-57E7-104A-9DCF-1D0279931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951" y="1441492"/>
                      <a:ext cx="310888" cy="102729"/>
                    </a:xfrm>
                    <a:custGeom>
                      <a:avLst/>
                      <a:gdLst>
                        <a:gd name="connsiteX0" fmla="*/ 4850 w 310888"/>
                        <a:gd name="connsiteY0" fmla="*/ 48979 h 102729"/>
                        <a:gd name="connsiteX1" fmla="*/ 373 w 310888"/>
                        <a:gd name="connsiteY1" fmla="*/ 56313 h 102729"/>
                        <a:gd name="connsiteX2" fmla="*/ 6565 w 310888"/>
                        <a:gd name="connsiteY2" fmla="*/ 62504 h 102729"/>
                        <a:gd name="connsiteX3" fmla="*/ 27424 w 310888"/>
                        <a:gd name="connsiteY3" fmla="*/ 67838 h 102729"/>
                        <a:gd name="connsiteX4" fmla="*/ 44855 w 310888"/>
                        <a:gd name="connsiteY4" fmla="*/ 71648 h 102729"/>
                        <a:gd name="connsiteX5" fmla="*/ 65334 w 310888"/>
                        <a:gd name="connsiteY5" fmla="*/ 76601 h 102729"/>
                        <a:gd name="connsiteX6" fmla="*/ 87527 w 310888"/>
                        <a:gd name="connsiteY6" fmla="*/ 81649 h 102729"/>
                        <a:gd name="connsiteX7" fmla="*/ 110197 w 310888"/>
                        <a:gd name="connsiteY7" fmla="*/ 87174 h 102729"/>
                        <a:gd name="connsiteX8" fmla="*/ 152869 w 310888"/>
                        <a:gd name="connsiteY8" fmla="*/ 96604 h 102729"/>
                        <a:gd name="connsiteX9" fmla="*/ 239070 w 310888"/>
                        <a:gd name="connsiteY9" fmla="*/ 101176 h 102729"/>
                        <a:gd name="connsiteX10" fmla="*/ 274122 w 310888"/>
                        <a:gd name="connsiteY10" fmla="*/ 93841 h 102729"/>
                        <a:gd name="connsiteX11" fmla="*/ 305459 w 310888"/>
                        <a:gd name="connsiteY11" fmla="*/ 81745 h 102729"/>
                        <a:gd name="connsiteX12" fmla="*/ 195826 w 310888"/>
                        <a:gd name="connsiteY12" fmla="*/ 80697 h 102729"/>
                        <a:gd name="connsiteX13" fmla="*/ 80288 w 310888"/>
                        <a:gd name="connsiteY13" fmla="*/ 49264 h 102729"/>
                        <a:gd name="connsiteX14" fmla="*/ 81241 w 310888"/>
                        <a:gd name="connsiteY14" fmla="*/ 48979 h 102729"/>
                        <a:gd name="connsiteX15" fmla="*/ 80288 w 310888"/>
                        <a:gd name="connsiteY15" fmla="*/ 48788 h 102729"/>
                        <a:gd name="connsiteX16" fmla="*/ 201732 w 310888"/>
                        <a:gd name="connsiteY16" fmla="*/ 22594 h 102729"/>
                        <a:gd name="connsiteX17" fmla="*/ 310888 w 310888"/>
                        <a:gd name="connsiteY17" fmla="*/ 62885 h 102729"/>
                        <a:gd name="connsiteX18" fmla="*/ 287457 w 310888"/>
                        <a:gd name="connsiteY18" fmla="*/ 36787 h 102729"/>
                        <a:gd name="connsiteX19" fmla="*/ 254024 w 310888"/>
                        <a:gd name="connsiteY19" fmla="*/ 15641 h 102729"/>
                        <a:gd name="connsiteX20" fmla="*/ 156774 w 310888"/>
                        <a:gd name="connsiteY20" fmla="*/ 877 h 102729"/>
                        <a:gd name="connsiteX21" fmla="*/ 61810 w 310888"/>
                        <a:gd name="connsiteY21" fmla="*/ 23737 h 102729"/>
                        <a:gd name="connsiteX22" fmla="*/ 41331 w 310888"/>
                        <a:gd name="connsiteY22" fmla="*/ 31453 h 102729"/>
                        <a:gd name="connsiteX23" fmla="*/ 24376 w 310888"/>
                        <a:gd name="connsiteY23" fmla="*/ 38977 h 102729"/>
                        <a:gd name="connsiteX24" fmla="*/ 4850 w 310888"/>
                        <a:gd name="connsiteY24" fmla="*/ 48979 h 1027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310888" h="102729">
                          <a:moveTo>
                            <a:pt x="4850" y="48979"/>
                          </a:moveTo>
                          <a:cubicBezTo>
                            <a:pt x="-198" y="52122"/>
                            <a:pt x="-484" y="54598"/>
                            <a:pt x="373" y="56313"/>
                          </a:cubicBezTo>
                          <a:cubicBezTo>
                            <a:pt x="-8" y="58123"/>
                            <a:pt x="945" y="60504"/>
                            <a:pt x="6565" y="62504"/>
                          </a:cubicBezTo>
                          <a:cubicBezTo>
                            <a:pt x="9517" y="63552"/>
                            <a:pt x="17042" y="65457"/>
                            <a:pt x="27424" y="67838"/>
                          </a:cubicBezTo>
                          <a:cubicBezTo>
                            <a:pt x="32568" y="68981"/>
                            <a:pt x="38473" y="70219"/>
                            <a:pt x="44855" y="71648"/>
                          </a:cubicBezTo>
                          <a:cubicBezTo>
                            <a:pt x="51237" y="73172"/>
                            <a:pt x="58095" y="74887"/>
                            <a:pt x="65334" y="76601"/>
                          </a:cubicBezTo>
                          <a:cubicBezTo>
                            <a:pt x="72478" y="78220"/>
                            <a:pt x="79907" y="79935"/>
                            <a:pt x="87527" y="81649"/>
                          </a:cubicBezTo>
                          <a:cubicBezTo>
                            <a:pt x="95052" y="83554"/>
                            <a:pt x="102672" y="85459"/>
                            <a:pt x="110197" y="87174"/>
                          </a:cubicBezTo>
                          <a:cubicBezTo>
                            <a:pt x="125341" y="90317"/>
                            <a:pt x="139915" y="94508"/>
                            <a:pt x="152869" y="96604"/>
                          </a:cubicBezTo>
                          <a:cubicBezTo>
                            <a:pt x="186492" y="103366"/>
                            <a:pt x="214305" y="103938"/>
                            <a:pt x="239070" y="101176"/>
                          </a:cubicBezTo>
                          <a:cubicBezTo>
                            <a:pt x="251452" y="99652"/>
                            <a:pt x="263168" y="96889"/>
                            <a:pt x="274122" y="93841"/>
                          </a:cubicBezTo>
                          <a:cubicBezTo>
                            <a:pt x="285076" y="90603"/>
                            <a:pt x="295648" y="86126"/>
                            <a:pt x="305459" y="81745"/>
                          </a:cubicBezTo>
                          <a:cubicBezTo>
                            <a:pt x="267645" y="88793"/>
                            <a:pt x="232593" y="87460"/>
                            <a:pt x="195826" y="80697"/>
                          </a:cubicBezTo>
                          <a:cubicBezTo>
                            <a:pt x="159155" y="74410"/>
                            <a:pt x="120865" y="62790"/>
                            <a:pt x="80288" y="49264"/>
                          </a:cubicBezTo>
                          <a:lnTo>
                            <a:pt x="81241" y="48979"/>
                          </a:lnTo>
                          <a:lnTo>
                            <a:pt x="80288" y="48788"/>
                          </a:lnTo>
                          <a:cubicBezTo>
                            <a:pt x="119341" y="31834"/>
                            <a:pt x="161155" y="21642"/>
                            <a:pt x="201732" y="22594"/>
                          </a:cubicBezTo>
                          <a:cubicBezTo>
                            <a:pt x="242118" y="23928"/>
                            <a:pt x="281075" y="36787"/>
                            <a:pt x="310888" y="62885"/>
                          </a:cubicBezTo>
                          <a:cubicBezTo>
                            <a:pt x="304792" y="53360"/>
                            <a:pt x="296887" y="44883"/>
                            <a:pt x="287457" y="36787"/>
                          </a:cubicBezTo>
                          <a:cubicBezTo>
                            <a:pt x="278027" y="28405"/>
                            <a:pt x="266883" y="21451"/>
                            <a:pt x="254024" y="15641"/>
                          </a:cubicBezTo>
                          <a:cubicBezTo>
                            <a:pt x="228307" y="3544"/>
                            <a:pt x="195445" y="-2361"/>
                            <a:pt x="156774" y="877"/>
                          </a:cubicBezTo>
                          <a:cubicBezTo>
                            <a:pt x="127056" y="3830"/>
                            <a:pt x="90861" y="12784"/>
                            <a:pt x="61810" y="23737"/>
                          </a:cubicBezTo>
                          <a:cubicBezTo>
                            <a:pt x="54571" y="26404"/>
                            <a:pt x="47713" y="29071"/>
                            <a:pt x="41331" y="31453"/>
                          </a:cubicBezTo>
                          <a:cubicBezTo>
                            <a:pt x="35140" y="34215"/>
                            <a:pt x="29425" y="36787"/>
                            <a:pt x="24376" y="38977"/>
                          </a:cubicBezTo>
                          <a:cubicBezTo>
                            <a:pt x="14470" y="43740"/>
                            <a:pt x="7517" y="47264"/>
                            <a:pt x="4850" y="4897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chemeClr val="tx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</p:grpSp>
        </p:grpSp>
        <p:sp>
          <p:nvSpPr>
            <p:cNvPr id="304" name="Rounded Rectangle 303">
              <a:extLst>
                <a:ext uri="{FF2B5EF4-FFF2-40B4-BE49-F238E27FC236}">
                  <a16:creationId xmlns:a16="http://schemas.microsoft.com/office/drawing/2014/main" id="{58BBC840-BC2F-C84E-80CC-98674A0AC11D}"/>
                </a:ext>
              </a:extLst>
            </p:cNvPr>
            <p:cNvSpPr/>
            <p:nvPr/>
          </p:nvSpPr>
          <p:spPr>
            <a:xfrm>
              <a:off x="178081" y="988957"/>
              <a:ext cx="5307579" cy="2534847"/>
            </a:xfrm>
            <a:prstGeom prst="roundRect">
              <a:avLst>
                <a:gd name="adj" fmla="val 1071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77D53CF-42D5-0945-92B8-F4F9DA0DB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0601"/>
              </p:ext>
            </p:extLst>
          </p:nvPr>
        </p:nvGraphicFramePr>
        <p:xfrm>
          <a:off x="5714950" y="988183"/>
          <a:ext cx="6298969" cy="253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986">
                  <a:extLst>
                    <a:ext uri="{9D8B030D-6E8A-4147-A177-3AD203B41FA5}">
                      <a16:colId xmlns:a16="http://schemas.microsoft.com/office/drawing/2014/main" val="2592361027"/>
                    </a:ext>
                  </a:extLst>
                </a:gridCol>
                <a:gridCol w="4363983">
                  <a:extLst>
                    <a:ext uri="{9D8B030D-6E8A-4147-A177-3AD203B41FA5}">
                      <a16:colId xmlns:a16="http://schemas.microsoft.com/office/drawing/2014/main" val="1844550959"/>
                    </a:ext>
                  </a:extLst>
                </a:gridCol>
              </a:tblGrid>
              <a:tr h="433509">
                <a:tc>
                  <a:txBody>
                    <a:bodyPr/>
                    <a:lstStyle/>
                    <a:p>
                      <a:r>
                        <a:rPr lang="en-CN" sz="15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sz="15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596"/>
                  </a:ext>
                </a:extLst>
              </a:tr>
              <a:tr h="433509">
                <a:tc>
                  <a:txBody>
                    <a:bodyPr/>
                    <a:lstStyle/>
                    <a:p>
                      <a:r>
                        <a:rPr lang="en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IPO</a:t>
                      </a:r>
                      <a:endParaRPr lang="en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Dual Primary Listing</a:t>
                      </a:r>
                      <a:endParaRPr lang="en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07753"/>
                  </a:ext>
                </a:extLst>
              </a:tr>
              <a:tr h="433509">
                <a:tc>
                  <a:txBody>
                    <a:bodyPr/>
                    <a:lstStyle/>
                    <a:p>
                      <a:r>
                        <a:rPr lang="en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IPO</a:t>
                      </a:r>
                      <a:endParaRPr lang="en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2022.07.13</a:t>
                      </a:r>
                      <a:endParaRPr lang="en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42158"/>
                  </a:ext>
                </a:extLst>
              </a:tr>
              <a:tr h="800810">
                <a:tc>
                  <a:txBody>
                    <a:bodyPr/>
                    <a:lstStyle/>
                    <a:p>
                      <a:r>
                        <a:rPr lang="en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IPO</a:t>
                      </a:r>
                      <a:endParaRPr lang="en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issue of 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million shares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(3.4% of the total share capital before the issue) at an 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price of HK$13.8 raised approximately HK$412.8 million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07739"/>
                  </a:ext>
                </a:extLst>
              </a:tr>
              <a:tr h="433509">
                <a:tc>
                  <a:txBody>
                    <a:bodyPr/>
                    <a:lstStyle/>
                    <a:p>
                      <a:r>
                        <a:rPr lang="en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IPO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 Return</a:t>
                      </a:r>
                      <a:endParaRPr lang="en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-3.04%</a:t>
                      </a:r>
                      <a:endParaRPr lang="en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0519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27E5F8E-A9EA-5F43-A342-7179F595CA80}"/>
              </a:ext>
            </a:extLst>
          </p:cNvPr>
          <p:cNvGrpSpPr/>
          <p:nvPr/>
        </p:nvGrpSpPr>
        <p:grpSpPr>
          <a:xfrm>
            <a:off x="429060" y="3898389"/>
            <a:ext cx="4805619" cy="2594486"/>
            <a:chOff x="178099" y="3898389"/>
            <a:chExt cx="4805619" cy="2594486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9A2CA7F2-1D9B-B249-A249-450076B7FA09}"/>
                </a:ext>
              </a:extLst>
            </p:cNvPr>
            <p:cNvSpPr/>
            <p:nvPr/>
          </p:nvSpPr>
          <p:spPr>
            <a:xfrm>
              <a:off x="178099" y="3898389"/>
              <a:ext cx="4805619" cy="2594486"/>
            </a:xfrm>
            <a:prstGeom prst="roundRect">
              <a:avLst>
                <a:gd name="adj" fmla="val 2601"/>
              </a:avLst>
            </a:prstGeom>
            <a:noFill/>
            <a:ln w="12700">
              <a:solidFill>
                <a:schemeClr val="tx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Funds Raised Will be Used for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36660B-80BA-4341-9944-B4F08967E2A3}"/>
                </a:ext>
              </a:extLst>
            </p:cNvPr>
            <p:cNvGrpSpPr/>
            <p:nvPr/>
          </p:nvGrpSpPr>
          <p:grpSpPr>
            <a:xfrm>
              <a:off x="276149" y="4405682"/>
              <a:ext cx="4609518" cy="1897628"/>
              <a:chOff x="238642" y="4464180"/>
              <a:chExt cx="4609518" cy="1897628"/>
            </a:xfrm>
          </p:grpSpPr>
          <p:sp>
            <p:nvSpPr>
              <p:cNvPr id="306" name="Rounded Rectangle 305">
                <a:extLst>
                  <a:ext uri="{FF2B5EF4-FFF2-40B4-BE49-F238E27FC236}">
                    <a16:creationId xmlns:a16="http://schemas.microsoft.com/office/drawing/2014/main" id="{C4311576-680B-0A4F-A311-C895EC84E582}"/>
                  </a:ext>
                </a:extLst>
              </p:cNvPr>
              <p:cNvSpPr/>
              <p:nvPr/>
            </p:nvSpPr>
            <p:spPr>
              <a:xfrm>
                <a:off x="238642" y="4464180"/>
                <a:ext cx="2244722" cy="674355"/>
              </a:xfrm>
              <a:prstGeom prst="roundRect">
                <a:avLst>
                  <a:gd name="adj" fmla="val 2601"/>
                </a:avLst>
              </a:prstGeom>
              <a:solidFill>
                <a:srgbClr val="FDEDEE"/>
              </a:solidFill>
              <a:ln w="1270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Expansion and upgrading of  store network.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Rounded Rectangle 306">
                <a:extLst>
                  <a:ext uri="{FF2B5EF4-FFF2-40B4-BE49-F238E27FC236}">
                    <a16:creationId xmlns:a16="http://schemas.microsoft.com/office/drawing/2014/main" id="{1E4EC93F-F80B-9245-AC1A-852FF8B13A79}"/>
                  </a:ext>
                </a:extLst>
              </p:cNvPr>
              <p:cNvSpPr/>
              <p:nvPr/>
            </p:nvSpPr>
            <p:spPr>
              <a:xfrm>
                <a:off x="238642" y="5204402"/>
                <a:ext cx="2244722" cy="1157406"/>
              </a:xfrm>
              <a:prstGeom prst="roundRect">
                <a:avLst>
                  <a:gd name="adj" fmla="val 2601"/>
                </a:avLst>
              </a:prstGeom>
              <a:solidFill>
                <a:srgbClr val="FDEDEE"/>
              </a:solidFill>
              <a:ln w="1270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Optimization of supply chain core competence and product development, </a:t>
                </a:r>
              </a:p>
            </p:txBody>
          </p:sp>
          <p:sp>
            <p:nvSpPr>
              <p:cNvPr id="308" name="Rounded Rectangle 307">
                <a:extLst>
                  <a:ext uri="{FF2B5EF4-FFF2-40B4-BE49-F238E27FC236}">
                    <a16:creationId xmlns:a16="http://schemas.microsoft.com/office/drawing/2014/main" id="{E0BBEE48-E7AA-264B-98BC-CE7F6FF9B0D9}"/>
                  </a:ext>
                </a:extLst>
              </p:cNvPr>
              <p:cNvSpPr/>
              <p:nvPr/>
            </p:nvSpPr>
            <p:spPr>
              <a:xfrm>
                <a:off x="2562214" y="4464180"/>
                <a:ext cx="2285946" cy="650320"/>
              </a:xfrm>
              <a:prstGeom prst="roundRect">
                <a:avLst>
                  <a:gd name="adj" fmla="val 2601"/>
                </a:avLst>
              </a:prstGeom>
              <a:solidFill>
                <a:srgbClr val="FDEDEE"/>
              </a:solidFill>
              <a:ln w="1270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Iteration of technological competence.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Rounded Rectangle 308">
                <a:extLst>
                  <a:ext uri="{FF2B5EF4-FFF2-40B4-BE49-F238E27FC236}">
                    <a16:creationId xmlns:a16="http://schemas.microsoft.com/office/drawing/2014/main" id="{99F46FA8-B476-864A-9917-84A772E36E0D}"/>
                  </a:ext>
                </a:extLst>
              </p:cNvPr>
              <p:cNvSpPr/>
              <p:nvPr/>
            </p:nvSpPr>
            <p:spPr>
              <a:xfrm>
                <a:off x="2562214" y="5812566"/>
                <a:ext cx="2285945" cy="549242"/>
              </a:xfrm>
              <a:prstGeom prst="roundRect">
                <a:avLst>
                  <a:gd name="adj" fmla="val 2601"/>
                </a:avLst>
              </a:prstGeom>
              <a:solidFill>
                <a:srgbClr val="FDEDEE"/>
              </a:solidFill>
              <a:ln w="1270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Brand cultivation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Rounded Rectangle 309">
                <a:extLst>
                  <a:ext uri="{FF2B5EF4-FFF2-40B4-BE49-F238E27FC236}">
                    <a16:creationId xmlns:a16="http://schemas.microsoft.com/office/drawing/2014/main" id="{39F1D828-13F8-BC45-941D-D437F99B6332}"/>
                  </a:ext>
                </a:extLst>
              </p:cNvPr>
              <p:cNvSpPr/>
              <p:nvPr/>
            </p:nvSpPr>
            <p:spPr>
              <a:xfrm>
                <a:off x="2562213" y="5204402"/>
                <a:ext cx="2285947" cy="549241"/>
              </a:xfrm>
              <a:prstGeom prst="roundRect">
                <a:avLst>
                  <a:gd name="adj" fmla="val 2601"/>
                </a:avLst>
              </a:prstGeom>
              <a:solidFill>
                <a:srgbClr val="FDEDEE"/>
              </a:solidFill>
              <a:ln w="12700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Replenishment of liquidity. 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38" name="Slide Number Placeholder 1">
            <a:extLst>
              <a:ext uri="{FF2B5EF4-FFF2-40B4-BE49-F238E27FC236}">
                <a16:creationId xmlns:a16="http://schemas.microsoft.com/office/drawing/2014/main" id="{678B5B0C-33D4-024A-8E7E-955293661EB3}"/>
              </a:ext>
            </a:extLst>
          </p:cNvPr>
          <p:cNvSpPr txBox="1">
            <a:spLocks/>
          </p:cNvSpPr>
          <p:nvPr/>
        </p:nvSpPr>
        <p:spPr>
          <a:xfrm>
            <a:off x="11230724" y="6550222"/>
            <a:ext cx="961276" cy="30777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7F3F4A9-0F58-437F-968E-A13FC12BE5D0}" type="slidenum">
              <a:rPr lang="zh-CN" altLang="en-US" sz="1200" b="1" smtClea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pPr algn="ctr"/>
              <a:t>7</a:t>
            </a:fld>
            <a:endParaRPr lang="zh-CN" altLang="en-US" sz="1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42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7FCCEA4-0510-3248-A03E-5E96214B47C4}"/>
              </a:ext>
            </a:extLst>
          </p:cNvPr>
          <p:cNvGrpSpPr/>
          <p:nvPr/>
        </p:nvGrpSpPr>
        <p:grpSpPr>
          <a:xfrm>
            <a:off x="1110069" y="1774701"/>
            <a:ext cx="3922869" cy="3308598"/>
            <a:chOff x="1128830" y="1515306"/>
            <a:chExt cx="3922869" cy="3308598"/>
          </a:xfrm>
        </p:grpSpPr>
        <p:sp>
          <p:nvSpPr>
            <p:cNvPr id="7" name="文本占位符 1">
              <a:extLst>
                <a:ext uri="{FF2B5EF4-FFF2-40B4-BE49-F238E27FC236}">
                  <a16:creationId xmlns:a16="http://schemas.microsoft.com/office/drawing/2014/main" id="{FA3C5A38-0E5A-6247-BA11-3D3BE224623C}"/>
                </a:ext>
              </a:extLst>
            </p:cNvPr>
            <p:cNvSpPr txBox="1">
              <a:spLocks/>
            </p:cNvSpPr>
            <p:nvPr/>
          </p:nvSpPr>
          <p:spPr>
            <a:xfrm>
              <a:off x="2549091" y="1515306"/>
              <a:ext cx="1082348" cy="106182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/>
                <a:t>03</a:t>
              </a:r>
              <a:endParaRPr lang="zh-CN" altLang="en-US" sz="7000" b="1" dirty="0"/>
            </a:p>
          </p:txBody>
        </p:sp>
        <p:sp>
          <p:nvSpPr>
            <p:cNvPr id="8" name="文本占位符 2">
              <a:extLst>
                <a:ext uri="{FF2B5EF4-FFF2-40B4-BE49-F238E27FC236}">
                  <a16:creationId xmlns:a16="http://schemas.microsoft.com/office/drawing/2014/main" id="{B2D55CB9-39E8-634A-B6C2-E327B671C0EA}"/>
                </a:ext>
              </a:extLst>
            </p:cNvPr>
            <p:cNvSpPr txBox="1">
              <a:spLocks/>
            </p:cNvSpPr>
            <p:nvPr/>
          </p:nvSpPr>
          <p:spPr>
            <a:xfrm>
              <a:off x="1128830" y="2577135"/>
              <a:ext cx="3922869" cy="224676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0" b="1" dirty="0">
                  <a:ea typeface="KaiTi" panose="02010609060101010101" pitchFamily="49" charset="-122"/>
                </a:rPr>
                <a:t>Company</a:t>
              </a:r>
            </a:p>
            <a:p>
              <a:r>
                <a:rPr lang="en-US" altLang="zh-CN" sz="7000" b="1" dirty="0">
                  <a:ea typeface="KaiTi" panose="02010609060101010101" pitchFamily="49" charset="-122"/>
                </a:rPr>
                <a:t>Analysis</a:t>
              </a:r>
              <a:endParaRPr lang="zh-CN" altLang="en-US" sz="7000" b="1" dirty="0">
                <a:ea typeface="KaiT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15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hidden="1">
            <a:extLst>
              <a:ext uri="{FF2B5EF4-FFF2-40B4-BE49-F238E27FC236}">
                <a16:creationId xmlns:a16="http://schemas.microsoft.com/office/drawing/2014/main" id="{0E26AE7C-FB19-3651-6CFC-05E7DDEA7293}"/>
              </a:ext>
            </a:extLst>
          </p:cNvPr>
          <p:cNvGrpSpPr/>
          <p:nvPr/>
        </p:nvGrpSpPr>
        <p:grpSpPr>
          <a:xfrm>
            <a:off x="0" y="749300"/>
            <a:ext cx="12192000" cy="6108700"/>
            <a:chOff x="-5317832" y="2111850"/>
            <a:chExt cx="41147998" cy="20728305"/>
          </a:xfrm>
        </p:grpSpPr>
        <p:pic>
          <p:nvPicPr>
            <p:cNvPr id="4" name="图片 3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F3B8D201-5378-DA30-6798-417BE330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2" r="12232"/>
            <a:stretch>
              <a:fillRect/>
            </a:stretch>
          </p:blipFill>
          <p:spPr>
            <a:xfrm>
              <a:off x="-5317832" y="2111850"/>
              <a:ext cx="6858000" cy="5143500"/>
            </a:xfrm>
            <a:prstGeom prst="rect">
              <a:avLst/>
            </a:prstGeom>
          </p:spPr>
        </p:pic>
        <p:pic>
          <p:nvPicPr>
            <p:cNvPr id="6" name="图片 5" descr="小孩在商店里&#10;&#10;中度可信度描述已自动生成" hidden="1">
              <a:extLst>
                <a:ext uri="{FF2B5EF4-FFF2-40B4-BE49-F238E27FC236}">
                  <a16:creationId xmlns:a16="http://schemas.microsoft.com/office/drawing/2014/main" id="{C15FFD33-E760-53A2-EAB8-B631A4620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" r="5583"/>
            <a:stretch>
              <a:fillRect/>
            </a:stretch>
          </p:blipFill>
          <p:spPr>
            <a:xfrm>
              <a:off x="1540168" y="2111850"/>
              <a:ext cx="6858000" cy="5143500"/>
            </a:xfrm>
            <a:prstGeom prst="rect">
              <a:avLst/>
            </a:prstGeom>
          </p:spPr>
        </p:pic>
        <p:pic>
          <p:nvPicPr>
            <p:cNvPr id="8" name="图片 7" descr="商店的玻璃窗上有贴海报&#10;&#10;中度可信度描述已自动生成" hidden="1">
              <a:extLst>
                <a:ext uri="{FF2B5EF4-FFF2-40B4-BE49-F238E27FC236}">
                  <a16:creationId xmlns:a16="http://schemas.microsoft.com/office/drawing/2014/main" id="{BF61F590-819D-5B26-8B85-A2B89E83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9" r="5549"/>
            <a:stretch>
              <a:fillRect/>
            </a:stretch>
          </p:blipFill>
          <p:spPr>
            <a:xfrm>
              <a:off x="8398168" y="2111850"/>
              <a:ext cx="6858000" cy="5143500"/>
            </a:xfrm>
            <a:prstGeom prst="rect">
              <a:avLst/>
            </a:prstGeom>
          </p:spPr>
        </p:pic>
        <p:pic>
          <p:nvPicPr>
            <p:cNvPr id="10" name="图片 9" descr="建筑的摆设布局&#10;&#10;中度可信度描述已自动生成" hidden="1">
              <a:extLst>
                <a:ext uri="{FF2B5EF4-FFF2-40B4-BE49-F238E27FC236}">
                  <a16:creationId xmlns:a16="http://schemas.microsoft.com/office/drawing/2014/main" id="{092CC09F-A7F8-1E3B-BA68-C4EF17E7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256168" y="2111850"/>
              <a:ext cx="6858000" cy="5143500"/>
            </a:xfrm>
            <a:prstGeom prst="rect">
              <a:avLst/>
            </a:prstGeom>
          </p:spPr>
        </p:pic>
        <p:pic>
          <p:nvPicPr>
            <p:cNvPr id="12" name="图片 11" descr="图片包含 桌子, 游戏机, 粉色, 大&#10;&#10;描述已自动生成" hidden="1">
              <a:extLst>
                <a:ext uri="{FF2B5EF4-FFF2-40B4-BE49-F238E27FC236}">
                  <a16:creationId xmlns:a16="http://schemas.microsoft.com/office/drawing/2014/main" id="{99081D0D-3EC6-4889-9BBE-36E4D405C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3" r="5573"/>
            <a:stretch>
              <a:fillRect/>
            </a:stretch>
          </p:blipFill>
          <p:spPr>
            <a:xfrm>
              <a:off x="22114168" y="2111850"/>
              <a:ext cx="6858000" cy="5143500"/>
            </a:xfrm>
            <a:prstGeom prst="rect">
              <a:avLst/>
            </a:prstGeom>
          </p:spPr>
        </p:pic>
        <p:pic>
          <p:nvPicPr>
            <p:cNvPr id="14" name="图片 13" descr="文本&#10;&#10;中度可信度描述已自动生成" hidden="1">
              <a:extLst>
                <a:ext uri="{FF2B5EF4-FFF2-40B4-BE49-F238E27FC236}">
                  <a16:creationId xmlns:a16="http://schemas.microsoft.com/office/drawing/2014/main" id="{8538AC11-8112-2402-87F2-5E7E6C62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2111850"/>
              <a:ext cx="6858000" cy="5143500"/>
            </a:xfrm>
            <a:prstGeom prst="rect">
              <a:avLst/>
            </a:prstGeom>
          </p:spPr>
        </p:pic>
        <p:pic>
          <p:nvPicPr>
            <p:cNvPr id="16" name="图片 15" descr="图示&#10;&#10;中度可信度描述已自动生成" hidden="1">
              <a:extLst>
                <a:ext uri="{FF2B5EF4-FFF2-40B4-BE49-F238E27FC236}">
                  <a16:creationId xmlns:a16="http://schemas.microsoft.com/office/drawing/2014/main" id="{61A2728E-F6FC-41EE-8CA6-07DDA60B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-5317832" y="7306785"/>
              <a:ext cx="6858000" cy="5143500"/>
            </a:xfrm>
            <a:prstGeom prst="rect">
              <a:avLst/>
            </a:prstGeom>
          </p:spPr>
        </p:pic>
        <p:pic>
          <p:nvPicPr>
            <p:cNvPr id="18" name="图片 17" descr="城市街道与高楼大厦的海报&#10;&#10;描述已自动生成" hidden="1">
              <a:extLst>
                <a:ext uri="{FF2B5EF4-FFF2-40B4-BE49-F238E27FC236}">
                  <a16:creationId xmlns:a16="http://schemas.microsoft.com/office/drawing/2014/main" id="{F55F8443-48B6-C417-1700-7F34EDCA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1540168" y="7306785"/>
              <a:ext cx="6858000" cy="5143500"/>
            </a:xfrm>
            <a:prstGeom prst="rect">
              <a:avLst/>
            </a:prstGeom>
          </p:spPr>
        </p:pic>
        <p:pic>
          <p:nvPicPr>
            <p:cNvPr id="20" name="图片 19" descr="商店的门口前有许多人&#10;&#10;中度可信度描述已自动生成" hidden="1">
              <a:extLst>
                <a:ext uri="{FF2B5EF4-FFF2-40B4-BE49-F238E27FC236}">
                  <a16:creationId xmlns:a16="http://schemas.microsoft.com/office/drawing/2014/main" id="{5F82DC2F-D1B7-3377-D47F-5F8AB525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r="5"/>
            <a:stretch>
              <a:fillRect/>
            </a:stretch>
          </p:blipFill>
          <p:spPr>
            <a:xfrm>
              <a:off x="8398168" y="7306785"/>
              <a:ext cx="6858000" cy="5143500"/>
            </a:xfrm>
            <a:prstGeom prst="rect">
              <a:avLst/>
            </a:prstGeom>
          </p:spPr>
        </p:pic>
        <p:pic>
          <p:nvPicPr>
            <p:cNvPr id="22" name="图片 21" descr="建筑的摆设布局&#10;&#10;描述已自动生成" hidden="1">
              <a:extLst>
                <a:ext uri="{FF2B5EF4-FFF2-40B4-BE49-F238E27FC236}">
                  <a16:creationId xmlns:a16="http://schemas.microsoft.com/office/drawing/2014/main" id="{C5C65480-13B6-65FB-3C62-384E7CF8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15256168" y="7306785"/>
              <a:ext cx="6858000" cy="5143500"/>
            </a:xfrm>
            <a:prstGeom prst="rect">
              <a:avLst/>
            </a:prstGeom>
          </p:spPr>
        </p:pic>
        <p:pic>
          <p:nvPicPr>
            <p:cNvPr id="24" name="图片 23" descr="商店的玻璃窗&#10;&#10;描述已自动生成" hidden="1">
              <a:extLst>
                <a:ext uri="{FF2B5EF4-FFF2-40B4-BE49-F238E27FC236}">
                  <a16:creationId xmlns:a16="http://schemas.microsoft.com/office/drawing/2014/main" id="{B87E809B-A3E3-6C1D-7F7F-FF45039A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r="12500"/>
            <a:stretch>
              <a:fillRect/>
            </a:stretch>
          </p:blipFill>
          <p:spPr>
            <a:xfrm>
              <a:off x="22114168" y="7306785"/>
              <a:ext cx="6858000" cy="5143500"/>
            </a:xfrm>
            <a:prstGeom prst="rect">
              <a:avLst/>
            </a:prstGeom>
          </p:spPr>
        </p:pic>
        <p:pic>
          <p:nvPicPr>
            <p:cNvPr id="26" name="图片 25" descr="电脑游戏的截图&#10;&#10;中度可信度描述已自动生成" hidden="1">
              <a:extLst>
                <a:ext uri="{FF2B5EF4-FFF2-40B4-BE49-F238E27FC236}">
                  <a16:creationId xmlns:a16="http://schemas.microsoft.com/office/drawing/2014/main" id="{D0249AC7-6D7A-2DC7-83B8-88AB3CF03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8972166" y="7306785"/>
              <a:ext cx="6858000" cy="5143500"/>
            </a:xfrm>
            <a:prstGeom prst="rect">
              <a:avLst/>
            </a:prstGeom>
          </p:spPr>
        </p:pic>
        <p:pic>
          <p:nvPicPr>
            <p:cNvPr id="28" name="图片 27" descr="一群人在商店里&#10;&#10;描述已自动生成" hidden="1">
              <a:extLst>
                <a:ext uri="{FF2B5EF4-FFF2-40B4-BE49-F238E27FC236}">
                  <a16:creationId xmlns:a16="http://schemas.microsoft.com/office/drawing/2014/main" id="{52555EE4-04CD-1126-5C99-971E437F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" r="5550"/>
            <a:stretch>
              <a:fillRect/>
            </a:stretch>
          </p:blipFill>
          <p:spPr>
            <a:xfrm>
              <a:off x="-5317832" y="12501720"/>
              <a:ext cx="6858000" cy="5143500"/>
            </a:xfrm>
            <a:prstGeom prst="rect">
              <a:avLst/>
            </a:prstGeom>
          </p:spPr>
        </p:pic>
        <p:pic>
          <p:nvPicPr>
            <p:cNvPr id="30" name="图片 29" descr="图形用户界面, 应用程序&#10;&#10;描述已自动生成" hidden="1">
              <a:extLst>
                <a:ext uri="{FF2B5EF4-FFF2-40B4-BE49-F238E27FC236}">
                  <a16:creationId xmlns:a16="http://schemas.microsoft.com/office/drawing/2014/main" id="{D35C3D38-F460-2286-FD31-F37A418E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" r="5565"/>
            <a:stretch>
              <a:fillRect/>
            </a:stretch>
          </p:blipFill>
          <p:spPr>
            <a:xfrm>
              <a:off x="1540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2" name="图片 31" descr="一群人站在台上&#10;&#10;低可信度描述已自动生成" hidden="1">
              <a:extLst>
                <a:ext uri="{FF2B5EF4-FFF2-40B4-BE49-F238E27FC236}">
                  <a16:creationId xmlns:a16="http://schemas.microsoft.com/office/drawing/2014/main" id="{338A1979-B09C-D348-CED1-183E5F36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55" r="17755"/>
            <a:stretch>
              <a:fillRect/>
            </a:stretch>
          </p:blipFill>
          <p:spPr>
            <a:xfrm>
              <a:off x="8398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4" name="图片 33" descr="日历&#10;&#10;描述已自动生成" hidden="1">
              <a:extLst>
                <a:ext uri="{FF2B5EF4-FFF2-40B4-BE49-F238E27FC236}">
                  <a16:creationId xmlns:a16="http://schemas.microsoft.com/office/drawing/2014/main" id="{A4A9D3DF-DBDC-84FB-64F1-555C366C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256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6" name="图片 35" descr="许多人站在建筑前&#10;&#10;描述已自动生成" hidden="1">
              <a:extLst>
                <a:ext uri="{FF2B5EF4-FFF2-40B4-BE49-F238E27FC236}">
                  <a16:creationId xmlns:a16="http://schemas.microsoft.com/office/drawing/2014/main" id="{E72DCEB8-EE3C-075D-F0AC-F92EA53AF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3" r="5563"/>
            <a:stretch>
              <a:fillRect/>
            </a:stretch>
          </p:blipFill>
          <p:spPr>
            <a:xfrm>
              <a:off x="22114168" y="12501720"/>
              <a:ext cx="6858000" cy="5143500"/>
            </a:xfrm>
            <a:prstGeom prst="rect">
              <a:avLst/>
            </a:prstGeom>
          </p:spPr>
        </p:pic>
        <p:pic>
          <p:nvPicPr>
            <p:cNvPr id="38" name="图片 37" descr="图片包含 人&#10;&#10;描述已自动生成" hidden="1">
              <a:extLst>
                <a:ext uri="{FF2B5EF4-FFF2-40B4-BE49-F238E27FC236}">
                  <a16:creationId xmlns:a16="http://schemas.microsoft.com/office/drawing/2014/main" id="{349D77DC-D59A-5A50-5DC5-F7CD4BEC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2" r="5542"/>
            <a:stretch>
              <a:fillRect/>
            </a:stretch>
          </p:blipFill>
          <p:spPr>
            <a:xfrm>
              <a:off x="28972166" y="12501720"/>
              <a:ext cx="6858000" cy="5143500"/>
            </a:xfrm>
            <a:prstGeom prst="rect">
              <a:avLst/>
            </a:prstGeom>
          </p:spPr>
        </p:pic>
        <p:pic>
          <p:nvPicPr>
            <p:cNvPr id="40" name="图片 39" descr="图片包含 桌子, 室内, 粉色, 项目&#10;&#10;描述已自动生成" hidden="1">
              <a:extLst>
                <a:ext uri="{FF2B5EF4-FFF2-40B4-BE49-F238E27FC236}">
                  <a16:creationId xmlns:a16="http://schemas.microsoft.com/office/drawing/2014/main" id="{3E47E383-A804-D03E-C451-DEA794C3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7" r="5567"/>
            <a:stretch>
              <a:fillRect/>
            </a:stretch>
          </p:blipFill>
          <p:spPr>
            <a:xfrm>
              <a:off x="-5317832" y="17696655"/>
              <a:ext cx="6858000" cy="5143500"/>
            </a:xfrm>
            <a:prstGeom prst="rect">
              <a:avLst/>
            </a:prstGeom>
          </p:spPr>
        </p:pic>
        <p:pic>
          <p:nvPicPr>
            <p:cNvPr id="42" name="图片 41" descr="图片包含 桌子, 蛋糕, 书, 游戏机&#10;&#10;描述已自动生成" hidden="1">
              <a:extLst>
                <a:ext uri="{FF2B5EF4-FFF2-40B4-BE49-F238E27FC236}">
                  <a16:creationId xmlns:a16="http://schemas.microsoft.com/office/drawing/2014/main" id="{E9E4CEE1-4D67-EBC2-A7B4-E3262353C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4" r="4944"/>
            <a:stretch>
              <a:fillRect/>
            </a:stretch>
          </p:blipFill>
          <p:spPr>
            <a:xfrm>
              <a:off x="1540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4" name="图片 43" descr="一群人站在商店门口&#10;&#10;描述已自动生成" hidden="1">
              <a:extLst>
                <a:ext uri="{FF2B5EF4-FFF2-40B4-BE49-F238E27FC236}">
                  <a16:creationId xmlns:a16="http://schemas.microsoft.com/office/drawing/2014/main" id="{9A672E5A-2CA6-D559-A191-91AD87C92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8398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6" name="图片 45" descr="夜晚建筑亮着灯的商店&#10;&#10;中度可信度描述已自动生成" hidden="1">
              <a:extLst>
                <a:ext uri="{FF2B5EF4-FFF2-40B4-BE49-F238E27FC236}">
                  <a16:creationId xmlns:a16="http://schemas.microsoft.com/office/drawing/2014/main" id="{CCE5012B-18CE-D467-DDEB-D0C87917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6" r="5546"/>
            <a:stretch>
              <a:fillRect/>
            </a:stretch>
          </p:blipFill>
          <p:spPr>
            <a:xfrm>
              <a:off x="15256168" y="17696655"/>
              <a:ext cx="6858000" cy="5143500"/>
            </a:xfrm>
            <a:prstGeom prst="rect">
              <a:avLst/>
            </a:prstGeom>
          </p:spPr>
        </p:pic>
        <p:pic>
          <p:nvPicPr>
            <p:cNvPr id="48" name="图片 47" descr="图片包含 室内, 桌子, 柜台, 厨房&#10;&#10;描述已自动生成" hidden="1">
              <a:extLst>
                <a:ext uri="{FF2B5EF4-FFF2-40B4-BE49-F238E27FC236}">
                  <a16:creationId xmlns:a16="http://schemas.microsoft.com/office/drawing/2014/main" id="{B6CE833A-AE2C-CF24-6EE3-E0D2BFA3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>
              <a:fillRect/>
            </a:stretch>
          </p:blipFill>
          <p:spPr>
            <a:xfrm>
              <a:off x="22114168" y="17696655"/>
              <a:ext cx="6858000" cy="5143500"/>
            </a:xfrm>
            <a:prstGeom prst="rect">
              <a:avLst/>
            </a:prstGeom>
          </p:spPr>
        </p:pic>
        <p:pic>
          <p:nvPicPr>
            <p:cNvPr id="50" name="图片 49" descr="图片包含 地图&#10;&#10;描述已自动生成" hidden="1">
              <a:extLst>
                <a:ext uri="{FF2B5EF4-FFF2-40B4-BE49-F238E27FC236}">
                  <a16:creationId xmlns:a16="http://schemas.microsoft.com/office/drawing/2014/main" id="{44C78993-72B4-3ECA-22DD-347F1AF8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2" r="9022"/>
            <a:stretch>
              <a:fillRect/>
            </a:stretch>
          </p:blipFill>
          <p:spPr>
            <a:xfrm>
              <a:off x="28972166" y="17696655"/>
              <a:ext cx="6858000" cy="5143500"/>
            </a:xfrm>
            <a:prstGeom prst="rect">
              <a:avLst/>
            </a:prstGeom>
          </p:spPr>
        </p:pic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AE24443A-1C7D-67A6-503D-967342F3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217024" cy="503999"/>
          </a:xfrm>
        </p:spPr>
        <p:txBody>
          <a:bodyPr>
            <a:noAutofit/>
          </a:bodyPr>
          <a:lstStyle/>
          <a:p>
            <a:r>
              <a:rPr lang="en-US" altLang="zh-CN" sz="3000" b="1" dirty="0">
                <a:ea typeface="KaiTi" panose="02010609060101010101" pitchFamily="49" charset="-122"/>
              </a:rPr>
              <a:t>3.1 Industry Analysis: </a:t>
            </a:r>
            <a:r>
              <a:rPr lang="en-US" altLang="zh-CN" sz="3000" b="1" dirty="0">
                <a:solidFill>
                  <a:schemeClr val="accent1"/>
                </a:solidFill>
                <a:ea typeface="KaiTi" panose="02010609060101010101" pitchFamily="49" charset="-122"/>
              </a:rPr>
              <a:t>Home Lifestyle Retail </a:t>
            </a:r>
          </a:p>
        </p:txBody>
      </p:sp>
      <p:sp>
        <p:nvSpPr>
          <p:cNvPr id="55" name="矩形 54" hidden="1">
            <a:extLst>
              <a:ext uri="{FF2B5EF4-FFF2-40B4-BE49-F238E27FC236}">
                <a16:creationId xmlns:a16="http://schemas.microsoft.com/office/drawing/2014/main" id="{91D7A19A-7A1B-9630-A39E-ACB20B0FA4C7}"/>
              </a:ext>
            </a:extLst>
          </p:cNvPr>
          <p:cNvSpPr/>
          <p:nvPr/>
        </p:nvSpPr>
        <p:spPr>
          <a:xfrm>
            <a:off x="0" y="749300"/>
            <a:ext cx="12192000" cy="61087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Slide Number Placeholder 1">
            <a:extLst>
              <a:ext uri="{FF2B5EF4-FFF2-40B4-BE49-F238E27FC236}">
                <a16:creationId xmlns:a16="http://schemas.microsoft.com/office/drawing/2014/main" id="{27A0ABC5-912F-1045-B681-BCD40CF53997}"/>
              </a:ext>
            </a:extLst>
          </p:cNvPr>
          <p:cNvSpPr txBox="1">
            <a:spLocks/>
          </p:cNvSpPr>
          <p:nvPr/>
        </p:nvSpPr>
        <p:spPr>
          <a:xfrm>
            <a:off x="11230724" y="6492875"/>
            <a:ext cx="961276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7F3F4A9-0F58-437F-968E-A13FC12BE5D0}" type="slidenum">
              <a:rPr lang="zh-CN" altLang="en-US" sz="1200" b="1" smtClean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pPr algn="ctr"/>
              <a:t>9</a:t>
            </a:fld>
            <a:endParaRPr lang="zh-CN" altLang="en-US" sz="1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77F153-B3C4-A349-A387-3FE430009D11}"/>
              </a:ext>
            </a:extLst>
          </p:cNvPr>
          <p:cNvSpPr txBox="1"/>
          <p:nvPr/>
        </p:nvSpPr>
        <p:spPr>
          <a:xfrm>
            <a:off x="0" y="6550223"/>
            <a:ext cx="14555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8" name="组合 64">
            <a:extLst>
              <a:ext uri="{FF2B5EF4-FFF2-40B4-BE49-F238E27FC236}">
                <a16:creationId xmlns:a16="http://schemas.microsoft.com/office/drawing/2014/main" id="{CF7E6954-BCDF-1E4A-9562-F503628787B8}"/>
              </a:ext>
            </a:extLst>
          </p:cNvPr>
          <p:cNvGrpSpPr/>
          <p:nvPr/>
        </p:nvGrpSpPr>
        <p:grpSpPr>
          <a:xfrm>
            <a:off x="310301" y="1065211"/>
            <a:ext cx="6529443" cy="2959502"/>
            <a:chOff x="571886" y="885628"/>
            <a:chExt cx="6529443" cy="2959502"/>
          </a:xfrm>
        </p:grpSpPr>
        <p:grpSp>
          <p:nvGrpSpPr>
            <p:cNvPr id="71" name="组合 50">
              <a:extLst>
                <a:ext uri="{FF2B5EF4-FFF2-40B4-BE49-F238E27FC236}">
                  <a16:creationId xmlns:a16="http://schemas.microsoft.com/office/drawing/2014/main" id="{5ACA9827-45B7-F640-944B-576E96689A50}"/>
                </a:ext>
              </a:extLst>
            </p:cNvPr>
            <p:cNvGrpSpPr/>
            <p:nvPr/>
          </p:nvGrpSpPr>
          <p:grpSpPr>
            <a:xfrm>
              <a:off x="571886" y="885628"/>
              <a:ext cx="6529443" cy="1815574"/>
              <a:chOff x="571886" y="885628"/>
              <a:chExt cx="6529443" cy="1815574"/>
            </a:xfrm>
          </p:grpSpPr>
          <p:sp>
            <p:nvSpPr>
              <p:cNvPr id="88" name="矩形: 圆角 12">
                <a:extLst>
                  <a:ext uri="{FF2B5EF4-FFF2-40B4-BE49-F238E27FC236}">
                    <a16:creationId xmlns:a16="http://schemas.microsoft.com/office/drawing/2014/main" id="{4FDC93C6-2951-2540-B329-44B2BFC32399}"/>
                  </a:ext>
                </a:extLst>
              </p:cNvPr>
              <p:cNvSpPr/>
              <p:nvPr/>
            </p:nvSpPr>
            <p:spPr>
              <a:xfrm>
                <a:off x="2662167" y="885628"/>
                <a:ext cx="2343809" cy="830536"/>
              </a:xfrm>
              <a:prstGeom prst="roundRect">
                <a:avLst>
                  <a:gd name="adj" fmla="val 8708"/>
                </a:avLst>
              </a:prstGeom>
              <a:solidFill>
                <a:schemeClr val="accent1"/>
              </a:solidFill>
              <a:ln w="6350" cap="flat">
                <a:solidFill>
                  <a:schemeClr val="bg2">
                    <a:lumMod val="50000"/>
                    <a:lumOff val="5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Market of Home</a:t>
                </a:r>
              </a:p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Lifestyle 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R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etail</a:t>
                </a:r>
              </a:p>
            </p:txBody>
          </p:sp>
          <p:sp>
            <p:nvSpPr>
              <p:cNvPr id="89" name="矩形: 圆角 12">
                <a:extLst>
                  <a:ext uri="{FF2B5EF4-FFF2-40B4-BE49-F238E27FC236}">
                    <a16:creationId xmlns:a16="http://schemas.microsoft.com/office/drawing/2014/main" id="{1E9C7EF2-DCE9-564E-BE57-8CD58EA6353C}"/>
                  </a:ext>
                </a:extLst>
              </p:cNvPr>
              <p:cNvSpPr/>
              <p:nvPr/>
            </p:nvSpPr>
            <p:spPr>
              <a:xfrm>
                <a:off x="2915842" y="2174345"/>
                <a:ext cx="1836460" cy="516142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cap="flat">
                <a:solidFill>
                  <a:srgbClr val="9B1717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Private-brand</a:t>
                </a:r>
              </a:p>
            </p:txBody>
          </p:sp>
          <p:sp>
            <p:nvSpPr>
              <p:cNvPr id="90" name="矩形: 圆角 12">
                <a:extLst>
                  <a:ext uri="{FF2B5EF4-FFF2-40B4-BE49-F238E27FC236}">
                    <a16:creationId xmlns:a16="http://schemas.microsoft.com/office/drawing/2014/main" id="{83F14A59-5F24-4643-8DF1-F0CE81C7723C}"/>
                  </a:ext>
                </a:extLst>
              </p:cNvPr>
              <p:cNvSpPr/>
              <p:nvPr/>
            </p:nvSpPr>
            <p:spPr>
              <a:xfrm>
                <a:off x="571886" y="2174345"/>
                <a:ext cx="1836461" cy="516142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cap="flat">
                <a:solidFill>
                  <a:srgbClr val="9B1717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Specialty Store</a:t>
                </a:r>
              </a:p>
            </p:txBody>
          </p:sp>
          <p:sp>
            <p:nvSpPr>
              <p:cNvPr id="91" name="矩形: 圆角 12">
                <a:extLst>
                  <a:ext uri="{FF2B5EF4-FFF2-40B4-BE49-F238E27FC236}">
                    <a16:creationId xmlns:a16="http://schemas.microsoft.com/office/drawing/2014/main" id="{B4AFF17A-55C0-CD46-88DF-F0A3D87875D2}"/>
                  </a:ext>
                </a:extLst>
              </p:cNvPr>
              <p:cNvSpPr/>
              <p:nvPr/>
            </p:nvSpPr>
            <p:spPr>
              <a:xfrm>
                <a:off x="5264868" y="2178774"/>
                <a:ext cx="1836461" cy="522428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cap="flat">
                <a:solidFill>
                  <a:srgbClr val="9B1717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Supermarket</a:t>
                </a:r>
              </a:p>
            </p:txBody>
          </p:sp>
          <p:cxnSp>
            <p:nvCxnSpPr>
              <p:cNvPr id="92" name="肘形连接符 36">
                <a:extLst>
                  <a:ext uri="{FF2B5EF4-FFF2-40B4-BE49-F238E27FC236}">
                    <a16:creationId xmlns:a16="http://schemas.microsoft.com/office/drawing/2014/main" id="{9A6EE478-6CCE-D04A-8B1D-83D084246F1E}"/>
                  </a:ext>
                </a:extLst>
              </p:cNvPr>
              <p:cNvCxnSpPr>
                <a:stCxn id="88" idx="2"/>
                <a:endCxn id="90" idx="0"/>
              </p:cNvCxnSpPr>
              <p:nvPr/>
            </p:nvCxnSpPr>
            <p:spPr>
              <a:xfrm rot="5400000">
                <a:off x="2433005" y="773277"/>
                <a:ext cx="458181" cy="2343955"/>
              </a:xfrm>
              <a:prstGeom prst="bentConnector3">
                <a:avLst/>
              </a:prstGeom>
              <a:ln>
                <a:solidFill>
                  <a:schemeClr val="tx2">
                    <a:lumMod val="65000"/>
                  </a:schemeClr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肘形连接符 37">
                <a:extLst>
                  <a:ext uri="{FF2B5EF4-FFF2-40B4-BE49-F238E27FC236}">
                    <a16:creationId xmlns:a16="http://schemas.microsoft.com/office/drawing/2014/main" id="{2563177C-A953-2943-8292-7135CC0C554F}"/>
                  </a:ext>
                </a:extLst>
              </p:cNvPr>
              <p:cNvCxnSpPr>
                <a:cxnSpLocks/>
                <a:stCxn id="88" idx="2"/>
                <a:endCxn id="91" idx="0"/>
              </p:cNvCxnSpPr>
              <p:nvPr/>
            </p:nvCxnSpPr>
            <p:spPr>
              <a:xfrm rot="16200000" flipH="1">
                <a:off x="4777280" y="772955"/>
                <a:ext cx="462610" cy="234902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2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箭头连接符 46">
                <a:extLst>
                  <a:ext uri="{FF2B5EF4-FFF2-40B4-BE49-F238E27FC236}">
                    <a16:creationId xmlns:a16="http://schemas.microsoft.com/office/drawing/2014/main" id="{F8939803-5336-CD4F-9D2D-2F2F9C6877F1}"/>
                  </a:ext>
                </a:extLst>
              </p:cNvPr>
              <p:cNvCxnSpPr>
                <a:stCxn id="88" idx="2"/>
                <a:endCxn id="89" idx="0"/>
              </p:cNvCxnSpPr>
              <p:nvPr/>
            </p:nvCxnSpPr>
            <p:spPr>
              <a:xfrm>
                <a:off x="3834072" y="1716164"/>
                <a:ext cx="0" cy="458181"/>
              </a:xfrm>
              <a:prstGeom prst="straightConnector1">
                <a:avLst/>
              </a:prstGeom>
              <a:ln>
                <a:solidFill>
                  <a:schemeClr val="tx2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99">
              <a:extLst>
                <a:ext uri="{FF2B5EF4-FFF2-40B4-BE49-F238E27FC236}">
                  <a16:creationId xmlns:a16="http://schemas.microsoft.com/office/drawing/2014/main" id="{88EB6330-141B-B346-8353-42E90C3685A4}"/>
                </a:ext>
              </a:extLst>
            </p:cNvPr>
            <p:cNvSpPr/>
            <p:nvPr/>
          </p:nvSpPr>
          <p:spPr>
            <a:xfrm>
              <a:off x="599050" y="2763166"/>
              <a:ext cx="1809297" cy="1081964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99">
              <a:extLst>
                <a:ext uri="{FF2B5EF4-FFF2-40B4-BE49-F238E27FC236}">
                  <a16:creationId xmlns:a16="http://schemas.microsoft.com/office/drawing/2014/main" id="{DA6AF15F-FA07-EB44-82DB-554D05F816BE}"/>
                </a:ext>
              </a:extLst>
            </p:cNvPr>
            <p:cNvSpPr/>
            <p:nvPr/>
          </p:nvSpPr>
          <p:spPr>
            <a:xfrm>
              <a:off x="2915099" y="2763165"/>
              <a:ext cx="1809297" cy="1081965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99">
              <a:extLst>
                <a:ext uri="{FF2B5EF4-FFF2-40B4-BE49-F238E27FC236}">
                  <a16:creationId xmlns:a16="http://schemas.microsoft.com/office/drawing/2014/main" id="{7D9FADA8-DE98-1E43-9596-1F054831318E}"/>
                </a:ext>
              </a:extLst>
            </p:cNvPr>
            <p:cNvSpPr/>
            <p:nvPr/>
          </p:nvSpPr>
          <p:spPr>
            <a:xfrm>
              <a:off x="5275914" y="2772022"/>
              <a:ext cx="1809297" cy="1073107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2" name="图片 56">
              <a:extLst>
                <a:ext uri="{FF2B5EF4-FFF2-40B4-BE49-F238E27FC236}">
                  <a16:creationId xmlns:a16="http://schemas.microsoft.com/office/drawing/2014/main" id="{5A58F57C-35C2-694C-AE34-5F88E4075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58" b="27304"/>
            <a:stretch/>
          </p:blipFill>
          <p:spPr>
            <a:xfrm>
              <a:off x="874412" y="2865688"/>
              <a:ext cx="1230099" cy="484068"/>
            </a:xfrm>
            <a:prstGeom prst="rect">
              <a:avLst/>
            </a:prstGeom>
          </p:spPr>
        </p:pic>
        <p:pic>
          <p:nvPicPr>
            <p:cNvPr id="83" name="图片 58">
              <a:extLst>
                <a:ext uri="{FF2B5EF4-FFF2-40B4-BE49-F238E27FC236}">
                  <a16:creationId xmlns:a16="http://schemas.microsoft.com/office/drawing/2014/main" id="{A4DD6702-6A82-584A-864B-08B8D4D4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629" y="3211319"/>
              <a:ext cx="1269664" cy="613671"/>
            </a:xfrm>
            <a:prstGeom prst="rect">
              <a:avLst/>
            </a:prstGeom>
          </p:spPr>
        </p:pic>
        <p:pic>
          <p:nvPicPr>
            <p:cNvPr id="84" name="图片 59">
              <a:extLst>
                <a:ext uri="{FF2B5EF4-FFF2-40B4-BE49-F238E27FC236}">
                  <a16:creationId xmlns:a16="http://schemas.microsoft.com/office/drawing/2014/main" id="{E363CBD6-A25C-314D-BFE3-4F8EDAFB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60747" y="2906004"/>
              <a:ext cx="680279" cy="830535"/>
            </a:xfrm>
            <a:prstGeom prst="rect">
              <a:avLst/>
            </a:prstGeom>
          </p:spPr>
        </p:pic>
        <p:pic>
          <p:nvPicPr>
            <p:cNvPr id="85" name="图片 63">
              <a:extLst>
                <a:ext uri="{FF2B5EF4-FFF2-40B4-BE49-F238E27FC236}">
                  <a16:creationId xmlns:a16="http://schemas.microsoft.com/office/drawing/2014/main" id="{5F6FBA6D-37D3-6940-818C-6CEAF47A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534" y="2965308"/>
              <a:ext cx="848354" cy="771231"/>
            </a:xfrm>
            <a:prstGeom prst="rect">
              <a:avLst/>
            </a:prstGeom>
          </p:spPr>
        </p:pic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169727B3-514B-F54B-9EAB-0D583F09C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54" y="3029492"/>
              <a:ext cx="813908" cy="583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Emerge &amp; Carrefour | We're selecting regional producers">
              <a:extLst>
                <a:ext uri="{FF2B5EF4-FFF2-40B4-BE49-F238E27FC236}">
                  <a16:creationId xmlns:a16="http://schemas.microsoft.com/office/drawing/2014/main" id="{9C950B37-C497-B344-8384-ECEEE390D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2778" y="2998550"/>
              <a:ext cx="883994" cy="66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文本框 73">
            <a:extLst>
              <a:ext uri="{FF2B5EF4-FFF2-40B4-BE49-F238E27FC236}">
                <a16:creationId xmlns:a16="http://schemas.microsoft.com/office/drawing/2014/main" id="{6790CC46-4B2B-DF4F-8E9C-051253751C1B}"/>
              </a:ext>
            </a:extLst>
          </p:cNvPr>
          <p:cNvSpPr txBox="1"/>
          <p:nvPr/>
        </p:nvSpPr>
        <p:spPr>
          <a:xfrm>
            <a:off x="372022" y="4392426"/>
            <a:ext cx="646772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Private-brand</a:t>
            </a:r>
            <a:r>
              <a:rPr lang="zh-CN" altLang="en-US" sz="20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lang="en-US" altLang="zh-CN" sz="20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sz="20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0" i="0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efers to retailers that distribute various home lifestyle products, with </a:t>
            </a:r>
            <a:r>
              <a:rPr lang="en-US" altLang="zh-CN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 </a:t>
            </a:r>
            <a:r>
              <a:rPr lang="en-US" altLang="zh-CN" b="0" i="0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their total GMV derived from </a:t>
            </a:r>
            <a:r>
              <a:rPr lang="en-US" altLang="zh-CN" b="1" i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private label home </a:t>
            </a:r>
            <a:r>
              <a:rPr lang="en-US" altLang="zh-CN" b="0" i="0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i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lifestyle products.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5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6" name="图表 3">
            <a:extLst>
              <a:ext uri="{FF2B5EF4-FFF2-40B4-BE49-F238E27FC236}">
                <a16:creationId xmlns:a16="http://schemas.microsoft.com/office/drawing/2014/main" id="{E625A718-B796-284D-A247-8D5CDD8776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9327617"/>
              </p:ext>
            </p:extLst>
          </p:nvPr>
        </p:nvGraphicFramePr>
        <p:xfrm>
          <a:off x="6916298" y="3916122"/>
          <a:ext cx="5001768" cy="2258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graphicFrame>
        <p:nvGraphicFramePr>
          <p:cNvPr id="97" name="图表 5">
            <a:extLst>
              <a:ext uri="{FF2B5EF4-FFF2-40B4-BE49-F238E27FC236}">
                <a16:creationId xmlns:a16="http://schemas.microsoft.com/office/drawing/2014/main" id="{1B975F93-10DA-4046-B390-998A1B9F56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9953336"/>
              </p:ext>
            </p:extLst>
          </p:nvPr>
        </p:nvGraphicFramePr>
        <p:xfrm>
          <a:off x="6918457" y="942257"/>
          <a:ext cx="4997450" cy="225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cxnSp>
        <p:nvCxnSpPr>
          <p:cNvPr id="98" name="肘形连接符 22">
            <a:extLst>
              <a:ext uri="{FF2B5EF4-FFF2-40B4-BE49-F238E27FC236}">
                <a16:creationId xmlns:a16="http://schemas.microsoft.com/office/drawing/2014/main" id="{7B397F73-3A67-AF4A-B5E6-547B49981981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8773610" y="781058"/>
            <a:ext cx="596037" cy="364836"/>
          </a:xfrm>
          <a:prstGeom prst="bentConnector3">
            <a:avLst>
              <a:gd name="adj1" fmla="val 1452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肘形连接符 24">
            <a:extLst>
              <a:ext uri="{FF2B5EF4-FFF2-40B4-BE49-F238E27FC236}">
                <a16:creationId xmlns:a16="http://schemas.microsoft.com/office/drawing/2014/main" id="{3C5F1732-796F-5A49-84EF-EB413F0F74ED}"/>
              </a:ext>
            </a:extLst>
          </p:cNvPr>
          <p:cNvCxnSpPr>
            <a:cxnSpLocks/>
          </p:cNvCxnSpPr>
          <p:nvPr/>
        </p:nvCxnSpPr>
        <p:spPr>
          <a:xfrm rot="10800000">
            <a:off x="10451942" y="775442"/>
            <a:ext cx="802137" cy="159505"/>
          </a:xfrm>
          <a:prstGeom prst="bentConnector3">
            <a:avLst>
              <a:gd name="adj1" fmla="val -504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文本框 31">
            <a:extLst>
              <a:ext uri="{FF2B5EF4-FFF2-40B4-BE49-F238E27FC236}">
                <a16:creationId xmlns:a16="http://schemas.microsoft.com/office/drawing/2014/main" id="{105C769A-3F60-864B-A08E-86DADC523506}"/>
              </a:ext>
            </a:extLst>
          </p:cNvPr>
          <p:cNvSpPr txBox="1"/>
          <p:nvPr/>
        </p:nvSpPr>
        <p:spPr>
          <a:xfrm>
            <a:off x="9369647" y="627169"/>
            <a:ext cx="1290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7.3% CAGR</a:t>
            </a:r>
            <a:endParaRPr lang="zh-CN" altLang="en-US" sz="1400" dirty="0"/>
          </a:p>
        </p:txBody>
      </p:sp>
      <p:sp>
        <p:nvSpPr>
          <p:cNvPr id="101" name="矩形: 圆角 6">
            <a:extLst>
              <a:ext uri="{FF2B5EF4-FFF2-40B4-BE49-F238E27FC236}">
                <a16:creationId xmlns:a16="http://schemas.microsoft.com/office/drawing/2014/main" id="{BA19A005-C5F4-6D47-8697-0BC39681DE1F}"/>
              </a:ext>
            </a:extLst>
          </p:cNvPr>
          <p:cNvSpPr/>
          <p:nvPr/>
        </p:nvSpPr>
        <p:spPr>
          <a:xfrm>
            <a:off x="372022" y="5563408"/>
            <a:ext cx="6433165" cy="9506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Private-brand Retail Market Integrated Retail Space is </a:t>
            </a:r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 and Promising</a:t>
            </a:r>
            <a:r>
              <a:rPr lang="en-US" altLang="zh-CN" sz="2000" dirty="0">
                <a:solidFill>
                  <a:schemeClr val="accent5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102" name="Rectangle 1">
            <a:extLst>
              <a:ext uri="{FF2B5EF4-FFF2-40B4-BE49-F238E27FC236}">
                <a16:creationId xmlns:a16="http://schemas.microsoft.com/office/drawing/2014/main" id="{C0007525-6067-8742-987C-334816B9C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077" y="3203817"/>
            <a:ext cx="39982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3.1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size of Home Lifestyle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etail in China(GMV)</a:t>
            </a:r>
          </a:p>
        </p:txBody>
      </p:sp>
      <p:sp>
        <p:nvSpPr>
          <p:cNvPr id="103" name="Rectangle 1">
            <a:extLst>
              <a:ext uri="{FF2B5EF4-FFF2-40B4-BE49-F238E27FC236}">
                <a16:creationId xmlns:a16="http://schemas.microsoft.com/office/drawing/2014/main" id="{433EDB07-77DC-F341-B0E9-8C676D2E5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51" y="6092331"/>
            <a:ext cx="345479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 1.2 Market size of Private-brand in China(GMV)</a:t>
            </a:r>
          </a:p>
        </p:txBody>
      </p:sp>
    </p:spTree>
    <p:extLst>
      <p:ext uri="{BB962C8B-B14F-4D97-AF65-F5344CB8AC3E}">
        <p14:creationId xmlns:p14="http://schemas.microsoft.com/office/powerpoint/2010/main" val="175349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GuidesStyle_Narrow&quot;,&quot;Kind&quot;:0,&quot;OldGuidesSetting&quot;:{&quot;HeaderHeight&quot;:10.0,&quot;FooterHeight&quot;:5.0,&quot;SideMargin&quot;:2.5,&quot;TopMargin&quot;:0.0,&quot;BottomMargin&quot;:0.0,&quot;IntervalMargin&quot;:1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a7744253e8d34997bcec8e167b9f801b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b5e42ee123584c6dbfbaa665eb6592b7"/>
  <p:tag name="TAG_CONTENT_SUBINDEX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b5e42ee123584c6dbfbaa665eb6592b7"/>
  <p:tag name="TAG_CONTENT_SUBINDEX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54*154"/>
  <p:tag name="TABLE_ENDDRAG_RECT" val="15*53*454*15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"/>
  <p:tag name="YOO_CHATPAGE_TYPE" val="YOO_CHATPAGE_MULTCONTENT"/>
  <p:tag name="AIGCCREATORID" val="AIGC生成内容仅供参考-2024/10/22 11:10:27 -8056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0e12a337506748c8abf6e8ce59dba70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"/>
  <p:tag name="YOO_CHATPAGE_TYPE" val="YOO_CHATPAGE_MULTCONTENT"/>
  <p:tag name="AIGCCREATORID" val="AIGC生成内容仅供参考-2024/10/22 11:10:27 -80569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0e12a337506748c8abf6e8ce59dba70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"/>
  <p:tag name="YOO_CHATPAGE_TYPE" val="YOO_CHATPAGE_MULTCONTENT"/>
  <p:tag name="AIGCCREATORID" val="AIGC生成内容仅供参考-2024/10/22 11:10:27 -80569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0e12a337506748c8abf6e8ce59dba70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a7744253e8d34997bcec8e167b9f801b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a7744253e8d34997bcec8e167b9f801b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a7744253e8d34997bcec8e167b9f801b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af94128cef5c4b919cf7c2d027b42fc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2"/>
  <p:tag name="YOO_CHATPAGE_TYPE" val="YOO_CHATPAGE_MULTCONTENT"/>
  <p:tag name="AIGCCREATORID" val="AIGC生成内容仅供参考-2024/10/22 11:10:27 -80569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e813183f17024b28b95906cd1024e1f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2"/>
  <p:tag name="YOO_CHATPAGE_TYPE" val="YOO_CHATPAGE_MULTCONTENT"/>
  <p:tag name="AIGCCREATORID" val="AIGC生成内容仅供参考-2024/10/22 11:10:27 -80569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e813183f17024b28b95906cd1024e1f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AIGCCREATORID" val="AIGC生成内容仅供参考-2024/10/22 11:10:27 -80569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0e12a337506748c8abf6e8ce59dba70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f978f38f07248c18c630a3362553f6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heme/theme1.xml><?xml version="1.0" encoding="utf-8"?>
<a:theme xmlns:a="http://schemas.openxmlformats.org/drawingml/2006/main" name="Office 主题​​">
  <a:themeElements>
    <a:clrScheme name="名创优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E02534"/>
      </a:accent1>
      <a:accent2>
        <a:srgbClr val="E026B8"/>
      </a:accent2>
      <a:accent3>
        <a:srgbClr val="8726E0"/>
      </a:accent3>
      <a:accent4>
        <a:srgbClr val="2649E0"/>
      </a:accent4>
      <a:accent5>
        <a:srgbClr val="26CEE0"/>
      </a:accent5>
      <a:accent6>
        <a:srgbClr val="26E071"/>
      </a:accent6>
      <a:hlink>
        <a:srgbClr val="467886"/>
      </a:hlink>
      <a:folHlink>
        <a:srgbClr val="96607D"/>
      </a:folHlink>
    </a:clrScheme>
    <a:fontScheme name="思源黑体">
      <a:majorFont>
        <a:latin typeface="OPPOSans B"/>
        <a:ea typeface="思源黑体 CN Bold"/>
        <a:cs typeface=""/>
      </a:majorFont>
      <a:minorFont>
        <a:latin typeface="OPPOSans 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00deb2f685a5d4e074a79acdd1bcfc0_yPQtB2F6PeDQ">
  <a:themeElements>
    <a:clrScheme name="Office">
      <a:dk1>
        <a:srgbClr val="3E0B0E"/>
      </a:dk1>
      <a:lt1>
        <a:srgbClr val="FFFFFF"/>
      </a:lt1>
      <a:dk2>
        <a:srgbClr val="FFFFFF"/>
      </a:dk2>
      <a:lt2>
        <a:srgbClr val="401C22"/>
      </a:lt2>
      <a:accent1>
        <a:srgbClr val="FF2B40"/>
      </a:accent1>
      <a:accent2>
        <a:srgbClr val="FE6053"/>
      </a:accent2>
      <a:accent3>
        <a:srgbClr val="FE8C46"/>
      </a:accent3>
      <a:accent4>
        <a:srgbClr val="FEC34B"/>
      </a:accent4>
      <a:accent5>
        <a:srgbClr val="A1C9FD"/>
      </a:accent5>
      <a:accent6>
        <a:srgbClr val="F76964"/>
      </a:accent6>
      <a:hlink>
        <a:srgbClr val="000D10"/>
      </a:hlink>
      <a:folHlink>
        <a:srgbClr val="00252E"/>
      </a:folHlink>
    </a:clrScheme>
    <a:fontScheme name="字体搭配01-旁门左道">
      <a:majorFont>
        <a:latin typeface="Roboto Bold"/>
        <a:ea typeface="思源黑体 CN Bold"/>
        <a:cs typeface=""/>
      </a:majorFont>
      <a:minorFont>
        <a:latin typeface="Roboto Bold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f00deb2f685a5d4e074a79acdd1bcfc0_yPQtB2F6PeDQ">
  <a:themeElements>
    <a:clrScheme name="Office">
      <a:dk1>
        <a:srgbClr val="3E0B0E"/>
      </a:dk1>
      <a:lt1>
        <a:srgbClr val="FFFFFF"/>
      </a:lt1>
      <a:dk2>
        <a:srgbClr val="FFFFFF"/>
      </a:dk2>
      <a:lt2>
        <a:srgbClr val="401C22"/>
      </a:lt2>
      <a:accent1>
        <a:srgbClr val="FF2B40"/>
      </a:accent1>
      <a:accent2>
        <a:srgbClr val="FE6053"/>
      </a:accent2>
      <a:accent3>
        <a:srgbClr val="FE8C46"/>
      </a:accent3>
      <a:accent4>
        <a:srgbClr val="FEC34B"/>
      </a:accent4>
      <a:accent5>
        <a:srgbClr val="A1C9FD"/>
      </a:accent5>
      <a:accent6>
        <a:srgbClr val="F76964"/>
      </a:accent6>
      <a:hlink>
        <a:srgbClr val="000D10"/>
      </a:hlink>
      <a:folHlink>
        <a:srgbClr val="00252E"/>
      </a:folHlink>
    </a:clrScheme>
    <a:fontScheme name="字体搭配01-旁门左道">
      <a:majorFont>
        <a:latin typeface="Roboto Bold"/>
        <a:ea typeface="思源黑体 CN Bold"/>
        <a:cs typeface=""/>
      </a:majorFont>
      <a:minorFont>
        <a:latin typeface="Roboto Bold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3E0B0E"/>
    </a:dk1>
    <a:lt1>
      <a:srgbClr val="FFFFFF"/>
    </a:lt1>
    <a:dk2>
      <a:srgbClr val="FFFFFF"/>
    </a:dk2>
    <a:lt2>
      <a:srgbClr val="401C22"/>
    </a:lt2>
    <a:accent1>
      <a:srgbClr val="FF2B40"/>
    </a:accent1>
    <a:accent2>
      <a:srgbClr val="FE6053"/>
    </a:accent2>
    <a:accent3>
      <a:srgbClr val="FE8C46"/>
    </a:accent3>
    <a:accent4>
      <a:srgbClr val="FEC34B"/>
    </a:accent4>
    <a:accent5>
      <a:srgbClr val="A1C9FD"/>
    </a:accent5>
    <a:accent6>
      <a:srgbClr val="F76964"/>
    </a:accent6>
    <a:hlink>
      <a:srgbClr val="000D10"/>
    </a:hlink>
    <a:folHlink>
      <a:srgbClr val="00252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{08D8E736-730D-8A43-A81F-514D4031733E}tf16401378</Template>
  <TotalTime>1659</TotalTime>
  <Words>3921</Words>
  <Application>Microsoft Macintosh PowerPoint</Application>
  <PresentationFormat>Widescreen</PresentationFormat>
  <Paragraphs>845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等线</vt:lpstr>
      <vt:lpstr>OPPOSans R</vt:lpstr>
      <vt:lpstr>Roboto Condensed</vt:lpstr>
      <vt:lpstr>DejaVu Math TeX Gyre</vt:lpstr>
      <vt:lpstr>Cambria Math</vt:lpstr>
      <vt:lpstr>Wingdings</vt:lpstr>
      <vt:lpstr>Times New Roman Regular</vt:lpstr>
      <vt:lpstr>Palatino Linotype</vt:lpstr>
      <vt:lpstr>KaiTi</vt:lpstr>
      <vt:lpstr>思源黑体 Normal</vt:lpstr>
      <vt:lpstr>Roboto Bold</vt:lpstr>
      <vt:lpstr>Times New Roman</vt:lpstr>
      <vt:lpstr>Arial</vt:lpstr>
      <vt:lpstr>Aptos Narrow</vt:lpstr>
      <vt:lpstr>TimesNewRomanPS-ItalicMT</vt:lpstr>
      <vt:lpstr>Office 主题​​</vt:lpstr>
      <vt:lpstr>f00deb2f685a5d4e074a79acdd1bcfc0_yPQtB2F6PeDQ</vt:lpstr>
      <vt:lpstr>1_f00deb2f685a5d4e074a79acdd1bcfc0_yPQtB2F6PeDQ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Lemon Tree</dc:creator>
  <cp:lastModifiedBy>凯 任</cp:lastModifiedBy>
  <cp:revision>794</cp:revision>
  <dcterms:created xsi:type="dcterms:W3CDTF">2024-09-27T03:36:29Z</dcterms:created>
  <dcterms:modified xsi:type="dcterms:W3CDTF">2025-04-14T16:02:52Z</dcterms:modified>
</cp:coreProperties>
</file>